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0"/>
  </p:notesMasterIdLst>
  <p:sldIdLst>
    <p:sldId id="296" r:id="rId2"/>
    <p:sldId id="260" r:id="rId3"/>
    <p:sldId id="300" r:id="rId4"/>
    <p:sldId id="301" r:id="rId5"/>
    <p:sldId id="302" r:id="rId6"/>
    <p:sldId id="275" r:id="rId7"/>
    <p:sldId id="276" r:id="rId8"/>
    <p:sldId id="285" r:id="rId9"/>
    <p:sldId id="287" r:id="rId10"/>
    <p:sldId id="288" r:id="rId11"/>
    <p:sldId id="290" r:id="rId12"/>
    <p:sldId id="291" r:id="rId13"/>
    <p:sldId id="293" r:id="rId14"/>
    <p:sldId id="271" r:id="rId15"/>
    <p:sldId id="283" r:id="rId16"/>
    <p:sldId id="279" r:id="rId17"/>
    <p:sldId id="295" r:id="rId18"/>
    <p:sldId id="30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2294" autoAdjust="0"/>
  </p:normalViewPr>
  <p:slideViewPr>
    <p:cSldViewPr>
      <p:cViewPr>
        <p:scale>
          <a:sx n="66" d="100"/>
          <a:sy n="66" d="100"/>
        </p:scale>
        <p:origin x="-1494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18B44B-F6B9-4438-A280-1EDC928D6754}" type="datetimeFigureOut">
              <a:rPr lang="en-US" smtClean="0"/>
              <a:pPr/>
              <a:t>9/5/2022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ECC7B-4261-48C6-8426-1C47F6B56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ECC7B-4261-48C6-8426-1C47F6B56A0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A6B6-E6B3-4700-BABA-EB96AE3CC6D5}" type="datetimeFigureOut">
              <a:rPr lang="en-US" smtClean="0"/>
              <a:pPr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753A-A672-460B-ACF0-0D29B388E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A6B6-E6B3-4700-BABA-EB96AE3CC6D5}" type="datetimeFigureOut">
              <a:rPr lang="en-US" smtClean="0"/>
              <a:pPr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753A-A672-460B-ACF0-0D29B388E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A6B6-E6B3-4700-BABA-EB96AE3CC6D5}" type="datetimeFigureOut">
              <a:rPr lang="en-US" smtClean="0"/>
              <a:pPr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753A-A672-460B-ACF0-0D29B388E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A6B6-E6B3-4700-BABA-EB96AE3CC6D5}" type="datetimeFigureOut">
              <a:rPr lang="en-US" smtClean="0"/>
              <a:pPr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753A-A672-460B-ACF0-0D29B388E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A6B6-E6B3-4700-BABA-EB96AE3CC6D5}" type="datetimeFigureOut">
              <a:rPr lang="en-US" smtClean="0"/>
              <a:pPr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753A-A672-460B-ACF0-0D29B388E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A6B6-E6B3-4700-BABA-EB96AE3CC6D5}" type="datetimeFigureOut">
              <a:rPr lang="en-US" smtClean="0"/>
              <a:pPr/>
              <a:t>9/5/2022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753A-A672-460B-ACF0-0D29B388E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A6B6-E6B3-4700-BABA-EB96AE3CC6D5}" type="datetimeFigureOut">
              <a:rPr lang="en-US" smtClean="0"/>
              <a:pPr/>
              <a:t>9/5/2022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753A-A672-460B-ACF0-0D29B388E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A6B6-E6B3-4700-BABA-EB96AE3CC6D5}" type="datetimeFigureOut">
              <a:rPr lang="en-US" smtClean="0"/>
              <a:pPr/>
              <a:t>9/5/2022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753A-A672-460B-ACF0-0D29B388E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A6B6-E6B3-4700-BABA-EB96AE3CC6D5}" type="datetimeFigureOut">
              <a:rPr lang="en-US" smtClean="0"/>
              <a:pPr/>
              <a:t>9/5/2022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753A-A672-460B-ACF0-0D29B388E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A6B6-E6B3-4700-BABA-EB96AE3CC6D5}" type="datetimeFigureOut">
              <a:rPr lang="en-US" smtClean="0"/>
              <a:pPr/>
              <a:t>9/5/2022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753A-A672-460B-ACF0-0D29B388E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A6B6-E6B3-4700-BABA-EB96AE3CC6D5}" type="datetimeFigureOut">
              <a:rPr lang="en-US" smtClean="0"/>
              <a:pPr/>
              <a:t>9/5/2022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753A-A672-460B-ACF0-0D29B388E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9A6B6-E6B3-4700-BABA-EB96AE3CC6D5}" type="datetimeFigureOut">
              <a:rPr lang="en-US" smtClean="0"/>
              <a:pPr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2753A-A672-460B-ACF0-0D29B388E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371601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en-US" sz="2000" b="1" u="sng" dirty="0" smtClean="0"/>
              <a:t>State Cooperation Ministers’ Conference September 8</a:t>
            </a:r>
            <a:r>
              <a:rPr lang="en-US" sz="2000" b="1" u="sng" baseline="30000" dirty="0" smtClean="0"/>
              <a:t>th</a:t>
            </a:r>
            <a:r>
              <a:rPr lang="en-US" sz="2000" b="1" u="sng" dirty="0" smtClean="0"/>
              <a:t> and 9</a:t>
            </a:r>
            <a:r>
              <a:rPr lang="en-US" sz="2000" b="1" u="sng" baseline="30000" dirty="0" smtClean="0"/>
              <a:t>th</a:t>
            </a:r>
            <a:r>
              <a:rPr lang="en-US" sz="2000" b="1" u="sng" dirty="0" smtClean="0"/>
              <a:t> , 2022 at </a:t>
            </a:r>
            <a:r>
              <a:rPr lang="en-US" sz="2000" b="1" u="sng" dirty="0" err="1" smtClean="0"/>
              <a:t>Vigyan</a:t>
            </a:r>
            <a:r>
              <a:rPr lang="en-US" sz="2000" b="1" u="sng" dirty="0" smtClean="0"/>
              <a:t> </a:t>
            </a:r>
            <a:r>
              <a:rPr lang="en-US" sz="2000" b="1" u="sng" dirty="0" err="1" smtClean="0"/>
              <a:t>Bhawan</a:t>
            </a:r>
            <a:r>
              <a:rPr lang="en-US" sz="2000" b="1" u="sng" dirty="0" smtClean="0"/>
              <a:t>, New Delhi</a:t>
            </a:r>
            <a:br>
              <a:rPr lang="en-US" sz="2000" b="1" u="sng" dirty="0" smtClean="0"/>
            </a:br>
            <a:r>
              <a:rPr lang="en-US" sz="2000" b="1" u="sng" dirty="0" smtClean="0"/>
              <a:t>Government of Mizoram</a:t>
            </a:r>
            <a:br>
              <a:rPr lang="en-US" sz="2000" b="1" u="sng" dirty="0" smtClean="0"/>
            </a:br>
            <a:r>
              <a:rPr lang="en-US" sz="2000" b="1" u="sng" dirty="0" smtClean="0"/>
              <a:t>Department of Cooperation</a:t>
            </a:r>
            <a:endParaRPr lang="en-US" sz="20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371600"/>
            <a:ext cx="9144000" cy="5486400"/>
          </a:xfrm>
          <a:solidFill>
            <a:srgbClr val="92D050"/>
          </a:solidFill>
        </p:spPr>
        <p:txBody>
          <a:bodyPr>
            <a:normAutofit fontScale="25000" lnSpcReduction="20000"/>
          </a:bodyPr>
          <a:lstStyle/>
          <a:p>
            <a:r>
              <a:rPr lang="en-US" sz="7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</a:t>
            </a:r>
            <a:r>
              <a:rPr lang="en-US" sz="72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Presentation </a:t>
            </a:r>
            <a:r>
              <a:rPr lang="en-US" sz="72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on Cooperative Sector of Mizoram </a:t>
            </a:r>
            <a:r>
              <a:rPr lang="en-US" sz="7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</a:t>
            </a:r>
            <a:endParaRPr lang="en-US" sz="7200" b="1" u="sng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en-US" sz="7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</a:t>
            </a:r>
            <a:r>
              <a:rPr lang="en-US" sz="72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CONTENTS</a:t>
            </a:r>
            <a:r>
              <a:rPr lang="en-US" sz="7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				</a:t>
            </a:r>
            <a:r>
              <a:rPr lang="en-US" sz="7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7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</a:t>
            </a:r>
            <a:r>
              <a:rPr lang="en-US" sz="72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Page </a:t>
            </a:r>
            <a:r>
              <a:rPr lang="en-US" sz="72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no</a:t>
            </a:r>
            <a:endParaRPr lang="en-US" sz="7200" b="1" u="sng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914400" indent="-914400" algn="l"/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1.      Introduction</a:t>
            </a: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			</a:t>
            </a: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                       ( </a:t>
            </a:r>
            <a:r>
              <a:rPr lang="en-US" sz="5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</a:t>
            </a: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)</a:t>
            </a:r>
          </a:p>
          <a:p>
            <a:pPr marL="914400" indent="-914400" algn="l"/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      Initiatives by Ministry of Cooperation	                     </a:t>
            </a: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	</a:t>
            </a: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(ii)</a:t>
            </a:r>
            <a:endParaRPr lang="en-US" sz="5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l">
              <a:buAutoNum type="arabicPeriod" startAt="2"/>
            </a:pP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General description  of statutory and non-statutory works			</a:t>
            </a: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ii)</a:t>
            </a:r>
          </a:p>
          <a:p>
            <a:pPr marL="342900" indent="-342900" algn="l">
              <a:buAutoNum type="arabicPeriod" startAt="3"/>
            </a:pP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Important functions under the Mizoram Cooperative </a:t>
            </a: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Societies Act </a:t>
            </a: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	(iii</a:t>
            </a: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endParaRPr lang="en-US" sz="5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l">
              <a:buAutoNum type="arabicPeriod" startAt="4"/>
            </a:pP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Socio Economic Development outcome of Cooperation				(iv)</a:t>
            </a:r>
          </a:p>
          <a:p>
            <a:pPr marL="342900" indent="-342900" algn="l">
              <a:buAutoNum type="arabicPeriod" startAt="5"/>
            </a:pP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Type wise Cooperative Societies as on 31.3.2022			</a:t>
            </a: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v)</a:t>
            </a:r>
          </a:p>
          <a:p>
            <a:pPr marL="342900" indent="-342900" algn="l">
              <a:buAutoNum type="arabicPeriod" startAt="6"/>
            </a:pP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Institutional Support by National Bank for Agriculture And Rural 	</a:t>
            </a:r>
          </a:p>
          <a:p>
            <a:pPr marL="342900" indent="-342900" algn="l"/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Development (NABARD) and National Minorities Development and 			(vi)</a:t>
            </a:r>
          </a:p>
          <a:p>
            <a:pPr marL="342900" indent="-342900" algn="l"/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Finance Corporation through Mizoram Cooperative Apex Bank ( MCAB )</a:t>
            </a:r>
          </a:p>
          <a:p>
            <a:pPr marL="342900" indent="-342900" algn="l">
              <a:buAutoNum type="arabicPeriod" startAt="7"/>
            </a:pP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Name of State Level Cooperative Societies					(vii)</a:t>
            </a:r>
          </a:p>
          <a:p>
            <a:pPr marL="342900" indent="-342900" algn="l">
              <a:buAutoNum type="arabicPeriod" startAt="8"/>
            </a:pP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Mizoram State Cooperative Marketing and Consumers Federation Ltd.</a:t>
            </a:r>
          </a:p>
          <a:p>
            <a:pPr marL="342900" indent="-342900" algn="l"/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( MIZOFED )							(viii)</a:t>
            </a:r>
          </a:p>
          <a:p>
            <a:pPr marL="342900" indent="-342900" algn="l">
              <a:buAutoNum type="arabicPeriod" startAt="9"/>
            </a:pP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Integrated Cooperative Development Project (ICDP) and National </a:t>
            </a:r>
          </a:p>
          <a:p>
            <a:pPr marL="342900" indent="-342900" algn="l"/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Cooperative Development Corporation (NCDC) Financial support in 			(ix)</a:t>
            </a:r>
          </a:p>
          <a:p>
            <a:pPr marL="342900" indent="-342900" algn="l"/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the State of Mizoram in last Five years </a:t>
            </a:r>
            <a:r>
              <a:rPr lang="en-US" sz="5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upto</a:t>
            </a: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31.3.2021 			</a:t>
            </a:r>
          </a:p>
          <a:p>
            <a:pPr marL="342900" indent="-342900" algn="l">
              <a:buAutoNum type="arabicPeriod" startAt="10"/>
            </a:pP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Audit status for the year 2020 – 2021					(x)</a:t>
            </a:r>
          </a:p>
          <a:p>
            <a:pPr marL="342900" indent="-342900" algn="l">
              <a:buAutoNum type="arabicPeriod" startAt="10"/>
            </a:pP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Issues								(xi)</a:t>
            </a:r>
          </a:p>
          <a:p>
            <a:pPr marL="342900" indent="-342900" algn="l">
              <a:buAutoNum type="arabicPeriod" startAt="12"/>
            </a:pP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Way Forward							(xii)</a:t>
            </a:r>
          </a:p>
          <a:p>
            <a:pPr marL="342900" indent="-342900" algn="l"/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13.	Best practices in Cooperative Sector in Mizoram				</a:t>
            </a: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en-US" sz="5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xiii)					</a:t>
            </a:r>
            <a:r>
              <a:rPr lang="en-US" sz="23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</a:t>
            </a:r>
            <a:r>
              <a:rPr lang="en-US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0" y="6400800"/>
            <a:ext cx="20574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en-US" sz="2000" dirty="0" smtClean="0"/>
              <a:t>RCS, MIZORAM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accent6">
              <a:lumMod val="75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n-US" sz="2000" b="1" dirty="0" smtClean="0"/>
              <a:t>Institutional Support by National Bank for Agriculture And Rural Development (NABARD) and National Minorities Development and Finance Corporation through Mizoram Cooperative Apex Bank ( MCAB 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en-US" sz="1800" b="1" dirty="0" smtClean="0"/>
              <a:t>1) MCAB supporting Cooperative Societies by issuing different types of loans to them, for the following  activities :</a:t>
            </a:r>
          </a:p>
          <a:p>
            <a:pPr marL="0" algn="just">
              <a:spcBef>
                <a:spcPts val="0"/>
              </a:spcBef>
              <a:buNone/>
            </a:pPr>
            <a:r>
              <a:rPr lang="en-US" sz="1800" dirty="0" smtClean="0"/>
              <a:t>	1) Agriculture &amp; Allied </a:t>
            </a:r>
            <a:r>
              <a:rPr lang="en-US" sz="1800" dirty="0" smtClean="0"/>
              <a:t>.	2</a:t>
            </a:r>
            <a:r>
              <a:rPr lang="en-US" sz="1800" dirty="0" smtClean="0"/>
              <a:t>) Small Business Finance ( SBF ).</a:t>
            </a:r>
          </a:p>
          <a:p>
            <a:pPr marL="0" algn="just">
              <a:spcBef>
                <a:spcPts val="0"/>
              </a:spcBef>
              <a:buNone/>
            </a:pPr>
            <a:r>
              <a:rPr lang="en-US" sz="1800" dirty="0" smtClean="0"/>
              <a:t>	3) Small scale industries</a:t>
            </a:r>
            <a:r>
              <a:rPr lang="en-US" sz="2300" dirty="0" smtClean="0"/>
              <a:t>.</a:t>
            </a:r>
            <a:r>
              <a:rPr lang="en-US" sz="1800" dirty="0" smtClean="0"/>
              <a:t> </a:t>
            </a:r>
          </a:p>
          <a:p>
            <a:pPr marL="0" algn="just">
              <a:spcBef>
                <a:spcPts val="0"/>
              </a:spcBef>
              <a:buNone/>
            </a:pPr>
            <a:r>
              <a:rPr lang="en-US" sz="2300" b="1" dirty="0" smtClean="0"/>
              <a:t>2</a:t>
            </a:r>
            <a:r>
              <a:rPr lang="en-US" sz="2300" b="1" dirty="0" smtClean="0"/>
              <a:t>)   </a:t>
            </a:r>
            <a:r>
              <a:rPr lang="en-US" sz="2300" b="1" u="sng" dirty="0" smtClean="0"/>
              <a:t>National Minorities Development and Finance Corporation ( NMDFC )</a:t>
            </a:r>
          </a:p>
          <a:p>
            <a:pPr marL="457200" indent="-457200" algn="just">
              <a:buAutoNum type="arabicParenR" startAt="2"/>
            </a:pPr>
            <a:endParaRPr lang="en-US" sz="2000" b="1" dirty="0" smtClean="0"/>
          </a:p>
          <a:p>
            <a:pPr marL="457200" indent="-457200" algn="just">
              <a:buNone/>
            </a:pPr>
            <a:endParaRPr lang="en-US" sz="2000" b="1" dirty="0" smtClean="0"/>
          </a:p>
          <a:p>
            <a:pPr marL="457200" indent="-457200" algn="just">
              <a:buNone/>
            </a:pPr>
            <a:endParaRPr lang="en-US" sz="2300" b="1" dirty="0" smtClean="0"/>
          </a:p>
          <a:p>
            <a:pPr marL="457200" indent="-457200" algn="just">
              <a:buNone/>
            </a:pPr>
            <a:r>
              <a:rPr lang="en-US" sz="2300" b="1" dirty="0" smtClean="0"/>
              <a:t>3</a:t>
            </a:r>
            <a:r>
              <a:rPr lang="en-US" sz="2300" b="1" dirty="0" smtClean="0"/>
              <a:t>)   </a:t>
            </a:r>
            <a:r>
              <a:rPr lang="en-US" sz="2300" b="1" u="sng" dirty="0" smtClean="0"/>
              <a:t>National Bank for Agriculture And Rural Development (NABARD) :</a:t>
            </a:r>
          </a:p>
          <a:p>
            <a:pPr marL="457200" indent="-457200" algn="just">
              <a:buNone/>
            </a:pPr>
            <a:endParaRPr lang="en-US" sz="2000" b="1" dirty="0" smtClean="0"/>
          </a:p>
          <a:p>
            <a:pPr marL="514350" indent="-514350" algn="just">
              <a:buAutoNum type="arabicParenR" startAt="2"/>
            </a:pPr>
            <a:endParaRPr lang="en-US" sz="2600" dirty="0" smtClean="0"/>
          </a:p>
          <a:p>
            <a:pPr algn="just">
              <a:buNone/>
            </a:pPr>
            <a:r>
              <a:rPr lang="en-US" sz="5000" dirty="0" smtClean="0"/>
              <a:t>     	</a:t>
            </a:r>
            <a:endParaRPr lang="en-US" sz="62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3733800" y="6400800"/>
            <a:ext cx="18288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en-US" sz="2000" dirty="0" smtClean="0"/>
              <a:t>RCS, MIZORAM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2754630"/>
          <a:ext cx="8229600" cy="1097280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4002579"/>
                <a:gridCol w="4227021"/>
              </a:tblGrid>
              <a:tr h="26797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Loan disbursement since 2015-2016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6797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Total Amount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No. of Beneficiarie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679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16.72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crores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145</a:t>
                      </a:r>
                      <a:r>
                        <a:rPr lang="en-US" dirty="0" smtClean="0"/>
                        <a:t> 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4495800"/>
          <a:ext cx="8229600" cy="1828800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4039299"/>
                <a:gridCol w="4190301"/>
              </a:tblGrid>
              <a:tr h="30480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Loan disbursement since 2004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- 2005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Loan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150.1965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crore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GIA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    1.8171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crore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CSR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  00.15.00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lakhs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152.1636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crore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approx.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924800" y="6400800"/>
            <a:ext cx="7620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( </a:t>
            </a:r>
            <a:r>
              <a:rPr lang="en-US" sz="2000" b="1" dirty="0" smtClean="0"/>
              <a:t>ix</a:t>
            </a:r>
            <a:r>
              <a:rPr lang="en-US" sz="2000" b="1" dirty="0" smtClean="0"/>
              <a:t> </a:t>
            </a:r>
            <a:r>
              <a:rPr lang="en-US" sz="2000" b="1" dirty="0" smtClean="0"/>
              <a:t>)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2800" b="1" u="sng" dirty="0" smtClean="0"/>
              <a:t>NAME OF  STATE  LEVEL  COOPERATIVE  SOCIETIES</a:t>
            </a:r>
            <a:r>
              <a:rPr lang="en-US" sz="2800" b="1" dirty="0" smtClean="0"/>
              <a:t> :-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  <a:solidFill>
            <a:schemeClr val="accent3"/>
          </a:solidFill>
        </p:spPr>
        <p:txBody>
          <a:bodyPr>
            <a:noAutofit/>
          </a:bodyPr>
          <a:lstStyle/>
          <a:p>
            <a:pPr lvl="0" algn="just">
              <a:buFont typeface="+mj-lt"/>
              <a:buAutoNum type="arabicPeriod"/>
            </a:pPr>
            <a:r>
              <a:rPr lang="en-US" sz="1800" dirty="0" smtClean="0"/>
              <a:t>MSCU		-	Mizoram  State  Cooperative  Union  Ltd. </a:t>
            </a:r>
          </a:p>
          <a:p>
            <a:pPr lvl="0" algn="just">
              <a:buFont typeface="+mj-lt"/>
              <a:buAutoNum type="arabicPeriod"/>
            </a:pPr>
            <a:r>
              <a:rPr lang="en-US" sz="1800" dirty="0" smtClean="0"/>
              <a:t>MAHFED	-	Mizoram  State  Agriculture, Horticulture, Forestry  and  			Marketing  Cooperative  Federation  Ltd. </a:t>
            </a:r>
          </a:p>
          <a:p>
            <a:pPr lvl="0" algn="just">
              <a:buFont typeface="+mj-lt"/>
              <a:buAutoNum type="arabicPeriod"/>
            </a:pPr>
            <a:r>
              <a:rPr lang="en-US" sz="1800" dirty="0" smtClean="0"/>
              <a:t>MULCO	-	Mizoram  Milk  Producers’ Cooperative  Union  Ltd.</a:t>
            </a:r>
          </a:p>
          <a:p>
            <a:pPr lvl="0" algn="just">
              <a:buFont typeface="+mj-lt"/>
              <a:buAutoNum type="arabicPeriod"/>
            </a:pPr>
            <a:r>
              <a:rPr lang="en-US" sz="1800" dirty="0" smtClean="0"/>
              <a:t>MCAB	-	Mizoram  Cooperative  Apex  Bank  Ltd. </a:t>
            </a:r>
          </a:p>
          <a:p>
            <a:pPr lvl="0" algn="just">
              <a:buFont typeface="+mj-lt"/>
              <a:buAutoNum type="arabicPeriod"/>
            </a:pPr>
            <a:r>
              <a:rPr lang="en-US" sz="1800" dirty="0" smtClean="0"/>
              <a:t>ZOFISFED	-	Mizoram  Cooperative  Fish  Farming Marketing  	and  			Processing Federation  Ltd.   </a:t>
            </a:r>
          </a:p>
          <a:p>
            <a:pPr lvl="0" algn="just">
              <a:buFont typeface="+mj-lt"/>
              <a:buAutoNum type="arabicPeriod"/>
            </a:pPr>
            <a:r>
              <a:rPr lang="en-US" sz="1800" dirty="0" smtClean="0"/>
              <a:t>PIGFED	-	Mizoram  Pig  Producers’  Cooperative Federation  Ltd. </a:t>
            </a:r>
          </a:p>
          <a:p>
            <a:pPr lvl="0" algn="just">
              <a:buFont typeface="+mj-lt"/>
              <a:buAutoNum type="arabicPeriod"/>
            </a:pPr>
            <a:r>
              <a:rPr lang="en-US" sz="1800" dirty="0" smtClean="0"/>
              <a:t>MIZOFED	-	Mizoram  State  Cooperative  Marketing  and Consumers’  			Federation  Ltd. </a:t>
            </a:r>
          </a:p>
          <a:p>
            <a:pPr lvl="0" algn="just">
              <a:buFont typeface="+mj-lt"/>
              <a:buAutoNum type="arabicPeriod"/>
            </a:pPr>
            <a:r>
              <a:rPr lang="en-US" sz="1800" dirty="0" smtClean="0"/>
              <a:t>MAHCO	-	Mizoram   Apex  Handloom  and  Handicraft Cooperative  			Federation  Ltd. </a:t>
            </a:r>
          </a:p>
          <a:p>
            <a:pPr lvl="0" algn="just">
              <a:buFont typeface="+mj-lt"/>
              <a:buAutoNum type="arabicPeriod"/>
            </a:pPr>
            <a:r>
              <a:rPr lang="en-US" sz="1800" dirty="0" smtClean="0"/>
              <a:t>SERIFED	-	Mizoram  Sericulture  Cooperative  Federation  Ltd.</a:t>
            </a:r>
          </a:p>
          <a:p>
            <a:pPr lvl="0" algn="just">
              <a:buFont typeface="+mj-lt"/>
              <a:buAutoNum type="arabicPeriod"/>
            </a:pPr>
            <a:r>
              <a:rPr lang="en-US" sz="1800" dirty="0" smtClean="0"/>
              <a:t>WOMENFED	-	Mizoram  Women  Cooperative  Federation Ltd. </a:t>
            </a:r>
          </a:p>
          <a:p>
            <a:pPr lvl="0" algn="just">
              <a:buFont typeface="+mj-lt"/>
              <a:buAutoNum type="arabicPeriod"/>
            </a:pPr>
            <a:r>
              <a:rPr lang="en-US" sz="1800" dirty="0" smtClean="0"/>
              <a:t>POULTRYFED	-	Mizoram  Poultry  Producers  Cooperative Federation  			Ltd.</a:t>
            </a:r>
          </a:p>
          <a:p>
            <a:pPr lvl="0" algn="r">
              <a:buNone/>
            </a:pPr>
            <a:r>
              <a:rPr lang="en-US" sz="1800" b="1" dirty="0" smtClean="0"/>
              <a:t>( </a:t>
            </a:r>
            <a:r>
              <a:rPr lang="en-US" sz="1800" b="1" dirty="0" smtClean="0"/>
              <a:t>x </a:t>
            </a:r>
            <a:r>
              <a:rPr lang="en-US" sz="1800" b="1" dirty="0" smtClean="0"/>
              <a:t>)</a:t>
            </a:r>
          </a:p>
          <a:p>
            <a:pPr>
              <a:buFont typeface="+mj-lt"/>
              <a:buAutoNum type="arabicPeriod"/>
            </a:pP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3733800" y="6248400"/>
            <a:ext cx="18288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en-US" sz="2000" dirty="0" smtClean="0"/>
              <a:t>RCS, MIZORAM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sz="2100" b="1" dirty="0" smtClean="0"/>
              <a:t>MIZORAM </a:t>
            </a:r>
            <a:r>
              <a:rPr lang="en-US" sz="2100" b="1" dirty="0" smtClean="0"/>
              <a:t>STATE COOP. MARKETING AND CONSUMERS FED. LTD (MIZOFED LTD)</a:t>
            </a:r>
            <a:br>
              <a:rPr lang="en-US" sz="2100" b="1" dirty="0" smtClean="0"/>
            </a:br>
            <a:r>
              <a:rPr lang="en-US" sz="1800" b="1" dirty="0" smtClean="0"/>
              <a:t>Business activities undertaken by the Federation are procurement of :-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1.Essential Commodities.	2. LPG. 		3. POL. 		4. SKO. 	</a:t>
            </a:r>
            <a:br>
              <a:rPr lang="en-US" sz="1800" dirty="0" smtClean="0"/>
            </a:br>
            <a:r>
              <a:rPr lang="en-US" sz="1800" dirty="0" smtClean="0"/>
              <a:t>5. Supply of Sugar, Edible Oil Pulses and Ground Nut to Social Welfare Department for its hostel,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en-US" sz="1600" b="1" dirty="0" smtClean="0"/>
              <a:t>ANNUAL SALES TURN OVER :-</a:t>
            </a: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981200"/>
          <a:ext cx="8763001" cy="3886201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720388"/>
                <a:gridCol w="3241744"/>
                <a:gridCol w="1981065"/>
                <a:gridCol w="1350727"/>
                <a:gridCol w="1469077"/>
              </a:tblGrid>
              <a:tr h="3532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Sl. No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Particulars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Amount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VAT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GST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32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Essential Commodities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1,793.99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5.06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32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LPG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4,192.20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10.06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32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POL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15,601.80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209.71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32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SKO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61.20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2.56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3291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sng" dirty="0">
                          <a:solidFill>
                            <a:schemeClr val="tx1"/>
                          </a:solidFill>
                        </a:rPr>
                        <a:t>Supply of Nutrition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: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32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). Sugar                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- 44880Kgs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21.04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32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ii).Edible Oil           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 -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31625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Lts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33.78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32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iii).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Pulses                 -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377370Kgs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289.21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32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iv).Ground Nut        - 282432Kgs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372.08</a:t>
                      </a: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3291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Grand Total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22365.30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209.71</a:t>
                      </a:r>
                      <a:endParaRPr lang="en-US" sz="1600" b="1" dirty="0" smtClean="0">
                        <a:solidFill>
                          <a:schemeClr val="tx1"/>
                        </a:solidFill>
                        <a:latin typeface="Bookman Old Style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17.68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733800" y="6400800"/>
            <a:ext cx="18288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en-US" sz="2000" dirty="0" smtClean="0"/>
              <a:t>RCS, MIZORAM</a:t>
            </a:r>
          </a:p>
        </p:txBody>
      </p:sp>
      <p:sp>
        <p:nvSpPr>
          <p:cNvPr id="6" name="Rectangle 5"/>
          <p:cNvSpPr/>
          <p:nvPr/>
        </p:nvSpPr>
        <p:spPr>
          <a:xfrm>
            <a:off x="7848600" y="6019800"/>
            <a:ext cx="11430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      </a:t>
            </a:r>
            <a:r>
              <a:rPr lang="en-US" sz="2000" b="1" dirty="0" smtClean="0"/>
              <a:t>( </a:t>
            </a:r>
            <a:r>
              <a:rPr lang="en-US" sz="2000" b="1" dirty="0" smtClean="0"/>
              <a:t>xi </a:t>
            </a:r>
            <a:r>
              <a:rPr lang="en-US" sz="2000" b="1" dirty="0" smtClean="0"/>
              <a:t>)</a:t>
            </a:r>
            <a:endParaRPr lang="en-US" sz="20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2400" b="1" u="sng" dirty="0" smtClean="0"/>
              <a:t>Integrated Cooperative Development Project (ICDP) and National Cooperative Development Corporation (NCDC) Financial support in the State of Mizoram in last Five </a:t>
            </a:r>
            <a:r>
              <a:rPr lang="en-US" sz="2400" b="1" u="sng" dirty="0" err="1" smtClean="0"/>
              <a:t>yearsUpto</a:t>
            </a:r>
            <a:r>
              <a:rPr lang="en-US" sz="2400" b="1" u="sng" dirty="0" smtClean="0"/>
              <a:t> 31.3.2021</a:t>
            </a:r>
            <a:r>
              <a:rPr lang="en-US" sz="2400" b="1" dirty="0" smtClean="0"/>
              <a:t> :-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219202"/>
          <a:ext cx="8686800" cy="4800597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707067"/>
                <a:gridCol w="2798133"/>
                <a:gridCol w="2514600"/>
                <a:gridCol w="2667000"/>
              </a:tblGrid>
              <a:tr h="6617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Sl. No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Name  of  Districts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No. of 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Beneficiaries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Under ICDP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No. of  Beneficiaries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Under </a:t>
                      </a:r>
                      <a:r>
                        <a:rPr lang="en-US" sz="1800" u="none" dirty="0" smtClean="0">
                          <a:solidFill>
                            <a:schemeClr val="tx1"/>
                          </a:solidFill>
                        </a:rPr>
                        <a:t>NCDC </a:t>
                      </a:r>
                      <a:endParaRPr lang="en-US" sz="1800" b="1" u="non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11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</a:rPr>
                        <a:t>Aizawl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 East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77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61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11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</a:rPr>
                        <a:t>Aizawl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 West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66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11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</a:rPr>
                        <a:t>Lunglei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74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11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</a:rPr>
                        <a:t>Kolasib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11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</a:rPr>
                        <a:t>Serchhip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54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11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</a:rPr>
                        <a:t>Champhai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39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11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State Level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89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338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158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617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Total  Loan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disbursement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74.75 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</a:rPr>
                        <a:t>crores</a:t>
                      </a:r>
                      <a:endParaRPr lang="en-US" sz="1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68.59 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</a:rPr>
                        <a:t>crores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733800" y="6248400"/>
            <a:ext cx="18288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en-US" sz="2000" dirty="0" smtClean="0"/>
              <a:t>RCS, MIZORAM</a:t>
            </a:r>
          </a:p>
        </p:txBody>
      </p:sp>
      <p:sp>
        <p:nvSpPr>
          <p:cNvPr id="6" name="Rectangle 5"/>
          <p:cNvSpPr/>
          <p:nvPr/>
        </p:nvSpPr>
        <p:spPr>
          <a:xfrm>
            <a:off x="8153400" y="6019800"/>
            <a:ext cx="914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   </a:t>
            </a:r>
            <a:r>
              <a:rPr lang="en-US" sz="2000" b="1" dirty="0" smtClean="0"/>
              <a:t>( xii </a:t>
            </a:r>
            <a:r>
              <a:rPr lang="en-US" sz="2000" b="1" dirty="0" smtClean="0"/>
              <a:t>)</a:t>
            </a:r>
          </a:p>
          <a:p>
            <a:r>
              <a:rPr lang="en-US" sz="2000" dirty="0" smtClean="0"/>
              <a:t> </a:t>
            </a:r>
            <a:endParaRPr lang="en-US" sz="20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 smtClean="0"/>
              <a:t>AUDIT STATUS FOR THE YEAR 2020-2021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145676"/>
          <a:ext cx="8839200" cy="5178925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1309510"/>
                <a:gridCol w="2127956"/>
                <a:gridCol w="1866054"/>
                <a:gridCol w="1767840"/>
                <a:gridCol w="1767840"/>
              </a:tblGrid>
              <a:tr h="3989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Sl. </a:t>
                      </a:r>
                      <a:b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DISTRICT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No. Of  Societies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solidFill>
                            <a:schemeClr val="tx1"/>
                          </a:solidFill>
                        </a:rPr>
                        <a:t>Date of Completion</a:t>
                      </a:r>
                      <a:endParaRPr lang="en-US" sz="1800" b="1" i="0" u="none" strike="noStrike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REMARK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</a:tr>
              <a:tr h="3942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AIZAWL EAST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313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22-Apr-22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COMPLETED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</a:tr>
              <a:tr h="3942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solidFill>
                            <a:schemeClr val="tx1"/>
                          </a:solidFill>
                        </a:rPr>
                        <a:t>ii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AIZAWL WEST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248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23-May-22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COMPLETED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</a:tr>
              <a:tr h="3942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solidFill>
                            <a:schemeClr val="tx1"/>
                          </a:solidFill>
                        </a:rPr>
                        <a:t>iii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CHAMPHAI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solidFill>
                            <a:schemeClr val="tx1"/>
                          </a:solidFill>
                        </a:rPr>
                        <a:t>199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2-Aug-22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COMPLETED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</a:tr>
              <a:tr h="3942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solidFill>
                            <a:schemeClr val="tx1"/>
                          </a:solidFill>
                        </a:rPr>
                        <a:t>iv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LUNGLEI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253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solidFill>
                            <a:schemeClr val="tx1"/>
                          </a:solidFill>
                        </a:rPr>
                        <a:t>18-Feb-22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COMPLETED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</a:tr>
              <a:tr h="3942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solidFill>
                            <a:schemeClr val="tx1"/>
                          </a:solidFill>
                        </a:rPr>
                        <a:t>v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SERCHHIP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solidFill>
                            <a:schemeClr val="tx1"/>
                          </a:solidFill>
                        </a:rPr>
                        <a:t>111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solidFill>
                            <a:schemeClr val="tx1"/>
                          </a:solidFill>
                        </a:rPr>
                        <a:t>25-Mar-22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COMPLETED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</a:tr>
              <a:tr h="3942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solidFill>
                            <a:schemeClr val="tx1"/>
                          </a:solidFill>
                        </a:rPr>
                        <a:t>vi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KOLASIB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81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20-Apr-22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COMPLETED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</a:tr>
              <a:tr h="39426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vii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MAMIT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87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24-May-22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COMPLETED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</a:tr>
              <a:tr h="394265">
                <a:tc gridSpan="5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TOTAL =1292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4265">
                <a:tc gridSpan="5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UNDER AUTONOMOUS DISTRICT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42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solidFill>
                            <a:schemeClr val="tx1"/>
                          </a:solidFill>
                        </a:rPr>
                        <a:t>viii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SAIHA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164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17-Jun-22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COMPLETED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</a:tr>
              <a:tr h="3942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solidFill>
                            <a:schemeClr val="tx1"/>
                          </a:solidFill>
                        </a:rPr>
                        <a:t>ix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LAWNGTLAI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80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8-Aug-22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COMPLETED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</a:tr>
              <a:tr h="1341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</a:rPr>
                        <a:t>TOTAL </a:t>
                      </a:r>
                      <a:r>
                        <a:rPr lang="en-US" sz="1800" u="none" strike="noStrike" dirty="0" smtClean="0">
                          <a:solidFill>
                            <a:schemeClr val="tx1"/>
                          </a:solidFill>
                        </a:rPr>
                        <a:t>= 1536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mbri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733800" y="6477000"/>
            <a:ext cx="18288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en-US" sz="2000" dirty="0" smtClean="0"/>
              <a:t>RCS, MIZORAM</a:t>
            </a:r>
          </a:p>
        </p:txBody>
      </p:sp>
      <p:sp>
        <p:nvSpPr>
          <p:cNvPr id="6" name="Rectangle 5"/>
          <p:cNvSpPr/>
          <p:nvPr/>
        </p:nvSpPr>
        <p:spPr>
          <a:xfrm>
            <a:off x="7924800" y="6457890"/>
            <a:ext cx="1066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     </a:t>
            </a:r>
            <a:r>
              <a:rPr lang="en-US" sz="2000" b="1" dirty="0" smtClean="0"/>
              <a:t>( </a:t>
            </a:r>
            <a:r>
              <a:rPr lang="en-US" sz="2000" b="1" dirty="0" smtClean="0"/>
              <a:t>xiii </a:t>
            </a:r>
            <a:r>
              <a:rPr lang="en-US" sz="2000" b="1" dirty="0" smtClean="0"/>
              <a:t>)</a:t>
            </a:r>
            <a:endParaRPr lang="en-US" sz="20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n-US" u="sng" dirty="0" smtClean="0"/>
              <a:t>Issues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199"/>
          </a:xfrm>
          <a:solidFill>
            <a:srgbClr val="92D050"/>
          </a:solidFill>
        </p:spPr>
        <p:txBody>
          <a:bodyPr>
            <a:normAutofit fontScale="25000" lnSpcReduction="20000"/>
          </a:bodyPr>
          <a:lstStyle/>
          <a:p>
            <a:pPr marL="514350" indent="-514350" algn="just">
              <a:buNone/>
            </a:pPr>
            <a:r>
              <a:rPr lang="en-US" sz="6400" dirty="0" smtClean="0"/>
              <a:t>         </a:t>
            </a:r>
            <a:endParaRPr lang="en-US" sz="6400" dirty="0" smtClean="0"/>
          </a:p>
          <a:p>
            <a:pPr marL="514350" indent="-514350" algn="just">
              <a:buNone/>
            </a:pPr>
            <a:r>
              <a:rPr lang="en-US" sz="6400" dirty="0" smtClean="0"/>
              <a:t>	</a:t>
            </a:r>
            <a:r>
              <a:rPr lang="en-US" sz="6400" dirty="0" smtClean="0"/>
              <a:t>(</a:t>
            </a:r>
            <a:r>
              <a:rPr lang="en-US" sz="6400" dirty="0" err="1" smtClean="0"/>
              <a:t>i</a:t>
            </a:r>
            <a:r>
              <a:rPr lang="en-US" sz="6400" dirty="0" smtClean="0"/>
              <a:t>)		Cooperative  Societies are worst hit due to </a:t>
            </a:r>
          </a:p>
          <a:p>
            <a:pPr marL="514350" indent="-514350" algn="just">
              <a:buNone/>
            </a:pPr>
            <a:r>
              <a:rPr lang="en-US" sz="6400" dirty="0" smtClean="0"/>
              <a:t>                 		poor demand during and after COVID lockdown.</a:t>
            </a:r>
          </a:p>
          <a:p>
            <a:pPr marL="514350" indent="-514350" algn="just">
              <a:buNone/>
            </a:pPr>
            <a:r>
              <a:rPr lang="en-US" sz="6400" dirty="0" smtClean="0"/>
              <a:t>	</a:t>
            </a:r>
          </a:p>
          <a:p>
            <a:pPr marL="514350" indent="-514350" algn="just">
              <a:buNone/>
            </a:pPr>
            <a:r>
              <a:rPr lang="en-US" sz="6400" dirty="0" smtClean="0"/>
              <a:t>           (ii)                         Request for introduction of minimum support </a:t>
            </a:r>
          </a:p>
          <a:p>
            <a:pPr marL="514350" indent="-514350" algn="just">
              <a:buNone/>
            </a:pPr>
            <a:r>
              <a:rPr lang="en-US" sz="6400" dirty="0" smtClean="0"/>
              <a:t>		                	 price introduction in dairy sector. </a:t>
            </a:r>
          </a:p>
          <a:p>
            <a:pPr marL="514350" indent="-514350" algn="just">
              <a:buNone/>
            </a:pPr>
            <a:endParaRPr lang="en-US" sz="6400" dirty="0" smtClean="0"/>
          </a:p>
          <a:p>
            <a:pPr marL="514350" indent="-514350" algn="just">
              <a:buNone/>
            </a:pPr>
            <a:r>
              <a:rPr lang="en-US" sz="6400" dirty="0" smtClean="0"/>
              <a:t>           (iii)                        Requirement    of  fresh  investments  as  savings  </a:t>
            </a:r>
          </a:p>
          <a:p>
            <a:pPr marL="514350" indent="-514350" algn="just">
              <a:buNone/>
            </a:pPr>
            <a:r>
              <a:rPr lang="en-US" sz="6400" dirty="0" smtClean="0"/>
              <a:t>                                 	with  cooperative societies and federation were </a:t>
            </a:r>
          </a:p>
          <a:p>
            <a:pPr marL="514350" indent="-514350" algn="just">
              <a:buNone/>
            </a:pPr>
            <a:r>
              <a:rPr lang="en-US" sz="6400" dirty="0" smtClean="0"/>
              <a:t>			exhausted  during the COVID lockdown.</a:t>
            </a:r>
          </a:p>
          <a:p>
            <a:pPr marL="914400" lvl="1" indent="-514350" algn="just">
              <a:buNone/>
            </a:pPr>
            <a:r>
              <a:rPr lang="en-US" sz="6400" dirty="0" smtClean="0"/>
              <a:t>		</a:t>
            </a:r>
          </a:p>
          <a:p>
            <a:pPr marL="914400" lvl="1" indent="-514350" algn="just">
              <a:buNone/>
            </a:pPr>
            <a:r>
              <a:rPr lang="en-US" sz="6400" dirty="0" smtClean="0"/>
              <a:t>  (iv)		African Swine Flu is affecting Piggery sector. Foot </a:t>
            </a:r>
          </a:p>
          <a:p>
            <a:pPr marL="914400" lvl="1" indent="-514350" algn="just">
              <a:buNone/>
            </a:pPr>
            <a:r>
              <a:rPr lang="en-US" sz="6400" dirty="0" smtClean="0"/>
              <a:t>		and  mouth disease is affecting livestock sector.</a:t>
            </a:r>
          </a:p>
          <a:p>
            <a:pPr marL="514350" indent="-514350" algn="just">
              <a:buNone/>
            </a:pPr>
            <a:r>
              <a:rPr lang="en-US" sz="6400" dirty="0" smtClean="0"/>
              <a:t>	</a:t>
            </a:r>
          </a:p>
          <a:p>
            <a:pPr marL="514350" indent="-514350" algn="just">
              <a:buNone/>
            </a:pPr>
            <a:r>
              <a:rPr lang="en-US" sz="6400" dirty="0" smtClean="0"/>
              <a:t>           (v)		Higher levels of allocation of budget to cooperative </a:t>
            </a:r>
          </a:p>
          <a:p>
            <a:pPr marL="514350" indent="-514350" algn="just">
              <a:buNone/>
            </a:pPr>
            <a:r>
              <a:rPr lang="en-US" sz="6400" dirty="0" smtClean="0"/>
              <a:t>			sector desired.</a:t>
            </a:r>
          </a:p>
          <a:p>
            <a:pPr marL="514350" indent="-514350" algn="just">
              <a:buNone/>
            </a:pPr>
            <a:r>
              <a:rPr lang="en-US" sz="6400" dirty="0" smtClean="0"/>
              <a:t>	</a:t>
            </a:r>
          </a:p>
          <a:p>
            <a:pPr marL="514350" indent="-514350" algn="just">
              <a:buNone/>
            </a:pPr>
            <a:r>
              <a:rPr lang="en-US" sz="6400" dirty="0" smtClean="0"/>
              <a:t>          (vi)		Limited manpower for inspection and audit.</a:t>
            </a:r>
          </a:p>
          <a:p>
            <a:pPr marL="514350" indent="-514350" algn="just">
              <a:buNone/>
            </a:pPr>
            <a:r>
              <a:rPr lang="en-US" sz="6400" dirty="0" smtClean="0"/>
              <a:t>	</a:t>
            </a:r>
          </a:p>
          <a:p>
            <a:pPr marL="514350" indent="-514350" algn="just">
              <a:buNone/>
            </a:pPr>
            <a:r>
              <a:rPr lang="en-US" sz="6400" dirty="0" smtClean="0"/>
              <a:t>          (vii)       	Delay in payment of dividends to member cooperative </a:t>
            </a:r>
          </a:p>
          <a:p>
            <a:pPr marL="514350" indent="-514350" algn="just">
              <a:buNone/>
            </a:pPr>
            <a:r>
              <a:rPr lang="en-US" sz="6400" dirty="0" smtClean="0"/>
              <a:t>			societies by cooperative federations post lockdown period	</a:t>
            </a:r>
            <a:r>
              <a:rPr lang="en-US" sz="6400" b="1" dirty="0" smtClean="0"/>
              <a:t>    </a:t>
            </a:r>
            <a:r>
              <a:rPr lang="en-US" sz="6400" b="1" dirty="0" smtClean="0"/>
              <a:t>	 ( xiv )</a:t>
            </a:r>
            <a:endParaRPr lang="en-US" sz="6400" b="1" dirty="0" smtClean="0"/>
          </a:p>
          <a:p>
            <a:pPr marL="514350" indent="-514350">
              <a:buNone/>
            </a:pPr>
            <a:endParaRPr lang="en-US" sz="2000" dirty="0" smtClean="0"/>
          </a:p>
          <a:p>
            <a:pPr marL="514350" indent="-514350" algn="r">
              <a:buNone/>
            </a:pPr>
            <a:r>
              <a:rPr lang="en-US" sz="2000" dirty="0" smtClean="0"/>
              <a:t>( xi )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733800" y="6477000"/>
            <a:ext cx="18288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en-US" sz="2000" dirty="0" smtClean="0"/>
              <a:t>RCS, MIZORAM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>Way </a:t>
            </a:r>
            <a:r>
              <a:rPr lang="en-US" b="1" u="sng" dirty="0" smtClean="0"/>
              <a:t>Forward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  <a:solidFill>
            <a:srgbClr val="92D050"/>
          </a:solidFill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arenR"/>
            </a:pPr>
            <a:endParaRPr lang="en-US" sz="3600" dirty="0" smtClean="0"/>
          </a:p>
          <a:p>
            <a:pPr marL="514350" indent="-514350">
              <a:buFont typeface="+mj-lt"/>
              <a:buAutoNum type="arabicParenR"/>
            </a:pPr>
            <a:r>
              <a:rPr lang="en-US" sz="3600" dirty="0" smtClean="0"/>
              <a:t>Investment </a:t>
            </a:r>
            <a:r>
              <a:rPr lang="en-US" sz="3600" dirty="0" smtClean="0"/>
              <a:t>in cooperative sector on soft terms by Institutional lenders like Institutional Support by </a:t>
            </a:r>
            <a:r>
              <a:rPr lang="en-US" sz="3600" b="1" dirty="0" smtClean="0"/>
              <a:t>NABARD</a:t>
            </a:r>
            <a:r>
              <a:rPr lang="en-US" sz="3600" dirty="0" smtClean="0"/>
              <a:t> and </a:t>
            </a:r>
            <a:r>
              <a:rPr lang="en-US" sz="3600" b="1" dirty="0" smtClean="0"/>
              <a:t>NMDFC .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3600" dirty="0" smtClean="0"/>
              <a:t>Technology sharing through involvement of premier institutions like IITs/ </a:t>
            </a:r>
            <a:r>
              <a:rPr lang="en-US" sz="3600" dirty="0" err="1" smtClean="0"/>
              <a:t>IISc</a:t>
            </a:r>
            <a:r>
              <a:rPr lang="en-US" sz="3600" dirty="0" smtClean="0"/>
              <a:t>, etc.,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3600" dirty="0" smtClean="0"/>
              <a:t>Infrastructural support for transportation from far off areas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3600" dirty="0" smtClean="0"/>
              <a:t>Training and partnership modules under CSR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3600" dirty="0" smtClean="0"/>
              <a:t>Provision of Minimum support price for Cooperative Sector in institutional manner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3600" dirty="0" smtClean="0"/>
              <a:t>In situ medical support to livestock Cooperative Societies</a:t>
            </a:r>
          </a:p>
          <a:p>
            <a:pPr marL="514350" indent="-514350" algn="r">
              <a:buNone/>
            </a:pPr>
            <a:endParaRPr lang="en-US" dirty="0" smtClean="0"/>
          </a:p>
          <a:p>
            <a:pPr marL="514350" indent="-514350" algn="r">
              <a:buNone/>
            </a:pPr>
            <a:r>
              <a:rPr lang="en-US" b="1" dirty="0" smtClean="0"/>
              <a:t>( </a:t>
            </a:r>
            <a:r>
              <a:rPr lang="en-US" b="1" dirty="0" smtClean="0"/>
              <a:t>xv 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3733800" y="6172200"/>
            <a:ext cx="18288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en-US" sz="2000" dirty="0" smtClean="0"/>
              <a:t>RCS, MIZORAM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2800" u="sng" dirty="0" smtClean="0"/>
              <a:t>BEST PRACTICES IN COOPERATIVE SECTOR IN MIZORAM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  <a:solidFill>
            <a:srgbClr val="92D050"/>
          </a:solidFill>
        </p:spPr>
        <p:txBody>
          <a:bodyPr>
            <a:noAutofit/>
          </a:bodyPr>
          <a:lstStyle/>
          <a:p>
            <a:pPr marL="514350" indent="-514350" algn="just">
              <a:buAutoNum type="arabicPeriod"/>
            </a:pPr>
            <a:endParaRPr lang="en-US" sz="1800" dirty="0" smtClean="0"/>
          </a:p>
          <a:p>
            <a:pPr marL="514350" indent="-514350" algn="just">
              <a:buAutoNum type="arabicPeriod"/>
            </a:pPr>
            <a:r>
              <a:rPr lang="en-US" sz="1800" dirty="0" smtClean="0"/>
              <a:t>Timely </a:t>
            </a:r>
            <a:r>
              <a:rPr lang="en-US" sz="1800" dirty="0" smtClean="0"/>
              <a:t>completion of Audit of Cooperative Societies</a:t>
            </a:r>
          </a:p>
          <a:p>
            <a:pPr marL="857250" lvl="1" indent="-457200" algn="just">
              <a:buFont typeface="+mj-lt"/>
              <a:buAutoNum type="alphaUcPeriod"/>
            </a:pPr>
            <a:r>
              <a:rPr lang="en-US" sz="1800" dirty="0" smtClean="0"/>
              <a:t>Timely start of audit process </a:t>
            </a:r>
            <a:r>
              <a:rPr lang="en-US" sz="1800" dirty="0" err="1" smtClean="0"/>
              <a:t>wef</a:t>
            </a:r>
            <a:r>
              <a:rPr lang="en-US" sz="1800" dirty="0" smtClean="0"/>
              <a:t>. April in any financial year to complete within 6 months.</a:t>
            </a:r>
          </a:p>
          <a:p>
            <a:pPr marL="857250" lvl="1" indent="-457200" algn="just">
              <a:buFont typeface="+mj-lt"/>
              <a:buAutoNum type="alphaUcPeriod"/>
            </a:pPr>
            <a:r>
              <a:rPr lang="en-US" sz="1800" dirty="0" smtClean="0"/>
              <a:t>In situ audit of State Level Cooperative Societies through audit teams.</a:t>
            </a:r>
          </a:p>
          <a:p>
            <a:pPr marL="857250" lvl="1" indent="-457200" algn="just">
              <a:buFont typeface="+mj-lt"/>
              <a:buAutoNum type="alphaUcPeriod"/>
            </a:pPr>
            <a:r>
              <a:rPr lang="en-US" sz="1800" dirty="0" smtClean="0"/>
              <a:t>Review and monitoring at the level of Registrar Cooperative Societies.</a:t>
            </a:r>
          </a:p>
          <a:p>
            <a:pPr marL="857250" lvl="1" indent="-457200" algn="just">
              <a:buFont typeface="+mj-lt"/>
              <a:buAutoNum type="alphaUcPeriod"/>
            </a:pPr>
            <a:r>
              <a:rPr lang="en-US" sz="1800" dirty="0" smtClean="0"/>
              <a:t>Training to management and members of cooperative societies during the course of their audit by audit team.</a:t>
            </a:r>
          </a:p>
          <a:p>
            <a:pPr marL="514350" indent="-514350" algn="just">
              <a:buAutoNum type="arabicPeriod"/>
            </a:pPr>
            <a:r>
              <a:rPr lang="en-US" sz="1800" dirty="0" smtClean="0"/>
              <a:t>Involvement of women in Cooperation through community awareness Section 49 of MCS Act, 2 seats are reserved for women in each Cooperative Management Committee. </a:t>
            </a:r>
          </a:p>
          <a:p>
            <a:pPr marL="514350" indent="-514350" algn="just">
              <a:buAutoNum type="arabicPeriod"/>
            </a:pPr>
            <a:r>
              <a:rPr lang="en-US" sz="1800" dirty="0" smtClean="0"/>
              <a:t>Price control and regulation through supply of essential goods  by Cooperative Federation.</a:t>
            </a:r>
          </a:p>
          <a:p>
            <a:pPr marL="514350" indent="-514350" algn="just">
              <a:buAutoNum type="arabicPeriod"/>
            </a:pPr>
            <a:r>
              <a:rPr lang="en-US" sz="1800" dirty="0" smtClean="0"/>
              <a:t>Liquidation of all defunct Cooperative Societies  u/s 110 of MCS Act, 2006 after giving sufficient opportunity for revival to avoid increase in NPA.</a:t>
            </a:r>
          </a:p>
          <a:p>
            <a:pPr marL="514350" indent="-514350" algn="just">
              <a:buAutoNum type="arabicPeriod"/>
            </a:pPr>
            <a:r>
              <a:rPr lang="en-US" sz="1800" dirty="0" smtClean="0"/>
              <a:t>Relaxation in threshold limit for GST Registration to weavers Cooperative Society </a:t>
            </a:r>
            <a:r>
              <a:rPr lang="en-US" sz="1800" dirty="0" err="1" smtClean="0"/>
              <a:t>upto</a:t>
            </a:r>
            <a:r>
              <a:rPr lang="en-US" sz="1800" dirty="0" smtClean="0"/>
              <a:t> 20 </a:t>
            </a:r>
            <a:r>
              <a:rPr lang="en-US" sz="1800" dirty="0" err="1" smtClean="0"/>
              <a:t>lakhs</a:t>
            </a:r>
            <a:r>
              <a:rPr lang="en-US" sz="1800" dirty="0" smtClean="0"/>
              <a:t>.</a:t>
            </a:r>
            <a:r>
              <a:rPr lang="en-US" sz="2200" dirty="0" smtClean="0"/>
              <a:t>	       		</a:t>
            </a:r>
          </a:p>
          <a:p>
            <a:pPr marL="514350" indent="-514350" algn="r">
              <a:buNone/>
            </a:pPr>
            <a:endParaRPr lang="en-US" sz="2200" b="1" dirty="0" smtClean="0"/>
          </a:p>
          <a:p>
            <a:pPr marL="514350" indent="-514350" algn="r">
              <a:buNone/>
            </a:pPr>
            <a:r>
              <a:rPr lang="en-US" sz="2200" b="1" dirty="0" smtClean="0"/>
              <a:t>(</a:t>
            </a:r>
            <a:r>
              <a:rPr lang="en-US" sz="2200" b="1" dirty="0" smtClean="0"/>
              <a:t> xvi </a:t>
            </a:r>
            <a:r>
              <a:rPr lang="en-US" sz="2200" b="1" dirty="0" smtClean="0"/>
              <a:t>)</a:t>
            </a:r>
            <a:endParaRPr lang="en-US" sz="2200" b="1" dirty="0"/>
          </a:p>
        </p:txBody>
      </p:sp>
      <p:sp>
        <p:nvSpPr>
          <p:cNvPr id="4" name="Rectangle 3"/>
          <p:cNvSpPr/>
          <p:nvPr/>
        </p:nvSpPr>
        <p:spPr>
          <a:xfrm>
            <a:off x="3733800" y="6248400"/>
            <a:ext cx="18288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en-US" sz="2000" dirty="0" smtClean="0"/>
              <a:t>RCS, MIZORAM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7065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pPr algn="ctr">
              <a:buNone/>
            </a:pPr>
            <a:endParaRPr lang="en-US" dirty="0" smtClean="0">
              <a:latin typeface="Aharoni" pitchFamily="2" charset="-79"/>
              <a:cs typeface="Aharoni" pitchFamily="2" charset="-79"/>
            </a:endParaRPr>
          </a:p>
          <a:p>
            <a:pPr algn="ctr">
              <a:buNone/>
            </a:pPr>
            <a:endParaRPr lang="en-US" dirty="0" smtClean="0">
              <a:latin typeface="Aharoni" pitchFamily="2" charset="-79"/>
              <a:cs typeface="Aharoni" pitchFamily="2" charset="-79"/>
            </a:endParaRPr>
          </a:p>
          <a:p>
            <a:pPr algn="ctr">
              <a:buNone/>
            </a:pPr>
            <a:endParaRPr lang="en-US" sz="7200" dirty="0" smtClean="0">
              <a:latin typeface="Aharoni" pitchFamily="2" charset="-79"/>
              <a:cs typeface="Aharoni" pitchFamily="2" charset="-79"/>
            </a:endParaRPr>
          </a:p>
          <a:p>
            <a:pPr algn="ctr">
              <a:buNone/>
            </a:pP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haroni" pitchFamily="2" charset="-79"/>
                <a:cs typeface="Aharoni" pitchFamily="2" charset="-79"/>
              </a:rPr>
              <a:t>THANK YOU</a:t>
            </a:r>
            <a:endParaRPr lang="en-US" sz="72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sz="3600" b="1" dirty="0" smtClean="0"/>
              <a:t>INTRODUCTION</a:t>
            </a:r>
            <a:endParaRPr lang="en-US" sz="36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  <a:solidFill>
            <a:srgbClr val="92D050"/>
          </a:solidFill>
        </p:spPr>
        <p:txBody>
          <a:bodyPr>
            <a:normAutofit fontScale="92500" lnSpcReduction="20000"/>
          </a:bodyPr>
          <a:lstStyle/>
          <a:p>
            <a:pPr lvl="1" algn="just"/>
            <a:r>
              <a:rPr lang="en-US" dirty="0" smtClean="0"/>
              <a:t>Mizoram – the land of abundant natural beauty full of meandering rivulets, gushing waterfalls and omnipresent hills is a natural breeding ground for cooperation and cooperative movement on account of the strong community feeling and social bondages.</a:t>
            </a:r>
          </a:p>
          <a:p>
            <a:pPr lvl="1" algn="just"/>
            <a:endParaRPr lang="en-US" dirty="0" smtClean="0"/>
          </a:p>
          <a:p>
            <a:pPr lvl="1" algn="just"/>
            <a:r>
              <a:rPr lang="en-US" dirty="0" smtClean="0"/>
              <a:t>Its hilly and difficult terrain hampers the desirable level of industrial growth and hence the cooperative movement naturally becomes one of the more important options for economic growth.</a:t>
            </a:r>
          </a:p>
          <a:p>
            <a:pPr lvl="1" algn="just"/>
            <a:endParaRPr lang="en-US" dirty="0" smtClean="0"/>
          </a:p>
          <a:p>
            <a:pPr lvl="1" algn="just"/>
            <a:r>
              <a:rPr lang="en-US" dirty="0" smtClean="0"/>
              <a:t>As on date, the state is still recovering from the setbacks received from the spread of COVID - 19 pandemic and the resultant lockdowns.</a:t>
            </a:r>
          </a:p>
          <a:p>
            <a:pPr lvl="1" algn="r">
              <a:buNone/>
            </a:pPr>
            <a:r>
              <a:rPr lang="en-US" dirty="0" smtClean="0"/>
              <a:t>                                            </a:t>
            </a:r>
            <a:r>
              <a:rPr lang="en-US" b="1" dirty="0" smtClean="0"/>
              <a:t>( </a:t>
            </a:r>
            <a:r>
              <a:rPr lang="en-US" b="1" dirty="0" err="1" smtClean="0"/>
              <a:t>i</a:t>
            </a:r>
            <a:r>
              <a:rPr lang="en-US" b="1" dirty="0" smtClean="0"/>
              <a:t> )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0" y="6400800"/>
            <a:ext cx="20574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en-US" sz="2000" dirty="0" smtClean="0"/>
              <a:t>RCS, MIZORAM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PACS </a:t>
            </a:r>
            <a:r>
              <a:rPr lang="en-US" b="1" dirty="0" smtClean="0"/>
              <a:t>Computerization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  <a:solidFill>
            <a:schemeClr val="accent5">
              <a:lumMod val="75000"/>
            </a:schemeClr>
          </a:solidFill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6400" dirty="0" smtClean="0"/>
              <a:t>	</a:t>
            </a:r>
            <a:r>
              <a:rPr lang="en-US" sz="8000" dirty="0" smtClean="0"/>
              <a:t>Total </a:t>
            </a:r>
            <a:r>
              <a:rPr lang="en-US" sz="8000" dirty="0" smtClean="0"/>
              <a:t>number of registered PACS ( as on 31/5/2021) – 88</a:t>
            </a:r>
          </a:p>
          <a:p>
            <a:pPr>
              <a:buNone/>
            </a:pPr>
            <a:r>
              <a:rPr lang="en-US" sz="8000" dirty="0" smtClean="0"/>
              <a:t>	Total number of functional PACS – 43</a:t>
            </a:r>
          </a:p>
          <a:p>
            <a:pPr>
              <a:buNone/>
            </a:pPr>
            <a:r>
              <a:rPr lang="en-US" sz="8000" dirty="0" smtClean="0"/>
              <a:t>	Total number of non-functional PACS – 45</a:t>
            </a:r>
          </a:p>
          <a:p>
            <a:pPr>
              <a:buNone/>
            </a:pPr>
            <a:r>
              <a:rPr lang="en-US" sz="8000" dirty="0" smtClean="0"/>
              <a:t> </a:t>
            </a:r>
          </a:p>
          <a:p>
            <a:pPr>
              <a:buNone/>
            </a:pPr>
            <a:r>
              <a:rPr lang="en-US" sz="8000" dirty="0" smtClean="0"/>
              <a:t>	</a:t>
            </a:r>
            <a:r>
              <a:rPr lang="en-US" sz="8000" b="1" u="sng" dirty="0" smtClean="0"/>
              <a:t>Initiatives </a:t>
            </a:r>
            <a:r>
              <a:rPr lang="en-US" sz="8000" dirty="0" smtClean="0"/>
              <a:t>:</a:t>
            </a:r>
          </a:p>
          <a:p>
            <a:pPr lvl="1">
              <a:buFont typeface="Calibri" pitchFamily="34" charset="0"/>
              <a:buChar char="₋"/>
            </a:pPr>
            <a:r>
              <a:rPr lang="en-US" sz="8000" dirty="0" smtClean="0"/>
              <a:t>Post the communications from Ministry of Cooperation vide letters </a:t>
            </a:r>
            <a:r>
              <a:rPr lang="en-US" sz="8000" dirty="0" err="1" smtClean="0"/>
              <a:t>dt</a:t>
            </a:r>
            <a:r>
              <a:rPr lang="en-US" sz="8000" dirty="0" smtClean="0"/>
              <a:t>. 1/11/2021 &amp; 30/6/2022, the  following has been done</a:t>
            </a:r>
            <a:r>
              <a:rPr lang="en-US" sz="8000" dirty="0" smtClean="0"/>
              <a:t>.</a:t>
            </a:r>
            <a:endParaRPr lang="en-US" sz="8000" dirty="0" smtClean="0"/>
          </a:p>
          <a:p>
            <a:pPr lvl="1">
              <a:buFont typeface="Calibri" pitchFamily="34" charset="0"/>
              <a:buChar char="₋"/>
            </a:pPr>
            <a:r>
              <a:rPr lang="en-US" sz="8000" dirty="0" smtClean="0"/>
              <a:t>Two coordination meetings have been held with NABARD and MCAB</a:t>
            </a:r>
            <a:r>
              <a:rPr lang="en-US" sz="8000" dirty="0" smtClean="0"/>
              <a:t>.</a:t>
            </a:r>
            <a:endParaRPr lang="en-US" sz="8000" dirty="0" smtClean="0"/>
          </a:p>
          <a:p>
            <a:pPr lvl="1">
              <a:buFont typeface="Calibri" pitchFamily="34" charset="0"/>
              <a:buChar char="₋"/>
            </a:pPr>
            <a:r>
              <a:rPr lang="en-US" sz="8000" dirty="0" smtClean="0"/>
              <a:t>Data of Functional PACS collected</a:t>
            </a:r>
            <a:r>
              <a:rPr lang="en-US" sz="8000" dirty="0" smtClean="0"/>
              <a:t>.</a:t>
            </a:r>
            <a:endParaRPr lang="en-US" sz="8000" dirty="0" smtClean="0"/>
          </a:p>
          <a:p>
            <a:pPr lvl="1">
              <a:buFont typeface="Calibri" pitchFamily="34" charset="0"/>
              <a:buChar char="₋"/>
            </a:pPr>
            <a:r>
              <a:rPr lang="en-US" sz="8000" dirty="0" smtClean="0"/>
              <a:t>Pilot Case study done with reference to non-functional PACS. </a:t>
            </a:r>
          </a:p>
          <a:p>
            <a:pPr lvl="1">
              <a:buFont typeface="Calibri" pitchFamily="34" charset="0"/>
              <a:buChar char="₋"/>
            </a:pPr>
            <a:r>
              <a:rPr lang="en-US" sz="8000" dirty="0" smtClean="0"/>
              <a:t>Video conference with Govt. of India, Ministry of Cooperation held on 8/7/2022.</a:t>
            </a:r>
          </a:p>
          <a:p>
            <a:pPr>
              <a:buNone/>
            </a:pPr>
            <a:endParaRPr lang="en-US" sz="8000" dirty="0" smtClean="0"/>
          </a:p>
          <a:p>
            <a:pPr>
              <a:buNone/>
            </a:pPr>
            <a:r>
              <a:rPr lang="en-US" sz="8000" b="1" dirty="0" smtClean="0"/>
              <a:t>	</a:t>
            </a:r>
            <a:r>
              <a:rPr lang="en-US" sz="8000" b="1" u="sng" dirty="0" smtClean="0"/>
              <a:t>Current Status :</a:t>
            </a:r>
            <a:endParaRPr lang="en-US" sz="8000" dirty="0" smtClean="0"/>
          </a:p>
          <a:p>
            <a:pPr lvl="1">
              <a:buFont typeface="Calibri" pitchFamily="34" charset="0"/>
              <a:buChar char="₋"/>
            </a:pPr>
            <a:r>
              <a:rPr lang="en-US" sz="8000" dirty="0" err="1" smtClean="0"/>
              <a:t>Uptodate</a:t>
            </a:r>
            <a:r>
              <a:rPr lang="en-US" sz="8000" dirty="0" smtClean="0"/>
              <a:t> audit of all functional PACS is being done which will be completed by 30</a:t>
            </a:r>
            <a:r>
              <a:rPr lang="en-US" sz="8000" baseline="30000" dirty="0" smtClean="0"/>
              <a:t>th</a:t>
            </a:r>
            <a:r>
              <a:rPr lang="en-US" sz="8000" dirty="0" smtClean="0"/>
              <a:t> Sept, 2022</a:t>
            </a:r>
            <a:r>
              <a:rPr lang="en-US" sz="8000" dirty="0" smtClean="0"/>
              <a:t>.</a:t>
            </a:r>
            <a:endParaRPr lang="en-US" sz="8000" dirty="0" smtClean="0"/>
          </a:p>
          <a:p>
            <a:pPr lvl="1">
              <a:buFont typeface="Calibri" pitchFamily="34" charset="0"/>
              <a:buChar char="₋"/>
            </a:pPr>
            <a:r>
              <a:rPr lang="en-US" sz="8000" dirty="0" smtClean="0"/>
              <a:t>Proposal submitted to Mizoram Govt. for constitution of State level Monitoring and Implementation Committee and District Level Monitoring and Implementation Committee. </a:t>
            </a:r>
          </a:p>
          <a:p>
            <a:pPr algn="r">
              <a:buNone/>
            </a:pPr>
            <a:r>
              <a:rPr lang="en-US" sz="8000" b="1" dirty="0" smtClean="0"/>
              <a:t>(ii)</a:t>
            </a:r>
            <a:endParaRPr lang="en-US" sz="8000" b="1" dirty="0"/>
          </a:p>
        </p:txBody>
      </p:sp>
      <p:sp>
        <p:nvSpPr>
          <p:cNvPr id="4" name="Rectangle 3"/>
          <p:cNvSpPr/>
          <p:nvPr/>
        </p:nvSpPr>
        <p:spPr>
          <a:xfrm>
            <a:off x="3733800" y="6400800"/>
            <a:ext cx="18288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en-US" sz="2000" dirty="0" smtClean="0"/>
              <a:t>RCS, MIZORAM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>Revitalization </a:t>
            </a:r>
            <a:r>
              <a:rPr lang="en-US" b="1" u="sng" dirty="0" smtClean="0"/>
              <a:t>of defunct PACS 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  <a:solidFill>
            <a:srgbClr val="92D050"/>
          </a:solidFill>
        </p:spPr>
        <p:txBody>
          <a:bodyPr>
            <a:normAutofit fontScale="25000" lnSpcReduction="20000"/>
          </a:bodyPr>
          <a:lstStyle/>
          <a:p>
            <a:pPr lvl="0">
              <a:buNone/>
            </a:pPr>
            <a:r>
              <a:rPr lang="en-US" sz="8800" dirty="0" smtClean="0"/>
              <a:t>Pilot study done for analyzing the reasons for non-functionality of  PACS.</a:t>
            </a:r>
          </a:p>
          <a:p>
            <a:pPr>
              <a:buNone/>
            </a:pPr>
            <a:r>
              <a:rPr lang="en-US" sz="8800" dirty="0" smtClean="0"/>
              <a:t>	The reasons are summarized as under:-</a:t>
            </a:r>
          </a:p>
          <a:p>
            <a:pPr marL="400050" lvl="0" indent="-400050">
              <a:buFont typeface="+mj-lt"/>
              <a:buAutoNum type="romanLcPeriod"/>
            </a:pPr>
            <a:r>
              <a:rPr lang="en-US" sz="8800" dirty="0" smtClean="0"/>
              <a:t>Organization and management </a:t>
            </a:r>
          </a:p>
          <a:p>
            <a:pPr marL="400050" lvl="0" indent="-400050">
              <a:buFont typeface="+mj-lt"/>
              <a:buAutoNum type="romanLcPeriod"/>
            </a:pPr>
            <a:r>
              <a:rPr lang="en-US" sz="8800" dirty="0" smtClean="0"/>
              <a:t>Lack of capital formation</a:t>
            </a:r>
          </a:p>
          <a:p>
            <a:pPr marL="400050" lvl="0" indent="-400050">
              <a:buFont typeface="+mj-lt"/>
              <a:buAutoNum type="romanLcPeriod"/>
            </a:pPr>
            <a:r>
              <a:rPr lang="en-US" sz="8800" dirty="0" smtClean="0"/>
              <a:t>Lack of monitoring</a:t>
            </a:r>
          </a:p>
          <a:p>
            <a:pPr marL="400050" lvl="0" indent="-400050">
              <a:buFont typeface="+mj-lt"/>
              <a:buAutoNum type="romanLcPeriod"/>
            </a:pPr>
            <a:r>
              <a:rPr lang="en-US" sz="8800" dirty="0" smtClean="0"/>
              <a:t>Competition with banks/ NBFC</a:t>
            </a:r>
          </a:p>
          <a:p>
            <a:pPr marL="400050" lvl="0" indent="-400050">
              <a:buFont typeface="+mj-lt"/>
              <a:buAutoNum type="romanLcPeriod"/>
            </a:pPr>
            <a:r>
              <a:rPr lang="en-US" sz="8800" dirty="0" smtClean="0"/>
              <a:t>Lack of awareness.</a:t>
            </a:r>
          </a:p>
          <a:p>
            <a:pPr>
              <a:buNone/>
            </a:pPr>
            <a:r>
              <a:rPr lang="en-US" sz="8800" b="1" dirty="0" smtClean="0"/>
              <a:t>	</a:t>
            </a:r>
          </a:p>
          <a:p>
            <a:pPr>
              <a:buNone/>
            </a:pPr>
            <a:r>
              <a:rPr lang="en-US" sz="8800" b="1" dirty="0" smtClean="0"/>
              <a:t>	</a:t>
            </a:r>
            <a:r>
              <a:rPr lang="en-US" sz="8800" b="1" u="sng" dirty="0" smtClean="0"/>
              <a:t>Proposed Solutions </a:t>
            </a:r>
            <a:endParaRPr lang="en-US" sz="8800" dirty="0" smtClean="0"/>
          </a:p>
          <a:p>
            <a:pPr marL="400050" lvl="0" indent="-400050">
              <a:buFont typeface="+mj-lt"/>
              <a:buAutoNum type="romanLcPeriod"/>
            </a:pPr>
            <a:r>
              <a:rPr lang="en-US" sz="8800" dirty="0" smtClean="0"/>
              <a:t>Training and Partnership modules for PACS.</a:t>
            </a:r>
          </a:p>
          <a:p>
            <a:pPr marL="400050" lvl="0" indent="-400050">
              <a:buFont typeface="+mj-lt"/>
              <a:buAutoNum type="romanLcPeriod"/>
            </a:pPr>
            <a:r>
              <a:rPr lang="en-US" sz="8800" dirty="0" smtClean="0"/>
              <a:t>Management to be strengthened through awareness</a:t>
            </a:r>
          </a:p>
          <a:p>
            <a:pPr marL="400050" lvl="0" indent="-400050">
              <a:buFont typeface="+mj-lt"/>
              <a:buAutoNum type="romanLcPeriod"/>
            </a:pPr>
            <a:r>
              <a:rPr lang="en-US" sz="8800" dirty="0" smtClean="0"/>
              <a:t>Defaulters should be identified and encouraged to repay.</a:t>
            </a:r>
          </a:p>
          <a:p>
            <a:pPr marL="400050" lvl="0" indent="-400050">
              <a:buFont typeface="+mj-lt"/>
              <a:buAutoNum type="romanLcPeriod"/>
            </a:pPr>
            <a:r>
              <a:rPr lang="en-US" sz="8800" dirty="0" smtClean="0"/>
              <a:t>Establishing credit-worthy set of activities for PACS involved in multi-functional credit and non-credit activities.</a:t>
            </a:r>
          </a:p>
          <a:p>
            <a:pPr marL="400050" lvl="0" indent="-400050">
              <a:buFont typeface="+mj-lt"/>
              <a:buAutoNum type="romanLcPeriod"/>
            </a:pPr>
            <a:r>
              <a:rPr lang="en-US" sz="8800" dirty="0" smtClean="0"/>
              <a:t>Enhancement in membership through awareness campaign.</a:t>
            </a:r>
          </a:p>
          <a:p>
            <a:endParaRPr lang="en-US" sz="8800" dirty="0" smtClean="0"/>
          </a:p>
          <a:p>
            <a:pPr algn="r">
              <a:buNone/>
            </a:pPr>
            <a:r>
              <a:rPr lang="en-US" sz="8000" b="1" dirty="0" smtClean="0"/>
              <a:t>( iii )</a:t>
            </a:r>
            <a:endParaRPr lang="en-US" sz="8000" b="1" dirty="0"/>
          </a:p>
        </p:txBody>
      </p:sp>
      <p:sp>
        <p:nvSpPr>
          <p:cNvPr id="4" name="Rectangle 3"/>
          <p:cNvSpPr/>
          <p:nvPr/>
        </p:nvSpPr>
        <p:spPr>
          <a:xfrm>
            <a:off x="3810000" y="6324600"/>
            <a:ext cx="20574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en-US" sz="2000" dirty="0" smtClean="0"/>
              <a:t>RCS, MIZORAM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u="sng" dirty="0" smtClean="0"/>
              <a:t>Model Bye Laws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  <a:solidFill>
            <a:srgbClr val="92D050"/>
          </a:solidFill>
        </p:spPr>
        <p:txBody>
          <a:bodyPr>
            <a:normAutofit fontScale="62500" lnSpcReduction="20000"/>
          </a:bodyPr>
          <a:lstStyle/>
          <a:p>
            <a:pPr marL="571500" indent="-571500" algn="just">
              <a:buNone/>
            </a:pPr>
            <a:r>
              <a:rPr lang="en-US" sz="2800" dirty="0" smtClean="0"/>
              <a:t>(</a:t>
            </a:r>
            <a:r>
              <a:rPr lang="en-US" sz="2800" dirty="0" err="1" smtClean="0"/>
              <a:t>i</a:t>
            </a:r>
            <a:r>
              <a:rPr lang="en-US" sz="2800" dirty="0" smtClean="0"/>
              <a:t>)</a:t>
            </a:r>
            <a:r>
              <a:rPr lang="en-US" dirty="0" smtClean="0"/>
              <a:t>	The model bye-laws have been circulated by Govt. of  India, Ministry of Cooperation. Comments of Govt. of Mizoram have already been submitted. The salient features of comments include :</a:t>
            </a:r>
          </a:p>
          <a:p>
            <a:pPr marL="571500" indent="-571500" algn="just">
              <a:buFont typeface="+mj-lt"/>
              <a:buAutoNum type="romanUcPeriod"/>
            </a:pPr>
            <a:endParaRPr lang="en-US" dirty="0" smtClean="0"/>
          </a:p>
          <a:p>
            <a:pPr marL="571500" lvl="0" indent="-571500" algn="just">
              <a:buNone/>
            </a:pPr>
            <a:r>
              <a:rPr lang="en-US" dirty="0" smtClean="0"/>
              <a:t>(ii)	Mizoram has 2 tier system of Cooperation credit banking. So, model bye-laws should be accommodate 2 tier system also.</a:t>
            </a:r>
          </a:p>
          <a:p>
            <a:pPr marL="571500" indent="-571500" algn="just">
              <a:buNone/>
            </a:pPr>
            <a:r>
              <a:rPr lang="en-US" dirty="0" smtClean="0"/>
              <a:t> </a:t>
            </a:r>
          </a:p>
          <a:p>
            <a:pPr marL="571500" lvl="0" indent="-571500" algn="just">
              <a:buNone/>
            </a:pPr>
            <a:r>
              <a:rPr lang="en-US" dirty="0" smtClean="0"/>
              <a:t>(iii)	Compliance of provisions of state Cooperative Societies Act should be ensured.</a:t>
            </a:r>
          </a:p>
          <a:p>
            <a:pPr marL="571500" indent="-571500" algn="just">
              <a:buNone/>
            </a:pPr>
            <a:r>
              <a:rPr lang="en-US" dirty="0" smtClean="0"/>
              <a:t> </a:t>
            </a:r>
          </a:p>
          <a:p>
            <a:pPr marL="571500" lvl="0" indent="-571500" algn="just">
              <a:buNone/>
            </a:pPr>
            <a:r>
              <a:rPr lang="en-US" dirty="0" smtClean="0"/>
              <a:t>(iv)	Financial propriety should be ensured through participation.</a:t>
            </a:r>
          </a:p>
          <a:p>
            <a:pPr marL="571500" indent="-571500" algn="just">
              <a:buNone/>
            </a:pPr>
            <a:r>
              <a:rPr lang="en-US" dirty="0" smtClean="0"/>
              <a:t> </a:t>
            </a:r>
          </a:p>
          <a:p>
            <a:pPr marL="571500" lvl="0" indent="-571500" algn="just">
              <a:buNone/>
            </a:pPr>
            <a:r>
              <a:rPr lang="en-US" dirty="0" smtClean="0"/>
              <a:t>(v)	Constitution of  management Committee should reflect promotion of  spirit of Cooperation.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r">
              <a:buNone/>
            </a:pPr>
            <a:r>
              <a:rPr lang="en-US" b="1" dirty="0" smtClean="0"/>
              <a:t>( iv )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3810000" y="6248400"/>
            <a:ext cx="20574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en-US" sz="2000" dirty="0" smtClean="0"/>
              <a:t>RCS, MIZORAM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General description of statutory and non-statutory works</a:t>
            </a:r>
            <a:endParaRPr lang="en-US" b="1" u="sng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Cooperation Department through Registrar of Cooperative Societies implements the Mizoram Cooperative </a:t>
            </a:r>
            <a:r>
              <a:rPr lang="en-US" dirty="0" smtClean="0"/>
              <a:t>Act, </a:t>
            </a:r>
            <a:r>
              <a:rPr lang="en-US" dirty="0" smtClean="0"/>
              <a:t>2006 ( as amended from time to time and Rules made there under)</a:t>
            </a:r>
          </a:p>
          <a:p>
            <a:pPr algn="just"/>
            <a:r>
              <a:rPr lang="en-US" dirty="0" smtClean="0"/>
              <a:t>Implementation of schemes of Central Government and State Government</a:t>
            </a:r>
          </a:p>
          <a:p>
            <a:pPr algn="just"/>
            <a:r>
              <a:rPr lang="en-US" dirty="0" smtClean="0"/>
              <a:t>Monitoring and supervising of Cooperative movement and regulation of functioning of Cooperative </a:t>
            </a:r>
            <a:r>
              <a:rPr lang="en-US" dirty="0" smtClean="0"/>
              <a:t>Societies and Federations besides Cooperative Banks.</a:t>
            </a:r>
            <a:endParaRPr lang="en-US" dirty="0" smtClean="0"/>
          </a:p>
          <a:p>
            <a:pPr algn="r">
              <a:buNone/>
            </a:pPr>
            <a:r>
              <a:rPr lang="en-US" dirty="0" smtClean="0"/>
              <a:t>	</a:t>
            </a:r>
            <a:r>
              <a:rPr lang="en-US" b="1" dirty="0" smtClean="0"/>
              <a:t>(v)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114800" y="6324600"/>
            <a:ext cx="18288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en-US" sz="2000" dirty="0" smtClean="0"/>
              <a:t>RCS, MIZORAM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2000" u="sng" dirty="0" smtClean="0">
                <a:latin typeface="Arial Black" pitchFamily="34" charset="0"/>
              </a:rPr>
              <a:t>Important functions under the Mizoram Cooperative Societies Act related to the following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  <a:solidFill>
            <a:srgbClr val="00B050"/>
          </a:solidFill>
        </p:spPr>
        <p:txBody>
          <a:bodyPr>
            <a:normAutofit fontScale="92500" lnSpcReduction="20000"/>
          </a:bodyPr>
          <a:lstStyle/>
          <a:p>
            <a:pPr marL="571500" indent="-571500" algn="just">
              <a:lnSpc>
                <a:spcPct val="150000"/>
              </a:lnSpc>
              <a:spcBef>
                <a:spcPts val="0"/>
              </a:spcBef>
              <a:buFont typeface="+mj-lt"/>
              <a:buAutoNum type="romanLcPeriod"/>
            </a:pPr>
            <a:r>
              <a:rPr lang="en-US" dirty="0" smtClean="0"/>
              <a:t>Registration of Cooperative Societies under Sec 10 of Mizoram Cooperative Societies Act, 2006</a:t>
            </a:r>
          </a:p>
          <a:p>
            <a:pPr marL="571500" indent="-571500" algn="just">
              <a:lnSpc>
                <a:spcPct val="150000"/>
              </a:lnSpc>
              <a:spcBef>
                <a:spcPts val="0"/>
              </a:spcBef>
              <a:buFont typeface="+mj-lt"/>
              <a:buAutoNum type="romanLcPeriod"/>
            </a:pPr>
            <a:r>
              <a:rPr lang="en-US" dirty="0" smtClean="0"/>
              <a:t>Audit of Cooperative Societies under Sec 85 of Mizoram Cooperative Societies Act, 2006</a:t>
            </a:r>
          </a:p>
          <a:p>
            <a:pPr marL="571500" indent="-571500" algn="just">
              <a:lnSpc>
                <a:spcPct val="150000"/>
              </a:lnSpc>
              <a:buFont typeface="+mj-lt"/>
              <a:buAutoNum type="romanLcPeriod"/>
            </a:pPr>
            <a:r>
              <a:rPr lang="en-US" dirty="0" smtClean="0"/>
              <a:t>Inspection and monitoring of Cooperative Societies under Sec  91-92 of Mizoram Cooperative Societies Act, 2006</a:t>
            </a:r>
          </a:p>
          <a:p>
            <a:pPr marL="514350" indent="-514350">
              <a:buFont typeface="+mj-lt"/>
              <a:buAutoNum type="romanLcPeriod"/>
            </a:pPr>
            <a:endParaRPr lang="en-US" dirty="0" smtClean="0"/>
          </a:p>
          <a:p>
            <a:pPr marL="514350" indent="-514350" algn="r">
              <a:buNone/>
            </a:pPr>
            <a:r>
              <a:rPr lang="en-US" b="1" dirty="0" smtClean="0"/>
              <a:t>(vi)</a:t>
            </a:r>
            <a:endParaRPr lang="en-US" b="1" dirty="0" smtClean="0"/>
          </a:p>
          <a:p>
            <a:pPr marL="514350" indent="-514350"/>
            <a:endParaRPr lang="en-US" dirty="0" smtClean="0"/>
          </a:p>
          <a:p>
            <a:pPr marL="571500" indent="-571500">
              <a:spcBef>
                <a:spcPts val="0"/>
              </a:spcBef>
              <a:buFont typeface="+mj-lt"/>
              <a:buAutoNum type="alphaUcPeriod"/>
            </a:pPr>
            <a:endParaRPr lang="en-US" sz="2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3733800" y="6248400"/>
            <a:ext cx="18288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en-US" sz="2000" dirty="0" smtClean="0"/>
              <a:t>RCS, MIZORAM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  <a:solidFill>
            <a:schemeClr val="bg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u="sng" dirty="0" smtClean="0"/>
              <a:t>Socio Economic Development</a:t>
            </a:r>
            <a:br>
              <a:rPr lang="en-US" b="1" u="sng" dirty="0" smtClean="0"/>
            </a:br>
            <a:r>
              <a:rPr lang="en-US" b="1" u="sng" dirty="0" smtClean="0"/>
              <a:t>outcome of Cooperation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  <a:solidFill>
            <a:schemeClr val="accent6">
              <a:lumMod val="75000"/>
            </a:schemeClr>
          </a:solidFill>
        </p:spPr>
        <p:txBody>
          <a:bodyPr>
            <a:normAutofit fontScale="85000" lnSpcReduction="20000"/>
          </a:bodyPr>
          <a:lstStyle/>
          <a:p>
            <a:pPr marL="571500" indent="-571500" algn="just">
              <a:spcBef>
                <a:spcPts val="0"/>
              </a:spcBef>
              <a:buFont typeface="+mj-lt"/>
              <a:buAutoNum type="romanLcPeriod"/>
            </a:pPr>
            <a:r>
              <a:rPr lang="en-US" dirty="0" smtClean="0"/>
              <a:t>Employment generation. </a:t>
            </a:r>
          </a:p>
          <a:p>
            <a:pPr marL="571500" indent="-571500" algn="just">
              <a:spcBef>
                <a:spcPts val="0"/>
              </a:spcBef>
              <a:buFont typeface="+mj-lt"/>
              <a:buAutoNum type="romanLcPeriod"/>
            </a:pPr>
            <a:r>
              <a:rPr lang="en-US" dirty="0" smtClean="0"/>
              <a:t>Social insurance.</a:t>
            </a:r>
          </a:p>
          <a:p>
            <a:pPr marL="571500" indent="-571500" algn="just">
              <a:spcBef>
                <a:spcPts val="0"/>
              </a:spcBef>
              <a:buFont typeface="+mj-lt"/>
              <a:buAutoNum type="romanLcPeriod"/>
            </a:pPr>
            <a:r>
              <a:rPr lang="en-US" sz="3600" dirty="0" smtClean="0"/>
              <a:t>Technology  sharing  among  Cooperative  Societies.</a:t>
            </a:r>
          </a:p>
          <a:p>
            <a:pPr marL="571500" indent="-571500" algn="just">
              <a:spcBef>
                <a:spcPts val="0"/>
              </a:spcBef>
              <a:buFont typeface="+mj-lt"/>
              <a:buAutoNum type="romanLcPeriod"/>
            </a:pPr>
            <a:r>
              <a:rPr lang="en-US" dirty="0" smtClean="0"/>
              <a:t>Financial support in terms of loan on soft terms through access to institutional credit</a:t>
            </a:r>
          </a:p>
          <a:p>
            <a:pPr marL="571500" indent="-571500" algn="just">
              <a:spcBef>
                <a:spcPts val="0"/>
              </a:spcBef>
              <a:buFont typeface="+mj-lt"/>
              <a:buAutoNum type="romanLcPeriod"/>
            </a:pPr>
            <a:r>
              <a:rPr lang="en-US" sz="3600" dirty="0" smtClean="0"/>
              <a:t>Vital role in price control/ regulation of essential goods.</a:t>
            </a:r>
          </a:p>
          <a:p>
            <a:pPr marL="571500" indent="-571500" algn="just">
              <a:spcBef>
                <a:spcPts val="0"/>
              </a:spcBef>
              <a:buFont typeface="+mj-lt"/>
              <a:buAutoNum type="romanLcPeriod"/>
            </a:pPr>
            <a:r>
              <a:rPr lang="en-US" dirty="0" smtClean="0"/>
              <a:t>Improvement in income</a:t>
            </a:r>
          </a:p>
          <a:p>
            <a:pPr marL="571500" indent="-571500" algn="just">
              <a:spcBef>
                <a:spcPts val="0"/>
              </a:spcBef>
              <a:buFont typeface="+mj-lt"/>
              <a:buAutoNum type="romanLcPeriod"/>
            </a:pPr>
            <a:r>
              <a:rPr lang="en-US" dirty="0" smtClean="0"/>
              <a:t>Social </a:t>
            </a:r>
            <a:r>
              <a:rPr lang="en-US" dirty="0" err="1" smtClean="0"/>
              <a:t>succour</a:t>
            </a:r>
            <a:r>
              <a:rPr lang="en-US" dirty="0" smtClean="0"/>
              <a:t> in times of crisis to members and non members</a:t>
            </a:r>
          </a:p>
          <a:p>
            <a:pPr marL="571500" indent="-571500" algn="just">
              <a:spcBef>
                <a:spcPts val="0"/>
              </a:spcBef>
              <a:buFont typeface="+mj-lt"/>
              <a:buAutoNum type="romanLcPeriod"/>
            </a:pPr>
            <a:r>
              <a:rPr lang="en-US" dirty="0" smtClean="0"/>
              <a:t>Tax  generation through supply of taxable essential  goods</a:t>
            </a:r>
          </a:p>
          <a:p>
            <a:pPr marL="571500" indent="-571500" algn="just">
              <a:spcBef>
                <a:spcPts val="0"/>
              </a:spcBef>
              <a:buFont typeface="+mj-lt"/>
              <a:buAutoNum type="romanLcPeriod"/>
            </a:pPr>
            <a:r>
              <a:rPr lang="en-US" dirty="0" smtClean="0"/>
              <a:t>Women are involved in handloom and handicraft sector in a majority apart from management of Cooperative Societies and Federations.</a:t>
            </a:r>
          </a:p>
          <a:p>
            <a:pPr marL="571500" indent="-571500">
              <a:spcBef>
                <a:spcPts val="0"/>
              </a:spcBef>
              <a:buFont typeface="+mj-lt"/>
              <a:buAutoNum type="romanLcPeriod"/>
            </a:pPr>
            <a:endParaRPr lang="en-US" dirty="0" smtClean="0"/>
          </a:p>
          <a:p>
            <a:pPr marL="571500" indent="-571500" algn="r">
              <a:spcBef>
                <a:spcPts val="0"/>
              </a:spcBef>
              <a:buNone/>
            </a:pPr>
            <a:r>
              <a:rPr lang="en-US" b="1" dirty="0" smtClean="0"/>
              <a:t>(</a:t>
            </a:r>
            <a:r>
              <a:rPr lang="en-US" b="1" dirty="0" smtClean="0"/>
              <a:t>vii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3733800" y="6248400"/>
            <a:ext cx="18288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en-US" sz="2000" dirty="0" smtClean="0"/>
              <a:t>RCS, MIZORAM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  <a:solidFill>
            <a:schemeClr val="accent5"/>
          </a:solidFill>
        </p:spPr>
        <p:txBody>
          <a:bodyPr>
            <a:normAutofit/>
          </a:bodyPr>
          <a:lstStyle/>
          <a:p>
            <a:r>
              <a:rPr lang="en-US" sz="2800" b="1" dirty="0" smtClean="0"/>
              <a:t>Type wise Cooperative Societies as on 31.3.2022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761997"/>
          <a:ext cx="9143999" cy="5410203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472967"/>
                <a:gridCol w="2207172"/>
                <a:gridCol w="1418896"/>
                <a:gridCol w="483476"/>
                <a:gridCol w="698938"/>
                <a:gridCol w="2443655"/>
                <a:gridCol w="1418895"/>
              </a:tblGrid>
              <a:tr h="6700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Sl.</a:t>
                      </a:r>
                      <a:r>
                        <a:rPr lang="en-US" sz="1600" baseline="0" dirty="0" smtClean="0"/>
                        <a:t> No.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Name of Societies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No. of Societies</a:t>
                      </a:r>
                      <a:endParaRPr lang="en-US" sz="1600" b="1" dirty="0" smtClean="0"/>
                    </a:p>
                  </a:txBody>
                  <a:tcPr marL="68580" marR="68580" marT="0" marB="0" anchor="ctr"/>
                </a:tc>
                <a:tc rowSpan="1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Sl.</a:t>
                      </a:r>
                      <a:r>
                        <a:rPr lang="en-US" sz="1600" baseline="0" dirty="0" smtClean="0"/>
                        <a:t> No.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Name of Societies</a:t>
                      </a:r>
                      <a:endParaRPr lang="en-US" sz="1600" b="1" dirty="0" smtClean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No. of Societies</a:t>
                      </a:r>
                      <a:endParaRPr lang="en-US" sz="1600" b="1" dirty="0" smtClean="0"/>
                    </a:p>
                  </a:txBody>
                  <a:tcPr marL="68580" marR="68580" marT="0" marB="0" anchor="ctr"/>
                </a:tc>
              </a:tr>
              <a:tr h="3383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/>
                        <a:t>i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00050" marR="0" indent="-40005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600" dirty="0"/>
                        <a:t>Industrial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88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xi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/>
                        <a:t>Poultry Farming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9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383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ii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00050" marR="0" indent="-40005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600" dirty="0"/>
                        <a:t>Multipurpose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163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xii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/>
                        <a:t>Canteen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5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823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iii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00050" marR="0" indent="-40005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600" dirty="0"/>
                        <a:t>Dairy, Multi-Commodity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125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 smtClean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xiii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/>
                        <a:t>Labour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383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iv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00050" marR="0" indent="-40005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600" dirty="0"/>
                        <a:t>Livestock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235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xiv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/>
                        <a:t>Sericulture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32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383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/>
                        <a:t>v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00050" marR="0" indent="-40005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600" dirty="0"/>
                        <a:t>Piggery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192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xv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/>
                        <a:t>Housing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4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823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vi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00050" marR="0" indent="-40005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600" dirty="0"/>
                        <a:t>Handloom &amp; Weaving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93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xvi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/>
                        <a:t>Marketing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383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vii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00050" marR="0" indent="-40005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600" dirty="0"/>
                        <a:t>Consumer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35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xvii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/>
                        <a:t>Floriculture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823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viii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00050" marR="0" indent="-40005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600" dirty="0"/>
                        <a:t>Service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61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xviii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/>
                        <a:t>Butcher/Meat processing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383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Ix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00050" marR="0" indent="-40005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600" dirty="0"/>
                        <a:t>Fishery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165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xix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/>
                        <a:t>LAMPS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9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823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x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00050" marR="0" indent="-40005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600" dirty="0"/>
                        <a:t>Farming including </a:t>
                      </a:r>
                      <a:endParaRPr lang="en-US" sz="1600" dirty="0" smtClean="0"/>
                    </a:p>
                    <a:p>
                      <a:pPr marL="400050" marR="0" indent="-40005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600" dirty="0" smtClean="0"/>
                        <a:t>F </a:t>
                      </a:r>
                      <a:r>
                        <a:rPr lang="en-US" sz="1600" dirty="0"/>
                        <a:t>&amp; V Growers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16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xx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/>
                        <a:t>State  Level  Society/ Fed.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0709">
                <a:tc gridSpan="7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- 1292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733800" y="6248400"/>
            <a:ext cx="18288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en-US" sz="2000" dirty="0" smtClean="0"/>
              <a:t>RCS, MIZORAM</a:t>
            </a:r>
          </a:p>
        </p:txBody>
      </p:sp>
      <p:sp>
        <p:nvSpPr>
          <p:cNvPr id="6" name="Rectangle 5"/>
          <p:cNvSpPr/>
          <p:nvPr/>
        </p:nvSpPr>
        <p:spPr>
          <a:xfrm>
            <a:off x="8458201" y="6096000"/>
            <a:ext cx="6857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(</a:t>
            </a:r>
            <a:r>
              <a:rPr lang="en-US" sz="2000" b="1" dirty="0" smtClean="0"/>
              <a:t>viii)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marL="514350" indent="-514350">
          <a:defRPr sz="2800" dirty="0" smtClean="0"/>
        </a:defPPr>
      </a:lstStyle>
      <a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1766</TotalTime>
  <Words>1083</Words>
  <Application>Microsoft Office PowerPoint</Application>
  <PresentationFormat>On-screen Show (4:3)</PresentationFormat>
  <Paragraphs>416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State Cooperation Ministers’ Conference September 8th and 9th , 2022 at Vigyan Bhawan, New Delhi Government of Mizoram Department of Cooperation</vt:lpstr>
      <vt:lpstr>INTRODUCTION</vt:lpstr>
      <vt:lpstr> PACS Computerization </vt:lpstr>
      <vt:lpstr> Revitalization of defunct PACS : </vt:lpstr>
      <vt:lpstr>Model Bye Laws :</vt:lpstr>
      <vt:lpstr>General description of statutory and non-statutory works</vt:lpstr>
      <vt:lpstr>Important functions under the Mizoram Cooperative Societies Act related to the following</vt:lpstr>
      <vt:lpstr>Socio Economic Development outcome of Cooperation</vt:lpstr>
      <vt:lpstr>Type wise Cooperative Societies as on 31.3.2022</vt:lpstr>
      <vt:lpstr>Institutional Support by National Bank for Agriculture And Rural Development (NABARD) and National Minorities Development and Finance Corporation through Mizoram Cooperative Apex Bank ( MCAB )</vt:lpstr>
      <vt:lpstr>NAME OF  STATE  LEVEL  COOPERATIVE  SOCIETIES :-</vt:lpstr>
      <vt:lpstr>MIZORAM STATE COOP. MARKETING AND CONSUMERS FED. LTD (MIZOFED LTD) Business activities undertaken by the Federation are procurement of :- 1.Essential Commodities. 2. LPG.   3. POL.   4. SKO.   5. Supply of Sugar, Edible Oil Pulses and Ground Nut to Social Welfare Department for its hostel,</vt:lpstr>
      <vt:lpstr>Integrated Cooperative Development Project (ICDP) and National Cooperative Development Corporation (NCDC) Financial support in the State of Mizoram in last Five yearsUpto 31.3.2021 :- </vt:lpstr>
      <vt:lpstr>AUDIT STATUS FOR THE YEAR 2020-2021</vt:lpstr>
      <vt:lpstr>Issues</vt:lpstr>
      <vt:lpstr> Way Forward </vt:lpstr>
      <vt:lpstr>BEST PRACTICES IN COOPERATIVE SECTOR IN MIZORAM</vt:lpstr>
      <vt:lpstr>Slide 18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ARZET COMPUTER</dc:creator>
  <cp:lastModifiedBy>ARZET COMPUTER</cp:lastModifiedBy>
  <cp:revision>217</cp:revision>
  <dcterms:created xsi:type="dcterms:W3CDTF">2022-08-30T04:01:56Z</dcterms:created>
  <dcterms:modified xsi:type="dcterms:W3CDTF">2022-09-05T13:00:40Z</dcterms:modified>
</cp:coreProperties>
</file>