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98" r:id="rId1"/>
  </p:sldMasterIdLst>
  <p:notesMasterIdLst>
    <p:notesMasterId r:id="rId22"/>
  </p:notesMasterIdLst>
  <p:handoutMasterIdLst>
    <p:handoutMasterId r:id="rId23"/>
  </p:handoutMasterIdLst>
  <p:sldIdLst>
    <p:sldId id="283" r:id="rId2"/>
    <p:sldId id="1042" r:id="rId3"/>
    <p:sldId id="1054" r:id="rId4"/>
    <p:sldId id="1093" r:id="rId5"/>
    <p:sldId id="1094" r:id="rId6"/>
    <p:sldId id="1095" r:id="rId7"/>
    <p:sldId id="1096" r:id="rId8"/>
    <p:sldId id="1097" r:id="rId9"/>
    <p:sldId id="1098" r:id="rId10"/>
    <p:sldId id="1099" r:id="rId11"/>
    <p:sldId id="1100" r:id="rId12"/>
    <p:sldId id="1101" r:id="rId13"/>
    <p:sldId id="1092" r:id="rId14"/>
    <p:sldId id="1102" r:id="rId15"/>
    <p:sldId id="1103" r:id="rId16"/>
    <p:sldId id="1104" r:id="rId17"/>
    <p:sldId id="1108" r:id="rId18"/>
    <p:sldId id="1105" r:id="rId19"/>
    <p:sldId id="1106" r:id="rId20"/>
    <p:sldId id="1107" r:id="rId21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  <a:srgbClr val="D9F1F6"/>
    <a:srgbClr val="B3E3ED"/>
    <a:srgbClr val="12444E"/>
    <a:srgbClr val="CEE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9" autoAdjust="0"/>
    <p:restoredTop sz="95940" autoAdjust="0"/>
  </p:normalViewPr>
  <p:slideViewPr>
    <p:cSldViewPr snapToGrid="0" snapToObjects="1">
      <p:cViewPr varScale="1">
        <p:scale>
          <a:sx n="78" d="100"/>
          <a:sy n="78" d="100"/>
        </p:scale>
        <p:origin x="8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7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1" y="0"/>
            <a:ext cx="2972547" cy="4977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05FD-D6C4-48C4-BAFB-13FF4F0AA288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925"/>
            <a:ext cx="2972547" cy="497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1" y="9447925"/>
            <a:ext cx="2972547" cy="497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46944-E409-40F6-9B9B-E44FCFD2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5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6BB1C-3E0D-8B4F-80A5-3E33625DAD5E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7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9A306-326E-B145-8E2B-1592499F7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B8C4D-D0AE-484D-9AA1-B8A456907A7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12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B8C4D-D0AE-484D-9AA1-B8A456907A7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13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2E5-0C79-4A5E-BB26-7F8B9DFAB76C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79E1-3631-4CD1-B356-C13F64FF133D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2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45D-6E53-46AB-B681-42B0453507E6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E5F8-6323-4043-81BD-F279F39118B6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9D-8191-4A20-8735-F32DA199AA1C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94BB-8425-4349-8668-4467ACDFC4BA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00D0-1778-4EC5-AD23-36413C3CB1D6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271C-A68A-43C4-A67A-52487BBDC2C6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16A1-174D-4CEF-923A-09171AEF4B65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44-351F-4B27-B437-F5CEA33217BD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1F71-D594-4C22-94E7-002766C5C00C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125213-5B64-4CEB-A4F4-E5A3DF0C0484}" type="datetime1">
              <a:rPr lang="en-IN" smtClean="0"/>
              <a:pPr/>
              <a:t>08-09-2022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318F613-5D35-4C46-BAF3-FBB94FA45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37" y="11575"/>
            <a:ext cx="12192000" cy="69826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903982-F1BC-43E3-AED4-853822A4B153}"/>
              </a:ext>
            </a:extLst>
          </p:cNvPr>
          <p:cNvSpPr/>
          <p:nvPr/>
        </p:nvSpPr>
        <p:spPr>
          <a:xfrm>
            <a:off x="3098936" y="0"/>
            <a:ext cx="599412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899771" y="1727280"/>
            <a:ext cx="643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UT OF LAKSHADWEEP ADMINISTRATION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FC554-1C8E-4896-8BA0-F117AD1E53B1}"/>
              </a:ext>
            </a:extLst>
          </p:cNvPr>
          <p:cNvSpPr/>
          <p:nvPr/>
        </p:nvSpPr>
        <p:spPr>
          <a:xfrm>
            <a:off x="0" y="3124593"/>
            <a:ext cx="12192000" cy="1205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Presentation on Co-operative Societies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C28DB9E-8833-4763-B805-928412ECB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3614" y="0"/>
            <a:ext cx="922810" cy="14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u="sng" dirty="0">
                <a:latin typeface="Book Antiqua" panose="02040602050305030304" pitchFamily="18" charset="0"/>
              </a:rPr>
              <a:t>THE SALES TURNOVER IN LAST FIVE YEARS</a:t>
            </a:r>
            <a:endParaRPr lang="en-IN" altLang="en-US" sz="3200" b="1" u="sng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FAE0DA-359F-771C-3697-68E72A1DE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90428"/>
              </p:ext>
            </p:extLst>
          </p:nvPr>
        </p:nvGraphicFramePr>
        <p:xfrm>
          <a:off x="3614041" y="567267"/>
          <a:ext cx="8103826" cy="5516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31829">
                  <a:extLst>
                    <a:ext uri="{9D8B030D-6E8A-4147-A177-3AD203B41FA5}">
                      <a16:colId xmlns:a16="http://schemas.microsoft.com/office/drawing/2014/main" val="1309673676"/>
                    </a:ext>
                  </a:extLst>
                </a:gridCol>
                <a:gridCol w="1243893">
                  <a:extLst>
                    <a:ext uri="{9D8B030D-6E8A-4147-A177-3AD203B41FA5}">
                      <a16:colId xmlns:a16="http://schemas.microsoft.com/office/drawing/2014/main" val="2032451834"/>
                    </a:ext>
                  </a:extLst>
                </a:gridCol>
                <a:gridCol w="1088406">
                  <a:extLst>
                    <a:ext uri="{9D8B030D-6E8A-4147-A177-3AD203B41FA5}">
                      <a16:colId xmlns:a16="http://schemas.microsoft.com/office/drawing/2014/main" val="1363603335"/>
                    </a:ext>
                  </a:extLst>
                </a:gridCol>
                <a:gridCol w="1097045">
                  <a:extLst>
                    <a:ext uri="{9D8B030D-6E8A-4147-A177-3AD203B41FA5}">
                      <a16:colId xmlns:a16="http://schemas.microsoft.com/office/drawing/2014/main" val="638414870"/>
                    </a:ext>
                  </a:extLst>
                </a:gridCol>
                <a:gridCol w="1053919">
                  <a:extLst>
                    <a:ext uri="{9D8B030D-6E8A-4147-A177-3AD203B41FA5}">
                      <a16:colId xmlns:a16="http://schemas.microsoft.com/office/drawing/2014/main" val="574133987"/>
                    </a:ext>
                  </a:extLst>
                </a:gridCol>
                <a:gridCol w="1058334">
                  <a:extLst>
                    <a:ext uri="{9D8B030D-6E8A-4147-A177-3AD203B41FA5}">
                      <a16:colId xmlns:a16="http://schemas.microsoft.com/office/drawing/2014/main" val="671341179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3042272371"/>
                    </a:ext>
                  </a:extLst>
                </a:gridCol>
                <a:gridCol w="872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043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Sl.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Name of  Societies 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Sales turnover  (Rs. In Crore).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617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2019-20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56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Kavaratti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13.59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13.99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15.99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18.96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16.20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78.73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78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Kalpeni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3.12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3.34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3.80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4.45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3.99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887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Andrott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7.59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10.90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10.93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11.24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8.82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49.48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693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Amini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4.69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5.46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5.13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5.93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5.27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26.48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86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Minicoy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4.42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4.69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4.57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6.28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4.55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85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Agatti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6.32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9.68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8.37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7.08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6.96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406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Kadmat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3.84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5.06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5.76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6.89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6.39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27.94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97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Kiltan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1.93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3.57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4.02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4.40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22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Chetlat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1.67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2.06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2.07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2.02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92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Bitra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0.57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0.69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9036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Total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Total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47.74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59.27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61.33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68.22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57.70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294.26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08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7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72452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u="sng" dirty="0">
                <a:latin typeface="Book Antiqua" panose="02040602050305030304" pitchFamily="18" charset="0"/>
              </a:rPr>
              <a:t>SERVICE COOPERATIVE SOCIETIES </a:t>
            </a:r>
            <a:endParaRPr lang="en-IN" altLang="en-US" sz="3200" b="1" u="sng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9D774C-0E0A-3025-7A6D-D3EEC3C55B8E}"/>
              </a:ext>
            </a:extLst>
          </p:cNvPr>
          <p:cNvSpPr txBox="1">
            <a:spLocks/>
          </p:cNvSpPr>
          <p:nvPr/>
        </p:nvSpPr>
        <p:spPr>
          <a:xfrm>
            <a:off x="3425371" y="1124744"/>
            <a:ext cx="5339523" cy="4260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Nine Service Cooperative Societies  in Islands.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Provide loans to members for the purpose of purchasing Agricultural produce, house construction and for other purposes.  </a:t>
            </a:r>
            <a:endParaRPr lang="en-IN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D1BFF-3F33-70FC-88E7-0A2844765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4" y="1397158"/>
            <a:ext cx="3600355" cy="2895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48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073ACF-88C9-F4B8-7AB1-D9DD9096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altLang="en-US" sz="3200" b="1" u="sng" dirty="0">
                <a:latin typeface="Book Antiqua" panose="02040602050305030304" pitchFamily="18" charset="0"/>
              </a:rPr>
              <a:t>NUMBER OF MEMBERS AND PAID UP SHARE CAPITAL OF SERVICE COOP. SOCIETIES</a:t>
            </a:r>
            <a:r>
              <a:rPr lang="en-US" sz="2400" b="1" dirty="0"/>
              <a:t>. </a:t>
            </a:r>
            <a:endParaRPr lang="en-IN" sz="32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40245"/>
              </p:ext>
            </p:extLst>
          </p:nvPr>
        </p:nvGraphicFramePr>
        <p:xfrm>
          <a:off x="3868736" y="863600"/>
          <a:ext cx="7742692" cy="566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5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89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Sl.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No.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Name of Society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Members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Paid up share capital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(in Lakh)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1.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Kavaratti, Island Service Coop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2061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30.07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2.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Minicoy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1777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8.16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3.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Andrott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1401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7.03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4.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Kalpeni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1358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8.17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5.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Kadmat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2601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3.20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6.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Kiltan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466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7.40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7.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Chetlat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221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1.17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8.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Amini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899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2.74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9.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Agatti Island Service Cooperative Society. 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1476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4.09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endParaRPr lang="en-IN" sz="18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Total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12260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MS Mincho" panose="02020609040205080304" pitchFamily="49" charset="-128"/>
                          <a:cs typeface="+mn-cs"/>
                        </a:rPr>
                        <a:t>72.07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0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86182"/>
              </p:ext>
            </p:extLst>
          </p:nvPr>
        </p:nvGraphicFramePr>
        <p:xfrm>
          <a:off x="3930555" y="655888"/>
          <a:ext cx="7506269" cy="57004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3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70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YEARS </a:t>
                      </a:r>
                      <a:endParaRPr lang="en-I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LOAN AMOUNT ISSUED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(Rs. In Crore)</a:t>
                      </a:r>
                      <a:endParaRPr lang="en-I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AMOUNT RECOVERED.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(Rs. In Crore)</a:t>
                      </a:r>
                      <a:endParaRPr lang="en-I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5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5.58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4.12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35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5.68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4.49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35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5.67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4.58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35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6.21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6.75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35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7.82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7.82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35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I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30.93</a:t>
                      </a:r>
                      <a:endParaRPr lang="en-I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27.76</a:t>
                      </a:r>
                      <a:endParaRPr lang="en-I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2DB05-A5E5-4BA4-8CC1-6927643E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012" y="1058386"/>
            <a:ext cx="2879678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900" b="1" u="sng" spc="-60" dirty="0">
                <a:solidFill>
                  <a:srgbClr val="FFFFFF"/>
                </a:solidFill>
                <a:latin typeface="Book Antiqua" panose="02040602050305030304" pitchFamily="18" charset="0"/>
                <a:ea typeface="+mj-ea"/>
                <a:cs typeface="+mj-cs"/>
              </a:rPr>
              <a:t>LOANS ISSUED AND RECOVERED IN LAST FIVE YEARS.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7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39885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u="sng" dirty="0">
                <a:latin typeface="Book Antiqua" panose="02040602050305030304" pitchFamily="18" charset="0"/>
              </a:rPr>
              <a:t>OTHER TYPES OF COOPERATIVE SOCIETIES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935542"/>
              </p:ext>
            </p:extLst>
          </p:nvPr>
        </p:nvGraphicFramePr>
        <p:xfrm>
          <a:off x="3541483" y="542285"/>
          <a:ext cx="8171544" cy="61791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2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1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SL NO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TYPE OF SOCIETY 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NUMBER OF SOCIETIES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REGISTERED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72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FISHER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MEN CO OPERATIVE SOCIETIES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2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LABOUR CONTRACT 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CO OPERATIVE SOCIETIES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97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GOVT. EMPLOYEES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COOP.  STORE &amp; CANTEEN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68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WOMEN 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CO OPERATIVE SOCIETIES</a:t>
                      </a:r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47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STUDENTS 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CO OPERATIVE SOCIETIES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8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INDUSTRIAL 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CO OPERATIVE SOCIETIES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97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LAKSHADWEEP WATER TRANSPORT 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CO OPERATIVE SOCIETY</a:t>
                      </a:r>
                      <a:endParaRPr lang="en-IN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697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>
                          <a:latin typeface="Times New Roman" pitchFamily="18" charset="0"/>
                          <a:cs typeface="Times New Roman" pitchFamily="18" charset="0"/>
                        </a:rPr>
                        <a:t>LAKSHADWEEP DEVELOPMENT CO OPERATIVE SOCIETY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6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IN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8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u="sng" dirty="0">
                <a:latin typeface="Book Antiqua" panose="02040602050305030304" pitchFamily="18" charset="0"/>
              </a:rPr>
              <a:t>ACTION UNDER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 algn="just" eaLnBrk="0" fontAlgn="base" hangingPunct="0">
              <a:lnSpc>
                <a:spcPct val="115000"/>
              </a:lnSpc>
              <a:spcBef>
                <a:spcPts val="0"/>
              </a:spcBef>
              <a:buClrTx/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Accounting system in all Island Cooperative Societies is being digitalized. </a:t>
            </a:r>
          </a:p>
          <a:p>
            <a:pPr marL="0" lvl="0" indent="457200" algn="just" eaLnBrk="0" fontAlgn="base" hangingPunct="0">
              <a:lnSpc>
                <a:spcPct val="115000"/>
              </a:lnSpc>
              <a:spcBef>
                <a:spcPts val="0"/>
              </a:spcBef>
              <a:buClrTx/>
              <a:defRPr/>
            </a:pPr>
            <a:endParaRPr lang="en-US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  <a:p>
            <a:pPr marL="0" lvl="0" indent="457200" algn="just" eaLnBrk="0" fontAlgn="base" hangingPunct="0">
              <a:lnSpc>
                <a:spcPct val="115000"/>
              </a:lnSpc>
              <a:spcBef>
                <a:spcPts val="0"/>
              </a:spcBef>
              <a:buClrTx/>
              <a:buFont typeface="Wingdings" pitchFamily="2" charset="2"/>
              <a:buChar char="Ø"/>
              <a:defRPr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GST “Online Billing, Inventory Management and GST enabled Accounting System” has been developed with NIC. </a:t>
            </a:r>
            <a:endParaRPr lang="en-US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          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900" b="1" u="sng" dirty="0">
                <a:latin typeface="Book Antiqua" panose="02040602050305030304" pitchFamily="18" charset="0"/>
              </a:rPr>
              <a:t>LEGAL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57" y="0"/>
            <a:ext cx="8055429" cy="6721475"/>
          </a:xfrm>
        </p:spPr>
        <p:txBody>
          <a:bodyPr>
            <a:normAutofit/>
          </a:bodyPr>
          <a:lstStyle/>
          <a:p>
            <a:pPr marL="182563" indent="-6667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</a:rPr>
              <a:t>The Laccadive, Minicoy and Amindivi Islands Cooperative Societies Regulation 1960 is the existing Regulation</a:t>
            </a:r>
          </a:p>
          <a:p>
            <a:pPr marL="182563" indent="-6667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It is proposed to repeal the said Regulation. </a:t>
            </a:r>
          </a:p>
          <a:p>
            <a:pPr marL="182563" indent="-6667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Many provisions do not fit in to present context for the overall development of cooperative movement. </a:t>
            </a:r>
          </a:p>
          <a:p>
            <a:pPr marL="182563" indent="-6667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Proposal for bringing a new “</a:t>
            </a: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Lakshadweep Co-operative Societies  Regulation, 2022” by repealing the existing Regulation</a:t>
            </a: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7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900" b="1" u="sng" dirty="0">
                <a:latin typeface="Book Antiqua" panose="02040602050305030304" pitchFamily="18" charset="0"/>
              </a:rPr>
              <a:t>LEGAL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857" y="839036"/>
            <a:ext cx="8548914" cy="5728553"/>
          </a:xfrm>
        </p:spPr>
        <p:txBody>
          <a:bodyPr>
            <a:normAutofit/>
          </a:bodyPr>
          <a:lstStyle/>
          <a:p>
            <a:pPr marL="182563" indent="49213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GB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82563" indent="49213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Regulation will give a thrust to the Cooperative sector in Lakshadweep  in terms of better </a:t>
            </a: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</a:rPr>
              <a:t>Service delivery to citizens through Cooperative Societies.</a:t>
            </a:r>
          </a:p>
          <a:p>
            <a:pPr marL="182563" indent="49213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</a:rPr>
              <a:t>Promotion of economic activities.</a:t>
            </a:r>
          </a:p>
          <a:p>
            <a:pPr marL="182563" indent="49213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</a:rPr>
              <a:t>Resolution of disputes.</a:t>
            </a:r>
          </a:p>
          <a:p>
            <a:pPr marL="182563" indent="49213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</a:rPr>
              <a:t>Safeguarding the interests of the public / members of cooperative societies.</a:t>
            </a:r>
          </a:p>
          <a:p>
            <a:pPr marL="182563" indent="49213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</a:rPr>
              <a:t>Efficient management of cooperative societies, etc.</a:t>
            </a:r>
            <a:endParaRPr lang="en-IN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en-US" sz="2800" b="1" dirty="0">
              <a:latin typeface="Book Antiqua" panose="02040602050305030304" pitchFamily="18" charset="0"/>
            </a:endParaRPr>
          </a:p>
          <a:p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87429" y="377371"/>
            <a:ext cx="146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Contd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5267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8910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900" b="1" u="sng" dirty="0">
                <a:latin typeface="Book Antiqua" panose="02040602050305030304" pitchFamily="18" charset="0"/>
              </a:rPr>
              <a:t>NEW</a:t>
            </a:r>
            <a:br>
              <a:rPr lang="en-US" altLang="en-US" sz="2900" b="1" u="sng" dirty="0">
                <a:latin typeface="Book Antiqua" panose="02040602050305030304" pitchFamily="18" charset="0"/>
              </a:rPr>
            </a:br>
            <a:r>
              <a:rPr lang="en-US" altLang="en-US" sz="2900" b="1" u="sng" dirty="0">
                <a:latin typeface="Book Antiqua" panose="02040602050305030304" pitchFamily="18" charset="0"/>
              </a:rPr>
              <a:t>REGISTRATION</a:t>
            </a:r>
            <a:br>
              <a:rPr lang="en-US" altLang="en-US" sz="2900" b="1" u="sng" dirty="0">
                <a:latin typeface="Book Antiqua" panose="02040602050305030304" pitchFamily="18" charset="0"/>
              </a:rPr>
            </a:br>
            <a:r>
              <a:rPr lang="en-US" altLang="en-US" sz="2900" b="1" u="sng" dirty="0">
                <a:latin typeface="Book Antiqua" panose="02040602050305030304" pitchFamily="18" charset="0"/>
              </a:rPr>
              <a:t>OF SOCIETIES REGULATION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872789" cy="5120640"/>
          </a:xfrm>
        </p:spPr>
        <p:txBody>
          <a:bodyPr>
            <a:norm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No separate Lakshadweep Registration of Societies Regulation, and Administration has been following the Central Registration of Societies Act 1860.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It is proposed to bring a new Regulation for Registration of Societies, viz Lakshadweep Registration of Societies Regulation, 2022.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Better administrative regime for the Societies in the U.T. of Lakshadweep.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Proposed Regulation will enable better monitoring by the Registrar of Societies.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900" b="1" u="sng" dirty="0">
                <a:latin typeface="Book Antiqua" panose="02040602050305030304" pitchFamily="18" charset="0"/>
              </a:rPr>
              <a:t>ACTION ENVISAGED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086" y="362857"/>
            <a:ext cx="8521976" cy="6495143"/>
          </a:xfrm>
        </p:spPr>
        <p:txBody>
          <a:bodyPr>
            <a:normAutofit/>
          </a:bodyPr>
          <a:lstStyle/>
          <a:p>
            <a:pPr font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</a:rPr>
              <a:t>Approval and </a:t>
            </a: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</a:rPr>
              <a:t>implementation of newly drafted   Lakshadweep Cooperative Societies Regulation 2022 by repealing the exiting Regulation of 1960.</a:t>
            </a:r>
          </a:p>
          <a:p>
            <a:pPr lvl="0" font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</a:rPr>
              <a:t>Approval and Implementation of newly drafted Lakshadweep Registration Societies Regulation 2022.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</a:rPr>
              <a:t> Providing online Registration of Cooperative Societies.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Setting up of an Audit wing in the Department.</a:t>
            </a:r>
            <a:endParaRPr lang="en-GB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</a:rPr>
              <a:t>Training and skill development. </a:t>
            </a:r>
            <a:endParaRPr lang="en-GB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fontAlgn="ctr">
              <a:buNone/>
            </a:pPr>
            <a:endParaRPr lang="en-GB" sz="1800" b="1" dirty="0">
              <a:solidFill>
                <a:schemeClr val="dk1"/>
              </a:solidFill>
            </a:endParaRPr>
          </a:p>
          <a:p>
            <a:pPr font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24C941-F96E-4249-9CDA-09A74B59DE21}"/>
              </a:ext>
            </a:extLst>
          </p:cNvPr>
          <p:cNvSpPr/>
          <p:nvPr/>
        </p:nvSpPr>
        <p:spPr>
          <a:xfrm>
            <a:off x="6847145" y="1121888"/>
            <a:ext cx="4134363" cy="5198247"/>
          </a:xfrm>
          <a:prstGeom prst="rect">
            <a:avLst/>
          </a:prstGeom>
          <a:solidFill>
            <a:schemeClr val="accent1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76" name="Text Box 26"/>
          <p:cNvSpPr txBox="1">
            <a:spLocks noChangeArrowheads="1"/>
          </p:cNvSpPr>
          <p:nvPr/>
        </p:nvSpPr>
        <p:spPr bwMode="auto">
          <a:xfrm>
            <a:off x="2514600" y="2057401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IN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906284" y="1630130"/>
            <a:ext cx="449331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Distance  from W. Coast </a:t>
            </a:r>
            <a:b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 of Kerala &amp; Karnataka       : 220 km – 440 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Coastline length                  : 132 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Population </a:t>
            </a:r>
            <a:endParaRPr lang="en-US" sz="1400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 (2011 Census)                      :  64,473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Temperature                         : 23</a:t>
            </a:r>
            <a:r>
              <a:rPr lang="en-US" sz="1400" baseline="300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0 </a:t>
            </a: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C – 33</a:t>
            </a:r>
            <a:r>
              <a:rPr lang="en-US" sz="1400" baseline="300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0 </a:t>
            </a: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Avg. Annual Rainfall             : 1,600 mm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Islands, Banks &amp; Reefs       : 36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Land area  	          		   : 32 sq. 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Lagoon area	           	  : 4,200 sq. 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Territorial Water area         : 20,000 sq. 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Mangal" pitchFamily="18" charset="0"/>
              </a:rPr>
              <a:t>  EEZ area	             	       :4,00,000 sq. km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2060"/>
              </a:solidFill>
              <a:latin typeface="Arial Rounded MT Bold" pitchFamily="34" charset="0"/>
              <a:ea typeface="Calibri" pitchFamily="34" charset="0"/>
              <a:cs typeface="Mangal" pitchFamily="18" charset="0"/>
            </a:endParaRPr>
          </a:p>
          <a:p>
            <a:pPr lvl="0"/>
            <a:endParaRPr lang="en-US" sz="16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lvl="0"/>
            <a:endParaRPr lang="en-IN" sz="16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600" dirty="0">
              <a:solidFill>
                <a:srgbClr val="002060"/>
              </a:solidFill>
              <a:latin typeface="Arial Rounded MT Bold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600" dirty="0">
              <a:solidFill>
                <a:srgbClr val="002060"/>
              </a:solidFill>
              <a:latin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7DB13-2695-4674-BB5E-489BD7407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580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19817-FE1F-4D09-9107-28723B957E49}"/>
              </a:ext>
            </a:extLst>
          </p:cNvPr>
          <p:cNvSpPr txBox="1"/>
          <p:nvPr/>
        </p:nvSpPr>
        <p:spPr>
          <a:xfrm>
            <a:off x="7154887" y="341144"/>
            <a:ext cx="34231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LAKSHADWEEP ISLANDS</a:t>
            </a:r>
            <a:b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40BAD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a Glance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B6A5D5-2008-450C-B547-547AD8CC3EA0}"/>
              </a:ext>
            </a:extLst>
          </p:cNvPr>
          <p:cNvCxnSpPr>
            <a:cxnSpLocks/>
          </p:cNvCxnSpPr>
          <p:nvPr/>
        </p:nvCxnSpPr>
        <p:spPr>
          <a:xfrm>
            <a:off x="6847146" y="1023690"/>
            <a:ext cx="40386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8D1A6-4B38-494C-909E-C059FE98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91794" y="833586"/>
            <a:ext cx="130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Karnataka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090" y="3429000"/>
            <a:ext cx="990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Kerala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900" b="1" u="sng" dirty="0">
                <a:latin typeface="Book Antiqua" panose="02040602050305030304" pitchFamily="18" charset="0"/>
              </a:rPr>
              <a:t>Co-operative Society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2762" y="2967335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108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A9787E8-8E96-4119-BE24-1D34A64C37F0}"/>
              </a:ext>
            </a:extLst>
          </p:cNvPr>
          <p:cNvSpPr/>
          <p:nvPr/>
        </p:nvSpPr>
        <p:spPr>
          <a:xfrm>
            <a:off x="-26938" y="132812"/>
            <a:ext cx="12192000" cy="981035"/>
          </a:xfrm>
          <a:prstGeom prst="rect">
            <a:avLst/>
          </a:prstGeom>
          <a:solidFill>
            <a:srgbClr val="40B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9A0FF3-DDF3-44F5-ACD9-D5A86AEB7910}"/>
              </a:ext>
            </a:extLst>
          </p:cNvPr>
          <p:cNvSpPr/>
          <p:nvPr/>
        </p:nvSpPr>
        <p:spPr>
          <a:xfrm>
            <a:off x="81322" y="1114670"/>
            <a:ext cx="3680623" cy="5587886"/>
          </a:xfrm>
          <a:prstGeom prst="rect">
            <a:avLst/>
          </a:prstGeom>
          <a:solidFill>
            <a:schemeClr val="accent1">
              <a:lumMod val="7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B32F0A-0176-4F4C-BBE4-24CAC16CB42C}"/>
              </a:ext>
            </a:extLst>
          </p:cNvPr>
          <p:cNvSpPr/>
          <p:nvPr/>
        </p:nvSpPr>
        <p:spPr>
          <a:xfrm>
            <a:off x="0" y="1128712"/>
            <a:ext cx="12192000" cy="649152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03E00C4-828C-43FE-9D12-57C507889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13489"/>
              </p:ext>
            </p:extLst>
          </p:nvPr>
        </p:nvGraphicFramePr>
        <p:xfrm>
          <a:off x="8113426" y="1834092"/>
          <a:ext cx="3286172" cy="274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60">
                  <a:extLst>
                    <a:ext uri="{9D8B030D-6E8A-4147-A177-3AD203B41FA5}">
                      <a16:colId xmlns:a16="http://schemas.microsoft.com/office/drawing/2014/main" val="1581669439"/>
                    </a:ext>
                  </a:extLst>
                </a:gridCol>
                <a:gridCol w="1540014">
                  <a:extLst>
                    <a:ext uri="{9D8B030D-6E8A-4147-A177-3AD203B41FA5}">
                      <a16:colId xmlns:a16="http://schemas.microsoft.com/office/drawing/2014/main" val="4139046652"/>
                    </a:ext>
                  </a:extLst>
                </a:gridCol>
                <a:gridCol w="1287698">
                  <a:extLst>
                    <a:ext uri="{9D8B030D-6E8A-4147-A177-3AD203B41FA5}">
                      <a16:colId xmlns:a16="http://schemas.microsoft.com/office/drawing/2014/main" val="2383371705"/>
                    </a:ext>
                  </a:extLst>
                </a:gridCol>
              </a:tblGrid>
              <a:tr h="36301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entury Gothic" panose="020B0502020202020204" pitchFamily="34" charset="0"/>
                        </a:rPr>
                        <a:t>S. No.</a:t>
                      </a:r>
                    </a:p>
                  </a:txBody>
                  <a:tcPr marL="72284" marR="72284" marT="36142" marB="3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entury Gothic" panose="020B0502020202020204" pitchFamily="34" charset="0"/>
                        </a:rPr>
                        <a:t>Submerged Banks</a:t>
                      </a:r>
                    </a:p>
                  </a:txBody>
                  <a:tcPr marL="72284" marR="72284" marT="36142" marB="361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entury Gothic" panose="020B0502020202020204" pitchFamily="34" charset="0"/>
                        </a:rPr>
                        <a:t>Area </a:t>
                      </a:r>
                      <a:br>
                        <a:rPr lang="en-US" sz="1300" dirty="0">
                          <a:latin typeface="Century Gothic" panose="020B0502020202020204" pitchFamily="34" charset="0"/>
                        </a:rPr>
                      </a:br>
                      <a:r>
                        <a:rPr lang="en-US" sz="1300" dirty="0">
                          <a:latin typeface="Century Gothic" panose="020B0502020202020204" pitchFamily="34" charset="0"/>
                        </a:rPr>
                        <a:t>(Sq. km)</a:t>
                      </a:r>
                    </a:p>
                  </a:txBody>
                  <a:tcPr marL="72284" marR="72284" marT="36142" marB="36142"/>
                </a:tc>
                <a:extLst>
                  <a:ext uri="{0D108BD9-81ED-4DB2-BD59-A6C34878D82A}">
                    <a16:rowId xmlns:a16="http://schemas.microsoft.com/office/drawing/2014/main" val="3625438778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Bassas</a:t>
                      </a:r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De Pedro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2474.33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88392826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Sesostris</a:t>
                      </a:r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Bank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388.53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441828803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Cora </a:t>
                      </a:r>
                      <a:r>
                        <a:rPr lang="en-US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Divh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339.45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3991047422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Amini – </a:t>
                      </a:r>
                      <a:r>
                        <a:rPr lang="en-US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Pitti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155.09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11871328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Elikalpeni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95.91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678360614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Investigator  Bank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141.78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56314628"/>
                  </a:ext>
                </a:extLst>
              </a:tr>
              <a:tr h="325774">
                <a:tc gridSpan="2"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4213" marR="54213" marT="0" marB="0" anchor="ctr">
                    <a:solidFill>
                      <a:srgbClr val="B3E3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>
                    <a:solidFill>
                      <a:srgbClr val="B3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3,595.09</a:t>
                      </a:r>
                    </a:p>
                  </a:txBody>
                  <a:tcPr marL="54213" marR="54213" marT="0" marB="0" anchor="ctr">
                    <a:solidFill>
                      <a:srgbClr val="B3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F298CBF0-D10D-49B4-B29F-8C62E1065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07669"/>
              </p:ext>
            </p:extLst>
          </p:nvPr>
        </p:nvGraphicFramePr>
        <p:xfrm>
          <a:off x="8123607" y="5057974"/>
          <a:ext cx="3286172" cy="158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63">
                  <a:extLst>
                    <a:ext uri="{9D8B030D-6E8A-4147-A177-3AD203B41FA5}">
                      <a16:colId xmlns:a16="http://schemas.microsoft.com/office/drawing/2014/main" val="3914055471"/>
                    </a:ext>
                  </a:extLst>
                </a:gridCol>
                <a:gridCol w="1576771">
                  <a:extLst>
                    <a:ext uri="{9D8B030D-6E8A-4147-A177-3AD203B41FA5}">
                      <a16:colId xmlns:a16="http://schemas.microsoft.com/office/drawing/2014/main" val="4139046652"/>
                    </a:ext>
                  </a:extLst>
                </a:gridCol>
                <a:gridCol w="1266538">
                  <a:extLst>
                    <a:ext uri="{9D8B030D-6E8A-4147-A177-3AD203B41FA5}">
                      <a16:colId xmlns:a16="http://schemas.microsoft.com/office/drawing/2014/main" val="2383371705"/>
                    </a:ext>
                  </a:extLst>
                </a:gridCol>
              </a:tblGrid>
              <a:tr h="30796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entury Gothic" panose="020B0502020202020204" pitchFamily="34" charset="0"/>
                        </a:rPr>
                        <a:t>S. No.</a:t>
                      </a:r>
                    </a:p>
                  </a:txBody>
                  <a:tcPr marL="72284" marR="72284" marT="36142" marB="3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Coral Reefs</a:t>
                      </a:r>
                    </a:p>
                  </a:txBody>
                  <a:tcPr marL="72284" marR="72284" marT="36142" marB="361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entury Gothic" panose="020B0502020202020204" pitchFamily="34" charset="0"/>
                        </a:rPr>
                        <a:t>Area </a:t>
                      </a:r>
                      <a:br>
                        <a:rPr lang="en-US" sz="1300" dirty="0">
                          <a:latin typeface="Century Gothic" panose="020B0502020202020204" pitchFamily="34" charset="0"/>
                        </a:rPr>
                      </a:br>
                      <a:r>
                        <a:rPr lang="en-US" sz="1300" dirty="0">
                          <a:latin typeface="Century Gothic" panose="020B0502020202020204" pitchFamily="34" charset="0"/>
                        </a:rPr>
                        <a:t>(Sq. km)</a:t>
                      </a:r>
                    </a:p>
                  </a:txBody>
                  <a:tcPr marL="72284" marR="72284" marT="36142" marB="36142"/>
                </a:tc>
                <a:extLst>
                  <a:ext uri="{0D108BD9-81ED-4DB2-BD59-A6C34878D82A}">
                    <a16:rowId xmlns:a16="http://schemas.microsoft.com/office/drawing/2014/main" val="3625438778"/>
                  </a:ext>
                </a:extLst>
              </a:tr>
              <a:tr h="278856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Baliyapani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57.46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88392826"/>
                  </a:ext>
                </a:extLst>
              </a:tr>
              <a:tr h="278856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Cheriyapani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172.59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441828803"/>
                  </a:ext>
                </a:extLst>
              </a:tr>
              <a:tr h="278856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Perumul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par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83.02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3991047422"/>
                  </a:ext>
                </a:extLst>
              </a:tr>
              <a:tr h="278856">
                <a:tc gridSpan="2"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4213" marR="54213" marT="0" marB="0" anchor="ctr">
                    <a:solidFill>
                      <a:srgbClr val="B3E3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213" marR="54213" marT="0" marB="0" anchor="ctr">
                    <a:solidFill>
                      <a:srgbClr val="B3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313.07</a:t>
                      </a:r>
                    </a:p>
                  </a:txBody>
                  <a:tcPr marL="54213" marR="54213" marT="0" marB="0" anchor="ctr">
                    <a:solidFill>
                      <a:srgbClr val="B3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3EA2CCB5-0CA4-4AF3-8A21-E55134281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12925"/>
              </p:ext>
            </p:extLst>
          </p:nvPr>
        </p:nvGraphicFramePr>
        <p:xfrm>
          <a:off x="4321036" y="1777506"/>
          <a:ext cx="3022659" cy="4891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7">
                  <a:extLst>
                    <a:ext uri="{9D8B030D-6E8A-4147-A177-3AD203B41FA5}">
                      <a16:colId xmlns:a16="http://schemas.microsoft.com/office/drawing/2014/main" val="1220638902"/>
                    </a:ext>
                  </a:extLst>
                </a:gridCol>
                <a:gridCol w="1675302">
                  <a:extLst>
                    <a:ext uri="{9D8B030D-6E8A-4147-A177-3AD203B41FA5}">
                      <a16:colId xmlns:a16="http://schemas.microsoft.com/office/drawing/2014/main" val="41390466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83371705"/>
                    </a:ext>
                  </a:extLst>
                </a:gridCol>
              </a:tblGrid>
              <a:tr h="4342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entury Gothic" panose="020B0502020202020204" pitchFamily="34" charset="0"/>
                        </a:rPr>
                        <a:t>S. No.</a:t>
                      </a:r>
                    </a:p>
                  </a:txBody>
                  <a:tcPr marL="72284" marR="72284" marT="36142" marB="3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entury Gothic" panose="020B0502020202020204" pitchFamily="34" charset="0"/>
                        </a:rPr>
                        <a:t>Island</a:t>
                      </a:r>
                    </a:p>
                  </a:txBody>
                  <a:tcPr marL="72284" marR="72284" marT="36142" marB="361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entury Gothic" panose="020B0502020202020204" pitchFamily="34" charset="0"/>
                        </a:rPr>
                        <a:t>Area </a:t>
                      </a:r>
                      <a:br>
                        <a:rPr lang="en-US" sz="1300" dirty="0">
                          <a:latin typeface="Century Gothic" panose="020B0502020202020204" pitchFamily="34" charset="0"/>
                        </a:rPr>
                      </a:br>
                      <a:r>
                        <a:rPr lang="en-US" sz="1300" dirty="0">
                          <a:latin typeface="Century Gothic" panose="020B0502020202020204" pitchFamily="34" charset="0"/>
                        </a:rPr>
                        <a:t>(Sq. km)</a:t>
                      </a:r>
                    </a:p>
                  </a:txBody>
                  <a:tcPr marL="72284" marR="72284" marT="36142" marB="36142"/>
                </a:tc>
                <a:extLst>
                  <a:ext uri="{0D108BD9-81ED-4DB2-BD59-A6C34878D82A}">
                    <a16:rowId xmlns:a16="http://schemas.microsoft.com/office/drawing/2014/main" val="3625438778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Viringili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0.02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680336918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Bangaram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0.58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044999746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Cheriyam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en-US" sz="1300" b="0" i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56718229"/>
                  </a:ext>
                </a:extLst>
              </a:tr>
              <a:tr h="246118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Kodithala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0.0027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999242523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Tilakkam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0.02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284" marR="72284" marT="36142" marB="36142" anchor="ctr"/>
                </a:tc>
                <a:extLst>
                  <a:ext uri="{0D108BD9-81ED-4DB2-BD59-A6C34878D82A}">
                    <a16:rowId xmlns:a16="http://schemas.microsoft.com/office/drawing/2014/main" val="4219538010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6.</a:t>
                      </a:r>
                      <a:endParaRPr lang="en-US" sz="1300" b="1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Tilakkam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(ii)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92826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Tilakkam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(iii)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28803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Pitti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0.02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3991047422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Pitti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(ii)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0.01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11871328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Thinakara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0.42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678360614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latin typeface="Century Gothic" panose="020B0502020202020204" pitchFamily="34" charset="0"/>
                        </a:rPr>
                        <a:t>11.</a:t>
                      </a:r>
                    </a:p>
                  </a:txBody>
                  <a:tcPr marL="72284" marR="72284" marT="36142" marB="36142"/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Parali</a:t>
                      </a:r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Parali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(ii)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0.02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955981076"/>
                  </a:ext>
                </a:extLst>
              </a:tr>
              <a:tr h="255660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Parali</a:t>
                      </a:r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(iii)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0.01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860490462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Kalpitti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805327418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Suheli </a:t>
                      </a:r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Valiyakar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0.29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396874545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16.</a:t>
                      </a:r>
                      <a:endParaRPr lang="en-IN" sz="1300" b="1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Suheli </a:t>
                      </a:r>
                      <a:r>
                        <a:rPr lang="en-GB" sz="1300" b="0" i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Chariyakara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0.28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82953446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17.</a:t>
                      </a:r>
                      <a:endParaRPr lang="en-IN" sz="1300" b="1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Pitti</a:t>
                      </a:r>
                      <a:r>
                        <a:rPr lang="en-GB" sz="13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(Bird Island)</a:t>
                      </a:r>
                      <a:endParaRPr lang="en-US" sz="13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058038873"/>
                  </a:ext>
                </a:extLst>
              </a:tr>
              <a:tr h="2454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4213" marR="542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4213" marR="542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2.23</a:t>
                      </a:r>
                    </a:p>
                  </a:txBody>
                  <a:tcPr marL="54213" marR="542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486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477C2AE-6BE4-4C7E-AEFA-2C93CB893DFB}"/>
              </a:ext>
            </a:extLst>
          </p:cNvPr>
          <p:cNvSpPr txBox="1"/>
          <p:nvPr/>
        </p:nvSpPr>
        <p:spPr>
          <a:xfrm>
            <a:off x="3699593" y="1449873"/>
            <a:ext cx="4299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17 Uninhabited Islands</a:t>
            </a: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48AC30F4-7949-405D-8DCA-80267D298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03593"/>
              </p:ext>
            </p:extLst>
          </p:nvPr>
        </p:nvGraphicFramePr>
        <p:xfrm>
          <a:off x="347100" y="1823821"/>
          <a:ext cx="2801453" cy="4732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08">
                  <a:extLst>
                    <a:ext uri="{9D8B030D-6E8A-4147-A177-3AD203B41FA5}">
                      <a16:colId xmlns:a16="http://schemas.microsoft.com/office/drawing/2014/main" val="3697902818"/>
                    </a:ext>
                  </a:extLst>
                </a:gridCol>
                <a:gridCol w="1255350">
                  <a:extLst>
                    <a:ext uri="{9D8B030D-6E8A-4147-A177-3AD203B41FA5}">
                      <a16:colId xmlns:a16="http://schemas.microsoft.com/office/drawing/2014/main" val="4139046652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2383371705"/>
                    </a:ext>
                  </a:extLst>
                </a:gridCol>
              </a:tblGrid>
              <a:tr h="45075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entury Gothic" panose="020B0502020202020204" pitchFamily="34" charset="0"/>
                        </a:rPr>
                        <a:t>S. No.</a:t>
                      </a:r>
                    </a:p>
                  </a:txBody>
                  <a:tcPr marL="72284" marR="72284" marT="36142" marB="3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entury Gothic" panose="020B0502020202020204" pitchFamily="34" charset="0"/>
                        </a:rPr>
                        <a:t>Island</a:t>
                      </a:r>
                    </a:p>
                  </a:txBody>
                  <a:tcPr marL="72284" marR="72284" marT="36142" marB="361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entury Gothic" panose="020B0502020202020204" pitchFamily="34" charset="0"/>
                        </a:rPr>
                        <a:t>Area </a:t>
                      </a:r>
                      <a:br>
                        <a:rPr lang="en-US" sz="1300" dirty="0">
                          <a:latin typeface="Century Gothic" panose="020B0502020202020204" pitchFamily="34" charset="0"/>
                        </a:rPr>
                      </a:br>
                      <a:r>
                        <a:rPr lang="en-US" sz="1300" dirty="0">
                          <a:latin typeface="Century Gothic" panose="020B0502020202020204" pitchFamily="34" charset="0"/>
                        </a:rPr>
                        <a:t>(Sq. km)</a:t>
                      </a:r>
                    </a:p>
                  </a:txBody>
                  <a:tcPr marL="72284" marR="72284" marT="36142" marB="36142"/>
                </a:tc>
                <a:extLst>
                  <a:ext uri="{0D108BD9-81ED-4DB2-BD59-A6C34878D82A}">
                    <a16:rowId xmlns:a16="http://schemas.microsoft.com/office/drawing/2014/main" val="3625438778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Minicoy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4.80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680336918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Kalpeni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2.79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56718229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Androth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4.90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999242523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Agatti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3.84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4219538010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Kavaratti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4.22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88392826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Amini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2.60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441828803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Kadmat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3.20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3991047422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Kiltan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2.20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1911871328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Chetlat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1.40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678360614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10.</a:t>
                      </a: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Bitra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0.10</a:t>
                      </a:r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213" marR="54213" marT="0" marB="0" anchor="ctr"/>
                </a:tc>
                <a:extLst>
                  <a:ext uri="{0D108BD9-81ED-4DB2-BD59-A6C34878D82A}">
                    <a16:rowId xmlns:a16="http://schemas.microsoft.com/office/drawing/2014/main" val="256314628"/>
                  </a:ext>
                </a:extLst>
              </a:tr>
              <a:tr h="387667">
                <a:tc gridSpan="2">
                  <a:txBody>
                    <a:bodyPr/>
                    <a:lstStyle/>
                    <a:p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4213" marR="542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30.05</a:t>
                      </a:r>
                    </a:p>
                  </a:txBody>
                  <a:tcPr marL="54213" marR="542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4145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D8EAA7C-FF83-40DA-A682-9015F62EE194}"/>
              </a:ext>
            </a:extLst>
          </p:cNvPr>
          <p:cNvSpPr txBox="1"/>
          <p:nvPr/>
        </p:nvSpPr>
        <p:spPr>
          <a:xfrm>
            <a:off x="-109384" y="1438952"/>
            <a:ext cx="3593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10 Inhabited Islands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48DE864-EE15-463C-865B-677D9BCE5B9B}"/>
              </a:ext>
            </a:extLst>
          </p:cNvPr>
          <p:cNvSpPr txBox="1">
            <a:spLocks/>
          </p:cNvSpPr>
          <p:nvPr/>
        </p:nvSpPr>
        <p:spPr>
          <a:xfrm>
            <a:off x="834437" y="335619"/>
            <a:ext cx="10386804" cy="117399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Lakshadweep has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2800" dirty="0">
                <a:solidFill>
                  <a:schemeClr val="bg1"/>
                </a:solidFill>
              </a:rPr>
              <a:t> islands, banks &amp; reefs &amp; Large water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B073-C75E-43DC-B889-9FAF5BA9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7C2AE-6BE4-4C7E-AEFA-2C93CB893DFB}"/>
              </a:ext>
            </a:extLst>
          </p:cNvPr>
          <p:cNvSpPr txBox="1"/>
          <p:nvPr/>
        </p:nvSpPr>
        <p:spPr>
          <a:xfrm>
            <a:off x="7543195" y="1445316"/>
            <a:ext cx="4299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6 Submerged Banks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7C2AE-6BE4-4C7E-AEFA-2C93CB893DFB}"/>
              </a:ext>
            </a:extLst>
          </p:cNvPr>
          <p:cNvSpPr txBox="1"/>
          <p:nvPr/>
        </p:nvSpPr>
        <p:spPr>
          <a:xfrm>
            <a:off x="7543195" y="4634022"/>
            <a:ext cx="4299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3 Coral reefs</a:t>
            </a:r>
          </a:p>
        </p:txBody>
      </p:sp>
    </p:spTree>
    <p:extLst>
      <p:ext uri="{BB962C8B-B14F-4D97-AF65-F5344CB8AC3E}">
        <p14:creationId xmlns:p14="http://schemas.microsoft.com/office/powerpoint/2010/main" val="6422801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/>
          <a:lstStyle/>
          <a:p>
            <a:r>
              <a:rPr lang="en-US" altLang="en-US" sz="3200" b="1" u="sng" dirty="0">
                <a:latin typeface="Book Antiqua" panose="02040602050305030304" pitchFamily="18" charset="0"/>
              </a:rPr>
              <a:t>BACKGROUND</a:t>
            </a:r>
            <a:r>
              <a:rPr lang="en-US" altLang="en-US" b="1" dirty="0">
                <a:latin typeface="Book Antiqua" panose="02040602050305030304" pitchFamily="18" charset="0"/>
              </a:rPr>
              <a:t> </a:t>
            </a:r>
            <a:br>
              <a:rPr lang="en-IN" dirty="0">
                <a:latin typeface="Book Antiqua" panose="02040602050305030304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The Cooperative Movement launched in Lakshadweep in the year 1962. </a:t>
            </a:r>
          </a:p>
          <a:p>
            <a:pPr algn="just"/>
            <a:endParaRPr lang="en-GB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 Initially started for marketing of Agricultural Produce (copra) and extended to distribution of consumer   goods and providing cheap credit to the people.</a:t>
            </a:r>
          </a:p>
          <a:p>
            <a:pPr algn="just">
              <a:buFont typeface="Wingdings" pitchFamily="2" charset="2"/>
              <a:buChar char="Ø"/>
            </a:pPr>
            <a:endParaRPr lang="en-GB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One Apex Cooperative society at the UT Level .</a:t>
            </a:r>
          </a:p>
          <a:p>
            <a:pPr algn="just">
              <a:buFont typeface="Wingdings" pitchFamily="2" charset="2"/>
              <a:buChar char="Ø"/>
            </a:pPr>
            <a:endParaRPr lang="en-GB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10 Village primary Cooperative Societies in each village isl</a:t>
            </a:r>
            <a:r>
              <a:rPr lang="en-GB" sz="16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4057"/>
            <a:ext cx="3439885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u="sng" dirty="0">
                <a:latin typeface="Book Antiqua" panose="02040602050305030304" pitchFamily="18" charset="0"/>
              </a:rPr>
              <a:t>LAKSHADWEEP COOPERATIVE MARKETING FEDERATION (LCMF)</a:t>
            </a:r>
            <a:endParaRPr lang="en-IN" altLang="en-US" sz="3200" b="1" u="sng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884" y="498983"/>
            <a:ext cx="8725177" cy="5857367"/>
          </a:xfrm>
        </p:spPr>
        <p:txBody>
          <a:bodyPr lIns="108000"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Registered under Lakshadweep Cooperative Societies  Regulation 1960  and Rules 1961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Members - 81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Book Antiqua" panose="02040602050305030304" pitchFamily="18" charset="0"/>
              <a:ea typeface="MS Mincho" panose="02020609040205080304" pitchFamily="49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Established with the twin objectives of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   1) Marketing of agricultural  related  produces of island  at affordable prices.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  2) The procurement and supply of consumers requirement of the islands at the most   competitive prices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1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IN" altLang="en-US" sz="3200" b="1" u="sng" dirty="0">
                <a:latin typeface="Book Antiqua" panose="02040602050305030304" pitchFamily="18" charset="0"/>
              </a:rPr>
              <a:t>SALES TURNOVER OF  LCMF</a:t>
            </a:r>
            <a:endParaRPr lang="en-US" altLang="en-US" sz="3200" b="1" u="sng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C7C8C69C-D906-31BF-A480-822A885D8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10732"/>
              </p:ext>
            </p:extLst>
          </p:nvPr>
        </p:nvGraphicFramePr>
        <p:xfrm>
          <a:off x="4410056" y="971534"/>
          <a:ext cx="5857916" cy="40867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82467">
                  <a:extLst>
                    <a:ext uri="{9D8B030D-6E8A-4147-A177-3AD203B41FA5}">
                      <a16:colId xmlns:a16="http://schemas.microsoft.com/office/drawing/2014/main" val="3549702863"/>
                    </a:ext>
                  </a:extLst>
                </a:gridCol>
                <a:gridCol w="2975449">
                  <a:extLst>
                    <a:ext uri="{9D8B030D-6E8A-4147-A177-3AD203B41FA5}">
                      <a16:colId xmlns:a16="http://schemas.microsoft.com/office/drawing/2014/main" val="2130427653"/>
                    </a:ext>
                  </a:extLst>
                </a:gridCol>
              </a:tblGrid>
              <a:tr h="10194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Years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Sales Turnover   (Rs. In crore)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874678"/>
                  </a:ext>
                </a:extLst>
              </a:tr>
              <a:tr h="6039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33.34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201035"/>
                  </a:ext>
                </a:extLst>
              </a:tr>
              <a:tr h="6039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45.07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51193"/>
                  </a:ext>
                </a:extLst>
              </a:tr>
              <a:tr h="6039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44.74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797441"/>
                  </a:ext>
                </a:extLst>
              </a:tr>
              <a:tr h="6039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51.62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310262"/>
                  </a:ext>
                </a:extLst>
              </a:tr>
              <a:tr h="6039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45.61</a:t>
                      </a:r>
                      <a:endParaRPr lang="en-I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21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30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>
                <a:latin typeface="Book Antiqua" panose="02040602050305030304" pitchFamily="18" charset="0"/>
              </a:rPr>
              <a:t>Structure of LCMF (Apex Society)</a:t>
            </a:r>
            <a:endParaRPr lang="en-IN" sz="3200" b="1" u="sng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10767" y="426676"/>
            <a:ext cx="7488831" cy="4753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400" b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Lakshadweep Coop Marketing Federation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798601" y="2661383"/>
            <a:ext cx="3143684" cy="100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A- Class Members -10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One Representative from each  ICS&amp;MS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798601" y="3921320"/>
            <a:ext cx="3143683" cy="10371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B - Class Members - 2 </a:t>
            </a: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Representatives from other types of Societies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98601" y="5212825"/>
            <a:ext cx="3143683" cy="12241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C- Class Members -1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Representative from individual members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704753" y="4017717"/>
            <a:ext cx="2859314" cy="9697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Managing Director of LCMF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8704753" y="2690411"/>
            <a:ext cx="2674428" cy="100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3 Government Nominees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5428333" y="1139981"/>
            <a:ext cx="4368800" cy="925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u="none" dirty="0">
                <a:solidFill>
                  <a:schemeClr val="tx1"/>
                </a:solidFill>
                <a:latin typeface="Book Antiqua" panose="02040602050305030304" pitchFamily="18" charset="0"/>
              </a:rPr>
              <a:t>Board of Directors consists of </a:t>
            </a:r>
          </a:p>
          <a:p>
            <a:pPr algn="ctr"/>
            <a:r>
              <a:rPr lang="en-US" sz="2000" u="none" dirty="0">
                <a:solidFill>
                  <a:schemeClr val="tx1"/>
                </a:solidFill>
                <a:latin typeface="Book Antiqua" panose="02040602050305030304" pitchFamily="18" charset="0"/>
              </a:rPr>
              <a:t>17 </a:t>
            </a: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Members</a:t>
            </a:r>
            <a:endParaRPr lang="en-US" sz="2000" u="none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008937" y="3894654"/>
            <a:ext cx="3659143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3"/>
          </p:cNvCxnSpPr>
          <p:nvPr/>
        </p:nvCxnSpPr>
        <p:spPr>
          <a:xfrm rot="10800000">
            <a:off x="6942285" y="3165439"/>
            <a:ext cx="8970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6940696" y="4425269"/>
            <a:ext cx="8970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940695" y="5725020"/>
            <a:ext cx="8970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37714" y="3165439"/>
            <a:ext cx="867039" cy="3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37713" y="4426858"/>
            <a:ext cx="867039" cy="3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u="sng" dirty="0">
                <a:latin typeface="Book Antiqua" panose="02040602050305030304" pitchFamily="18" charset="0"/>
              </a:rPr>
              <a:t>VILLAGE LEVEL COOPERATIVE SUPPLY &amp;  MARKETING SOCIETIES (ICS&amp;MS)</a:t>
            </a:r>
            <a:endParaRPr lang="en-IN" altLang="en-US" sz="3200" b="1" u="sng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371" y="864108"/>
            <a:ext cx="8418286" cy="54922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Registered under Cooperative Societies Regulation 1960 and Rules 1961.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10 Primary Cooperative Supply &amp; Marketing Societies situated  in the islands are functioning as retailers for distribution of essentials and non-essential   commodities to the Members, Administration and general public.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MS Mincho" panose="02020609040205080304" pitchFamily="49" charset="-128"/>
              </a:rPr>
              <a:t>Backbone of the island economy as far as marketing of agriculture produce(Copra) and distribution of essential commodities are concerned.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u="sng" dirty="0">
                <a:latin typeface="Book Antiqua" panose="02040602050305030304" pitchFamily="18" charset="0"/>
              </a:rPr>
              <a:t>NUMBER OF MEMBERS AND PAID UP SHARE CAPITAL of ICS&amp;MS</a:t>
            </a:r>
            <a:endParaRPr lang="en-IN" altLang="en-US" sz="3200" b="1" u="sng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613-5D35-4C46-BAF3-FBB94FA4535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FA6968-B15A-1683-D9EB-8E71F97BA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59673"/>
              </p:ext>
            </p:extLst>
          </p:nvPr>
        </p:nvGraphicFramePr>
        <p:xfrm>
          <a:off x="3715657" y="503555"/>
          <a:ext cx="8098971" cy="6278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61747">
                  <a:extLst>
                    <a:ext uri="{9D8B030D-6E8A-4147-A177-3AD203B41FA5}">
                      <a16:colId xmlns:a16="http://schemas.microsoft.com/office/drawing/2014/main" val="3698736403"/>
                    </a:ext>
                  </a:extLst>
                </a:gridCol>
                <a:gridCol w="2987739">
                  <a:extLst>
                    <a:ext uri="{9D8B030D-6E8A-4147-A177-3AD203B41FA5}">
                      <a16:colId xmlns:a16="http://schemas.microsoft.com/office/drawing/2014/main" val="2129922057"/>
                    </a:ext>
                  </a:extLst>
                </a:gridCol>
                <a:gridCol w="1549253">
                  <a:extLst>
                    <a:ext uri="{9D8B030D-6E8A-4147-A177-3AD203B41FA5}">
                      <a16:colId xmlns:a16="http://schemas.microsoft.com/office/drawing/2014/main" val="466350711"/>
                    </a:ext>
                  </a:extLst>
                </a:gridCol>
                <a:gridCol w="2500232">
                  <a:extLst>
                    <a:ext uri="{9D8B030D-6E8A-4147-A177-3AD203B41FA5}">
                      <a16:colId xmlns:a16="http://schemas.microsoft.com/office/drawing/2014/main" val="57037892"/>
                    </a:ext>
                  </a:extLst>
                </a:gridCol>
              </a:tblGrid>
              <a:tr h="666411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Sl.No.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Name of Societies 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Members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Paid up share capital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In Lakh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18538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Kavaratti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10,702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3.30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24748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Kalpeni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4,425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7.58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721260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Andrott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7,406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3.74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2073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Amini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10,193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6.48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879528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Minicoy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10,102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87516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Agatti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8,119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3.31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82953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Kadmat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4,332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2.47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84937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Kiltan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3,586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2.37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25111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Chetlat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3,829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1.25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97812"/>
                  </a:ext>
                </a:extLst>
              </a:tr>
              <a:tr h="38455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Bitra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1,39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2.24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32960"/>
                  </a:ext>
                </a:extLst>
              </a:tr>
              <a:tr h="3845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</a:t>
                      </a:r>
                      <a:endParaRPr lang="en-IN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62,833</a:t>
                      </a:r>
                      <a:endParaRPr lang="en-IN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37.85</a:t>
                      </a:r>
                      <a:endParaRPr lang="en-IN" sz="2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1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07598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4479</TotalTime>
  <Words>1441</Words>
  <Application>Microsoft Office PowerPoint</Application>
  <PresentationFormat>Widescreen</PresentationFormat>
  <Paragraphs>508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MS Mincho</vt:lpstr>
      <vt:lpstr>Arial</vt:lpstr>
      <vt:lpstr>Arial Rounded MT Bold</vt:lpstr>
      <vt:lpstr>Book Antiqua</vt:lpstr>
      <vt:lpstr>Calibri</vt:lpstr>
      <vt:lpstr>Century Gothic</vt:lpstr>
      <vt:lpstr>Corbel</vt:lpstr>
      <vt:lpstr>Helvetica</vt:lpstr>
      <vt:lpstr>Mangal</vt:lpstr>
      <vt:lpstr>Tahoma</vt:lpstr>
      <vt:lpstr>Times New Roman</vt:lpstr>
      <vt:lpstr>Wingdings</vt:lpstr>
      <vt:lpstr>Wingdings 2</vt:lpstr>
      <vt:lpstr>Wingdings 3</vt:lpstr>
      <vt:lpstr>Frame</vt:lpstr>
      <vt:lpstr>PowerPoint Presentation</vt:lpstr>
      <vt:lpstr>PowerPoint Presentation</vt:lpstr>
      <vt:lpstr>PowerPoint Presentation</vt:lpstr>
      <vt:lpstr>BACKGROUND  </vt:lpstr>
      <vt:lpstr>LAKSHADWEEP COOPERATIVE MARKETING FEDERATION (LCMF)</vt:lpstr>
      <vt:lpstr>SALES TURNOVER OF  LCMF</vt:lpstr>
      <vt:lpstr>Structure of LCMF (Apex Society)</vt:lpstr>
      <vt:lpstr>VILLAGE LEVEL COOPERATIVE SUPPLY &amp;  MARKETING SOCIETIES (ICS&amp;MS)</vt:lpstr>
      <vt:lpstr>NUMBER OF MEMBERS AND PAID UP SHARE CAPITAL of ICS&amp;MS</vt:lpstr>
      <vt:lpstr>THE SALES TURNOVER IN LAST FIVE YEARS</vt:lpstr>
      <vt:lpstr>SERVICE COOPERATIVE SOCIETIES </vt:lpstr>
      <vt:lpstr> NUMBER OF MEMBERS AND PAID UP SHARE CAPITAL OF SERVICE COOP. SOCIETIES. </vt:lpstr>
      <vt:lpstr>PowerPoint Presentation</vt:lpstr>
      <vt:lpstr>OTHER TYPES OF COOPERATIVE SOCIETIES</vt:lpstr>
      <vt:lpstr>ACTION UNDER WAY</vt:lpstr>
      <vt:lpstr>LEGAL REGIME</vt:lpstr>
      <vt:lpstr>LEGAL REGIME</vt:lpstr>
      <vt:lpstr>NEW REGISTRATION OF SOCIETIES REGULATION </vt:lpstr>
      <vt:lpstr>ACTION ENVISAGED</vt:lpstr>
      <vt:lpstr>Co-operative Society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Rakesh</cp:lastModifiedBy>
  <cp:revision>710</cp:revision>
  <cp:lastPrinted>2022-06-15T06:19:33Z</cp:lastPrinted>
  <dcterms:created xsi:type="dcterms:W3CDTF">2021-11-20T05:09:43Z</dcterms:created>
  <dcterms:modified xsi:type="dcterms:W3CDTF">2022-09-08T14:31:09Z</dcterms:modified>
</cp:coreProperties>
</file>