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0" r:id="rId4"/>
    <p:sldId id="281" r:id="rId5"/>
    <p:sldId id="275" r:id="rId6"/>
    <p:sldId id="276" r:id="rId7"/>
    <p:sldId id="283" r:id="rId8"/>
    <p:sldId id="261" r:id="rId9"/>
    <p:sldId id="277" r:id="rId10"/>
    <p:sldId id="267" r:id="rId11"/>
    <p:sldId id="285" r:id="rId12"/>
    <p:sldId id="289" r:id="rId13"/>
    <p:sldId id="282" r:id="rId14"/>
    <p:sldId id="284" r:id="rId15"/>
    <p:sldId id="27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660066"/>
    <a:srgbClr val="6600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-61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F:\Other%20computers\My%20Computer\Desktop\HMIC_PPT_INPUTS\URBAN%205%20year%20chart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.14607718175853021"/>
          <c:y val="4.084612937977064E-2"/>
          <c:w val="0.70625557742782163"/>
          <c:h val="0.75009645836952021"/>
        </c:manualLayout>
      </c:layout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No. of New Members Enrolled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2017-2018</c:v>
                </c:pt>
                <c:pt idx="1">
                  <c:v>2018-2019</c:v>
                </c:pt>
                <c:pt idx="2">
                  <c:v>2019-2020</c:v>
                </c:pt>
                <c:pt idx="3">
                  <c:v>2020-2021</c:v>
                </c:pt>
                <c:pt idx="4">
                  <c:v>2021-2022</c:v>
                </c:pt>
              </c:strCache>
            </c:strRef>
          </c:cat>
          <c:val>
            <c:numRef>
              <c:f>Sheet1!$B$2:$B$6</c:f>
              <c:numCache>
                <c:formatCode>#,##0</c:formatCode>
                <c:ptCount val="5"/>
                <c:pt idx="0">
                  <c:v>137016</c:v>
                </c:pt>
                <c:pt idx="1">
                  <c:v>53636</c:v>
                </c:pt>
                <c:pt idx="2">
                  <c:v>97406</c:v>
                </c:pt>
                <c:pt idx="3">
                  <c:v>157486</c:v>
                </c:pt>
                <c:pt idx="4">
                  <c:v>68546</c:v>
                </c:pt>
              </c:numCache>
            </c:numRef>
          </c:val>
        </c:ser>
        <c:dLbls>
          <c:showVal val="1"/>
        </c:dLbls>
        <c:shape val="box"/>
        <c:axId val="141084928"/>
        <c:axId val="135336320"/>
        <c:axId val="0"/>
      </c:bar3DChart>
      <c:catAx>
        <c:axId val="14108492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3200"/>
                </a:pPr>
                <a:r>
                  <a:rPr lang="en-US" sz="3200" dirty="0" smtClean="0">
                    <a:solidFill>
                      <a:schemeClr val="bg1"/>
                    </a:solidFill>
                  </a:rPr>
                  <a:t>Financial Year</a:t>
                </a:r>
                <a:endParaRPr lang="en-US" sz="3200" dirty="0">
                  <a:solidFill>
                    <a:schemeClr val="bg1"/>
                  </a:solidFill>
                </a:endParaRPr>
              </a:p>
            </c:rich>
          </c:tx>
          <c:layout/>
        </c:title>
        <c:numFmt formatCode="General" sourceLinked="0"/>
        <c:tickLblPos val="nextTo"/>
        <c:txPr>
          <a:bodyPr/>
          <a:lstStyle/>
          <a:p>
            <a:pPr>
              <a:defRPr sz="2400">
                <a:solidFill>
                  <a:schemeClr val="bg1"/>
                </a:solidFill>
              </a:defRPr>
            </a:pPr>
            <a:endParaRPr lang="en-US"/>
          </a:p>
        </c:txPr>
        <c:crossAx val="135336320"/>
        <c:crosses val="autoZero"/>
        <c:auto val="1"/>
        <c:lblAlgn val="ctr"/>
        <c:lblOffset val="100"/>
      </c:catAx>
      <c:valAx>
        <c:axId val="13533632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3200">
                    <a:solidFill>
                      <a:schemeClr val="bg1"/>
                    </a:solidFill>
                  </a:defRPr>
                </a:pPr>
                <a:r>
                  <a:rPr lang="en-US" sz="2400" dirty="0" smtClean="0">
                    <a:solidFill>
                      <a:schemeClr val="bg1"/>
                    </a:solidFill>
                  </a:rPr>
                  <a:t>Number of New Members enrolled</a:t>
                </a:r>
                <a:endParaRPr lang="en-US" sz="2400" dirty="0">
                  <a:solidFill>
                    <a:schemeClr val="bg1"/>
                  </a:solidFill>
                </a:endParaRPr>
              </a:p>
            </c:rich>
          </c:tx>
          <c:layout>
            <c:manualLayout>
              <c:xMode val="edge"/>
              <c:yMode val="edge"/>
              <c:x val="1.0184793307086621E-2"/>
              <c:y val="8.7126830519575468E-2"/>
            </c:manualLayout>
          </c:layout>
        </c:title>
        <c:numFmt formatCode="#,##0" sourceLinked="1"/>
        <c:tickLblPos val="nextTo"/>
        <c:txPr>
          <a:bodyPr/>
          <a:lstStyle/>
          <a:p>
            <a:pPr>
              <a:defRPr sz="2400">
                <a:solidFill>
                  <a:schemeClr val="bg1"/>
                </a:solidFill>
              </a:defRPr>
            </a:pPr>
            <a:endParaRPr lang="en-US"/>
          </a:p>
        </c:txPr>
        <c:crossAx val="1410849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589525918635175"/>
          <c:y val="0.40540556467801731"/>
          <c:w val="0.1778547408136483"/>
          <c:h val="0.2661098572841743"/>
        </c:manualLayout>
      </c:layout>
      <c:txPr>
        <a:bodyPr/>
        <a:lstStyle/>
        <a:p>
          <a:pPr>
            <a:defRPr sz="2400">
              <a:solidFill>
                <a:schemeClr val="bg1"/>
              </a:solidFill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.14314148622047282"/>
          <c:y val="3.5601679543667795E-2"/>
          <c:w val="0.73155798884514356"/>
          <c:h val="0.76790689460690864"/>
        </c:manualLayout>
      </c:layout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Crop Loan disbursed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2017-2018</c:v>
                </c:pt>
                <c:pt idx="1">
                  <c:v>2018-2019</c:v>
                </c:pt>
                <c:pt idx="2">
                  <c:v>2019-2020</c:v>
                </c:pt>
                <c:pt idx="3">
                  <c:v>2020-2021</c:v>
                </c:pt>
                <c:pt idx="4">
                  <c:v>2021-2022</c:v>
                </c:pt>
              </c:strCache>
            </c:strRef>
          </c:cat>
          <c:val>
            <c:numRef>
              <c:f>Sheet1!$B$2:$B$6</c:f>
              <c:numCache>
                <c:formatCode>0.00</c:formatCode>
                <c:ptCount val="5"/>
                <c:pt idx="0">
                  <c:v>3382.6734000000001</c:v>
                </c:pt>
                <c:pt idx="1">
                  <c:v>3695.9182000000001</c:v>
                </c:pt>
                <c:pt idx="2">
                  <c:v>4048.134</c:v>
                </c:pt>
                <c:pt idx="3">
                  <c:v>4336.8854000000001</c:v>
                </c:pt>
                <c:pt idx="4">
                  <c:v>4589.5340000000006</c:v>
                </c:pt>
              </c:numCache>
            </c:numRef>
          </c:val>
        </c:ser>
        <c:dLbls>
          <c:showVal val="1"/>
        </c:dLbls>
        <c:shape val="box"/>
        <c:axId val="135300992"/>
        <c:axId val="135307264"/>
        <c:axId val="0"/>
      </c:bar3DChart>
      <c:catAx>
        <c:axId val="13530099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3200"/>
                </a:pPr>
                <a:r>
                  <a:rPr lang="en-US" sz="3200" dirty="0" smtClean="0">
                    <a:solidFill>
                      <a:schemeClr val="bg1"/>
                    </a:solidFill>
                  </a:rPr>
                  <a:t>Financial Year</a:t>
                </a:r>
                <a:endParaRPr lang="en-US" sz="3200" dirty="0">
                  <a:solidFill>
                    <a:schemeClr val="bg1"/>
                  </a:solidFill>
                </a:endParaRPr>
              </a:p>
            </c:rich>
          </c:tx>
          <c:layout/>
        </c:title>
        <c:numFmt formatCode="General" sourceLinked="0"/>
        <c:tickLblPos val="nextTo"/>
        <c:txPr>
          <a:bodyPr/>
          <a:lstStyle/>
          <a:p>
            <a:pPr>
              <a:defRPr sz="2400">
                <a:solidFill>
                  <a:schemeClr val="bg1"/>
                </a:solidFill>
              </a:defRPr>
            </a:pPr>
            <a:endParaRPr lang="en-US"/>
          </a:p>
        </c:txPr>
        <c:crossAx val="135307264"/>
        <c:crosses val="autoZero"/>
        <c:auto val="1"/>
        <c:lblAlgn val="ctr"/>
        <c:lblOffset val="100"/>
      </c:catAx>
      <c:valAx>
        <c:axId val="13530726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3200"/>
                </a:pPr>
                <a:r>
                  <a:rPr lang="en-IN" sz="3200" dirty="0" smtClean="0">
                    <a:solidFill>
                      <a:schemeClr val="bg1"/>
                    </a:solidFill>
                  </a:rPr>
                  <a:t>Rupees in </a:t>
                </a:r>
                <a:r>
                  <a:rPr lang="en-IN" sz="3200" dirty="0" err="1" smtClean="0">
                    <a:solidFill>
                      <a:schemeClr val="bg1"/>
                    </a:solidFill>
                  </a:rPr>
                  <a:t>crores</a:t>
                </a:r>
                <a:endParaRPr lang="en-US" sz="3200" dirty="0">
                  <a:solidFill>
                    <a:schemeClr val="bg1"/>
                  </a:solidFill>
                </a:endParaRPr>
              </a:p>
            </c:rich>
          </c:tx>
          <c:layout>
            <c:manualLayout>
              <c:xMode val="edge"/>
              <c:yMode val="edge"/>
              <c:x val="8.0495406824147061E-4"/>
              <c:y val="0.2959070001730113"/>
            </c:manualLayout>
          </c:layout>
        </c:title>
        <c:numFmt formatCode="0.00" sourceLinked="1"/>
        <c:tickLblPos val="nextTo"/>
        <c:txPr>
          <a:bodyPr/>
          <a:lstStyle/>
          <a:p>
            <a:pPr>
              <a:defRPr sz="2400">
                <a:solidFill>
                  <a:schemeClr val="bg1"/>
                </a:solidFill>
              </a:defRPr>
            </a:pPr>
            <a:endParaRPr lang="en-US"/>
          </a:p>
        </c:txPr>
        <c:crossAx val="1353009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532447506561683"/>
          <c:y val="0.46878876255348834"/>
          <c:w val="0.12842552493438317"/>
          <c:h val="0.13276713192863079"/>
        </c:manualLayout>
      </c:layout>
      <c:txPr>
        <a:bodyPr/>
        <a:lstStyle/>
        <a:p>
          <a:pPr>
            <a:defRPr sz="2000">
              <a:solidFill>
                <a:schemeClr val="bg1"/>
              </a:solidFill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6916576443569553"/>
          <c:y val="8.8335421514827678E-2"/>
          <c:w val="0.65856340223097165"/>
          <c:h val="0.67702774336444471"/>
        </c:manualLayout>
      </c:layout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No. of live KCC</c:v>
                </c:pt>
              </c:strCache>
            </c:strRef>
          </c:tx>
          <c:spPr>
            <a:ln w="50800"/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t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2017-2018</c:v>
                </c:pt>
                <c:pt idx="1">
                  <c:v>2018-2019</c:v>
                </c:pt>
                <c:pt idx="2">
                  <c:v>2019-2020</c:v>
                </c:pt>
                <c:pt idx="3">
                  <c:v>2020-2021</c:v>
                </c:pt>
                <c:pt idx="4">
                  <c:v>2021-2022</c:v>
                </c:pt>
              </c:strCache>
            </c:strRef>
          </c:cat>
          <c:val>
            <c:numRef>
              <c:f>Sheet1!$B$2:$B$6</c:f>
              <c:numCache>
                <c:formatCode>#,##0</c:formatCode>
                <c:ptCount val="5"/>
                <c:pt idx="0">
                  <c:v>1441763</c:v>
                </c:pt>
                <c:pt idx="1">
                  <c:v>1492850</c:v>
                </c:pt>
                <c:pt idx="2">
                  <c:v>1526804</c:v>
                </c:pt>
                <c:pt idx="3">
                  <c:v>1876996</c:v>
                </c:pt>
                <c:pt idx="4">
                  <c:v>1963587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EE9-4152-A912-0C3F0FFD4A1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No. of Beneficiaries</c:v>
                </c:pt>
              </c:strCache>
            </c:strRef>
          </c:tx>
          <c:spPr>
            <a:ln w="50800"/>
          </c:spPr>
          <c:dLbls>
            <c:dLbl>
              <c:idx val="0"/>
              <c:layout>
                <c:manualLayout>
                  <c:x val="-1.9097001612030221E-17"/>
                  <c:y val="9.9396035523959606E-2"/>
                </c:manualLayout>
              </c:layout>
              <c:dLblPos val="t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8194003224060331E-17"/>
                  <c:y val="0.10587838566682609"/>
                </c:manualLayout>
              </c:layout>
              <c:dLblPos val="t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6.2500000000000108E-3"/>
                  <c:y val="0.10587838566682611"/>
                </c:manualLayout>
              </c:layout>
              <c:dLblPos val="t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4.1666666666666683E-3"/>
                  <c:y val="0.10155681890491498"/>
                </c:manualLayout>
              </c:layout>
              <c:dLblPos val="t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1458333333333341E-2"/>
                  <c:y val="0.10371760228587062"/>
                </c:manualLayout>
              </c:layout>
              <c:dLblPos val="t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t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2017-2018</c:v>
                </c:pt>
                <c:pt idx="1">
                  <c:v>2018-2019</c:v>
                </c:pt>
                <c:pt idx="2">
                  <c:v>2019-2020</c:v>
                </c:pt>
                <c:pt idx="3">
                  <c:v>2020-2021</c:v>
                </c:pt>
                <c:pt idx="4">
                  <c:v>2021-2022</c:v>
                </c:pt>
              </c:strCache>
            </c:strRef>
          </c:cat>
          <c:val>
            <c:numRef>
              <c:f>Sheet1!$C$2:$C$6</c:f>
              <c:numCache>
                <c:formatCode>#,##0</c:formatCode>
                <c:ptCount val="5"/>
                <c:pt idx="0">
                  <c:v>1182916</c:v>
                </c:pt>
                <c:pt idx="1">
                  <c:v>1289887</c:v>
                </c:pt>
                <c:pt idx="2">
                  <c:v>1424074</c:v>
                </c:pt>
                <c:pt idx="3">
                  <c:v>1475639</c:v>
                </c:pt>
                <c:pt idx="4">
                  <c:v>1544538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EE9-4152-A912-0C3F0FFD4A11}"/>
            </c:ext>
          </c:extLst>
        </c:ser>
        <c:dLbls>
          <c:showVal val="1"/>
        </c:dLbls>
        <c:marker val="1"/>
        <c:axId val="137308032"/>
        <c:axId val="137334784"/>
      </c:lineChart>
      <c:catAx>
        <c:axId val="13730803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3200">
                    <a:solidFill>
                      <a:schemeClr val="bg1"/>
                    </a:solidFill>
                  </a:defRPr>
                </a:pPr>
                <a:r>
                  <a:rPr lang="en-US" sz="3200" dirty="0">
                    <a:solidFill>
                      <a:schemeClr val="bg1"/>
                    </a:solidFill>
                  </a:rPr>
                  <a:t>Financial Year</a:t>
                </a:r>
              </a:p>
            </c:rich>
          </c:tx>
          <c:layout/>
        </c:title>
        <c:numFmt formatCode="General" sourceLinked="0"/>
        <c:tickLblPos val="nextTo"/>
        <c:txPr>
          <a:bodyPr/>
          <a:lstStyle/>
          <a:p>
            <a:pPr>
              <a:defRPr sz="2400">
                <a:solidFill>
                  <a:schemeClr val="bg1"/>
                </a:solidFill>
              </a:defRPr>
            </a:pPr>
            <a:endParaRPr lang="en-US"/>
          </a:p>
        </c:txPr>
        <c:crossAx val="137334784"/>
        <c:crosses val="autoZero"/>
        <c:auto val="1"/>
        <c:lblAlgn val="ctr"/>
        <c:lblOffset val="100"/>
      </c:catAx>
      <c:valAx>
        <c:axId val="137334784"/>
        <c:scaling>
          <c:orientation val="minMax"/>
          <c:max val="20000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3200">
                    <a:solidFill>
                      <a:schemeClr val="bg1"/>
                    </a:solidFill>
                  </a:defRPr>
                </a:pPr>
                <a:r>
                  <a:rPr lang="en-US" sz="3200" dirty="0" smtClean="0">
                    <a:solidFill>
                      <a:schemeClr val="bg1"/>
                    </a:solidFill>
                  </a:rPr>
                  <a:t>Number</a:t>
                </a:r>
                <a:endParaRPr lang="en-US" sz="3200" dirty="0">
                  <a:solidFill>
                    <a:schemeClr val="bg1"/>
                  </a:solidFill>
                </a:endParaRPr>
              </a:p>
            </c:rich>
          </c:tx>
          <c:layout/>
        </c:title>
        <c:numFmt formatCode="#,##0" sourceLinked="1"/>
        <c:tickLblPos val="nextTo"/>
        <c:txPr>
          <a:bodyPr/>
          <a:lstStyle/>
          <a:p>
            <a:pPr>
              <a:defRPr sz="2400">
                <a:solidFill>
                  <a:schemeClr val="bg1"/>
                </a:solidFill>
              </a:defRPr>
            </a:pPr>
            <a:endParaRPr lang="en-US"/>
          </a:p>
        </c:txPr>
        <c:crossAx val="1373080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608850065616802"/>
          <c:y val="0.34981891954706046"/>
          <c:w val="0.16286983267716554"/>
          <c:h val="0.24466338659748368"/>
        </c:manualLayout>
      </c:layout>
      <c:txPr>
        <a:bodyPr/>
        <a:lstStyle/>
        <a:p>
          <a:pPr>
            <a:defRPr sz="2400">
              <a:solidFill>
                <a:schemeClr val="bg1"/>
              </a:solidFill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1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.13992609908136544"/>
          <c:y val="3.3283340306820404E-2"/>
          <c:w val="0.72772957677165362"/>
          <c:h val="0.7851479894261445"/>
        </c:manualLayout>
      </c:layout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Farm Loan</c:v>
                </c:pt>
              </c:strCache>
            </c:strRef>
          </c:tx>
          <c:dLbls>
            <c:dLbl>
              <c:idx val="0"/>
              <c:layout>
                <c:manualLayout>
                  <c:x val="-1.7708333333333333E-2"/>
                  <c:y val="-3.703703703703719E-3"/>
                </c:manualLayout>
              </c:layout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B6AC-4E15-8278-99A9DE33E9B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5625E-2"/>
                  <c:y val="-5.5555555555555558E-3"/>
                </c:manualLayout>
              </c:layout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6AC-4E15-8278-99A9DE33E9B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5625E-2"/>
                  <c:y val="-5.5555555555555558E-3"/>
                </c:manualLayout>
              </c:layout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B6AC-4E15-8278-99A9DE33E9B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8749999999999999E-2"/>
                  <c:y val="-1.1111111111111125E-2"/>
                </c:manualLayout>
              </c:layout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B6AC-4E15-8278-99A9DE33E9B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5625E-2"/>
                  <c:y val="-1.1111111111111125E-2"/>
                </c:manualLayout>
              </c:layout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B6AC-4E15-8278-99A9DE33E9B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2017-2018</c:v>
                </c:pt>
                <c:pt idx="1">
                  <c:v>2018-2019</c:v>
                </c:pt>
                <c:pt idx="2">
                  <c:v>2019-2020</c:v>
                </c:pt>
                <c:pt idx="3">
                  <c:v>2020-2021</c:v>
                </c:pt>
                <c:pt idx="4">
                  <c:v>2021-2022</c:v>
                </c:pt>
              </c:strCache>
            </c:strRef>
          </c:cat>
          <c:val>
            <c:numRef>
              <c:f>Sheet1!$B$2:$B$6</c:f>
              <c:numCache>
                <c:formatCode>0.00</c:formatCode>
                <c:ptCount val="5"/>
                <c:pt idx="0">
                  <c:v>200.72</c:v>
                </c:pt>
                <c:pt idx="1">
                  <c:v>216.31</c:v>
                </c:pt>
                <c:pt idx="2">
                  <c:v>276.57</c:v>
                </c:pt>
                <c:pt idx="3">
                  <c:v>261.02999999999969</c:v>
                </c:pt>
                <c:pt idx="4">
                  <c:v>246.66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B6AC-4E15-8278-99A9DE33E9B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Total Loan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-1.1111111111111125E-2"/>
                </c:manualLayout>
              </c:layout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B6AC-4E15-8278-99A9DE33E9B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8194003224060584E-17"/>
                  <c:y val="-9.2592592592593316E-3"/>
                </c:manualLayout>
              </c:layout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B6AC-4E15-8278-99A9DE33E9B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5.5555555555555558E-3"/>
                </c:manualLayout>
              </c:layout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B6AC-4E15-8278-99A9DE33E9B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"/>
                  <c:y val="-1.2962962962962963E-2"/>
                </c:manualLayout>
              </c:layout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B6AC-4E15-8278-99A9DE33E9B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"/>
                  <c:y val="-7.4074074074074094E-3"/>
                </c:manualLayout>
              </c:layout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B6AC-4E15-8278-99A9DE33E9B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2017-2018</c:v>
                </c:pt>
                <c:pt idx="1">
                  <c:v>2018-2019</c:v>
                </c:pt>
                <c:pt idx="2">
                  <c:v>2019-2020</c:v>
                </c:pt>
                <c:pt idx="3">
                  <c:v>2020-2021</c:v>
                </c:pt>
                <c:pt idx="4">
                  <c:v>2021-2022</c:v>
                </c:pt>
              </c:strCache>
            </c:strRef>
          </c:cat>
          <c:val>
            <c:numRef>
              <c:f>Sheet1!$C$2:$C$6</c:f>
              <c:numCache>
                <c:formatCode>0.00</c:formatCode>
                <c:ptCount val="5"/>
                <c:pt idx="0">
                  <c:v>258.19</c:v>
                </c:pt>
                <c:pt idx="1">
                  <c:v>290.83999999999969</c:v>
                </c:pt>
                <c:pt idx="2">
                  <c:v>340.3</c:v>
                </c:pt>
                <c:pt idx="3">
                  <c:v>320.85000000000002</c:v>
                </c:pt>
                <c:pt idx="4">
                  <c:v>310.72000000000003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B6AC-4E15-8278-99A9DE33E9B8}"/>
            </c:ext>
          </c:extLst>
        </c:ser>
        <c:dLbls>
          <c:showVal val="1"/>
        </c:dLbls>
        <c:shape val="box"/>
        <c:axId val="135457408"/>
        <c:axId val="138470912"/>
        <c:axId val="0"/>
      </c:bar3DChart>
      <c:catAx>
        <c:axId val="13545740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2800" dirty="0">
                    <a:solidFill>
                      <a:schemeClr val="bg1"/>
                    </a:solidFill>
                    <a:latin typeface="Calibri" pitchFamily="34" charset="0"/>
                  </a:rPr>
                  <a:t>Financial Year</a:t>
                </a:r>
              </a:p>
            </c:rich>
          </c:tx>
          <c:layout/>
        </c:title>
        <c:numFmt formatCode="General" sourceLinked="0"/>
        <c:tickLblPos val="nextTo"/>
        <c:txPr>
          <a:bodyPr/>
          <a:lstStyle/>
          <a:p>
            <a:pPr>
              <a:defRPr sz="2400">
                <a:solidFill>
                  <a:schemeClr val="bg1"/>
                </a:solidFill>
              </a:defRPr>
            </a:pPr>
            <a:endParaRPr lang="en-US"/>
          </a:p>
        </c:txPr>
        <c:crossAx val="138470912"/>
        <c:crosses val="autoZero"/>
        <c:auto val="1"/>
        <c:lblAlgn val="ctr"/>
        <c:lblOffset val="100"/>
      </c:catAx>
      <c:valAx>
        <c:axId val="13847091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2800" dirty="0">
                    <a:solidFill>
                      <a:schemeClr val="bg1"/>
                    </a:solidFill>
                    <a:latin typeface="Calibri" pitchFamily="34" charset="0"/>
                  </a:rPr>
                  <a:t>Rupees in </a:t>
                </a:r>
                <a:r>
                  <a:rPr lang="en-US" sz="2800" dirty="0" err="1" smtClean="0">
                    <a:solidFill>
                      <a:schemeClr val="bg1"/>
                    </a:solidFill>
                    <a:latin typeface="Calibri" pitchFamily="34" charset="0"/>
                  </a:rPr>
                  <a:t>Crores</a:t>
                </a:r>
                <a:endParaRPr lang="en-US" sz="2800" dirty="0">
                  <a:solidFill>
                    <a:schemeClr val="bg1"/>
                  </a:solidFill>
                  <a:latin typeface="Calibri" pitchFamily="34" charset="0"/>
                </a:endParaRPr>
              </a:p>
            </c:rich>
          </c:tx>
          <c:layout>
            <c:manualLayout>
              <c:xMode val="edge"/>
              <c:yMode val="edge"/>
              <c:x val="9.8035597112861306E-3"/>
              <c:y val="0.32089880431612738"/>
            </c:manualLayout>
          </c:layout>
        </c:title>
        <c:numFmt formatCode="0.00" sourceLinked="1"/>
        <c:tickLblPos val="nextTo"/>
        <c:txPr>
          <a:bodyPr/>
          <a:lstStyle/>
          <a:p>
            <a:pPr>
              <a:defRPr sz="2400">
                <a:solidFill>
                  <a:schemeClr val="bg1"/>
                </a:solidFill>
              </a:defRPr>
            </a:pPr>
            <a:endParaRPr lang="en-US"/>
          </a:p>
        </c:txPr>
        <c:crossAx val="13545740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2400">
              <a:solidFill>
                <a:schemeClr val="bg1"/>
              </a:solidFill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0"/>
      <c:rotY val="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7071013779527608"/>
          <c:y val="4.0348760346502324E-2"/>
          <c:w val="0.8178315288713911"/>
          <c:h val="0.74975885696766065"/>
        </c:manualLayout>
      </c:layout>
      <c:bar3D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Deposit &amp; interest outstanding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Sheet1!$B$1:$F$1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Sheet1!$B$2:$F$2</c:f>
              <c:numCache>
                <c:formatCode>#,##0.00</c:formatCode>
                <c:ptCount val="5"/>
                <c:pt idx="0">
                  <c:v>4186.8500000000004</c:v>
                </c:pt>
                <c:pt idx="1">
                  <c:v>4580.91</c:v>
                </c:pt>
                <c:pt idx="2">
                  <c:v>4764.7300000000005</c:v>
                </c:pt>
                <c:pt idx="3">
                  <c:v>4988.6600000000044</c:v>
                </c:pt>
                <c:pt idx="4">
                  <c:v>5199.21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14-492F-85B8-A37311366819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Loan &amp; interest outstanding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Sheet1!$B$1:$F$1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Sheet1!$B$3:$F$3</c:f>
              <c:numCache>
                <c:formatCode>#,##0.00</c:formatCode>
                <c:ptCount val="5"/>
                <c:pt idx="0">
                  <c:v>1895.96</c:v>
                </c:pt>
                <c:pt idx="1">
                  <c:v>2195.6</c:v>
                </c:pt>
                <c:pt idx="2">
                  <c:v>2344.2399999999998</c:v>
                </c:pt>
                <c:pt idx="3">
                  <c:v>2386.69</c:v>
                </c:pt>
                <c:pt idx="4">
                  <c:v>2519.11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C14-492F-85B8-A37311366819}"/>
            </c:ext>
          </c:extLst>
        </c:ser>
        <c:dLbls>
          <c:showVal val="1"/>
        </c:dLbls>
        <c:gapWidth val="100"/>
        <c:shape val="box"/>
        <c:axId val="60618624"/>
        <c:axId val="60620160"/>
        <c:axId val="0"/>
      </c:bar3DChart>
      <c:catAx>
        <c:axId val="6061862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0620160"/>
        <c:crosses val="autoZero"/>
        <c:auto val="1"/>
        <c:lblAlgn val="ctr"/>
        <c:lblOffset val="100"/>
      </c:catAx>
      <c:valAx>
        <c:axId val="60620160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 sz="3200">
                    <a:solidFill>
                      <a:schemeClr val="bg1"/>
                    </a:solidFill>
                  </a:defRPr>
                </a:pPr>
                <a:r>
                  <a:rPr lang="en-US" sz="3200" dirty="0" smtClean="0">
                    <a:solidFill>
                      <a:schemeClr val="bg1"/>
                    </a:solidFill>
                  </a:rPr>
                  <a:t>Rupees in </a:t>
                </a:r>
                <a:r>
                  <a:rPr lang="en-US" sz="3200" dirty="0" err="1" smtClean="0">
                    <a:solidFill>
                      <a:schemeClr val="bg1"/>
                    </a:solidFill>
                  </a:rPr>
                  <a:t>crores</a:t>
                </a:r>
                <a:endParaRPr lang="en-US" sz="3200" dirty="0">
                  <a:solidFill>
                    <a:schemeClr val="bg1"/>
                  </a:solidFill>
                </a:endParaRPr>
              </a:p>
            </c:rich>
          </c:tx>
          <c:layout>
            <c:manualLayout>
              <c:xMode val="edge"/>
              <c:yMode val="edge"/>
              <c:x val="4.2283464566929127E-3"/>
              <c:y val="0.13001577084727392"/>
            </c:manualLayout>
          </c:layout>
        </c:title>
        <c:numFmt formatCode="#,##0.00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0618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plotArea>
      <c:layout>
        <c:manualLayout>
          <c:layoutTarget val="inner"/>
          <c:xMode val="edge"/>
          <c:yMode val="edge"/>
          <c:x val="0.15343659776902946"/>
          <c:y val="4.1444060326359666E-2"/>
          <c:w val="0.73107849409449133"/>
          <c:h val="0.72520719289626256"/>
        </c:manualLayout>
      </c:layout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Savings linked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2017-2018 </c:v>
                </c:pt>
                <c:pt idx="1">
                  <c:v>2018-2019 </c:v>
                </c:pt>
                <c:pt idx="2">
                  <c:v>2019-2020 </c:v>
                </c:pt>
                <c:pt idx="3">
                  <c:v>2020-2021 </c:v>
                </c:pt>
                <c:pt idx="4">
                  <c:v>2021-2022</c:v>
                </c:pt>
              </c:strCache>
            </c:strRef>
          </c:cat>
          <c:val>
            <c:numRef>
              <c:f>Sheet1!$B$2:$B$6</c:f>
              <c:numCache>
                <c:formatCode>#,##0</c:formatCode>
                <c:ptCount val="5"/>
                <c:pt idx="0">
                  <c:v>176608</c:v>
                </c:pt>
                <c:pt idx="1">
                  <c:v>181554</c:v>
                </c:pt>
                <c:pt idx="2">
                  <c:v>186786</c:v>
                </c:pt>
                <c:pt idx="3">
                  <c:v>192985</c:v>
                </c:pt>
                <c:pt idx="4">
                  <c:v>204847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876-4044-82C7-982AE58E0FE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Credit Linked</c:v>
                </c:pt>
              </c:strCache>
            </c:strRef>
          </c:tx>
          <c:dLbls>
            <c:dLbl>
              <c:idx val="2"/>
              <c:layout>
                <c:manualLayout>
                  <c:x val="6.2500000000000134E-3"/>
                  <c:y val="1.2656297803683858E-2"/>
                </c:manualLayout>
              </c:layout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D876-4044-82C7-982AE58E0FE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7.2916666666666937E-3"/>
                  <c:y val="1.2656297803683858E-2"/>
                </c:manualLayout>
              </c:layout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D876-4044-82C7-982AE58E0FE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2017-2018 </c:v>
                </c:pt>
                <c:pt idx="1">
                  <c:v>2018-2019 </c:v>
                </c:pt>
                <c:pt idx="2">
                  <c:v>2019-2020 </c:v>
                </c:pt>
                <c:pt idx="3">
                  <c:v>2020-2021 </c:v>
                </c:pt>
                <c:pt idx="4">
                  <c:v>2021-2022</c:v>
                </c:pt>
              </c:strCache>
            </c:strRef>
          </c:cat>
          <c:val>
            <c:numRef>
              <c:f>Sheet1!$C$2:$C$6</c:f>
              <c:numCache>
                <c:formatCode>#,##0</c:formatCode>
                <c:ptCount val="5"/>
                <c:pt idx="0">
                  <c:v>158981</c:v>
                </c:pt>
                <c:pt idx="1">
                  <c:v>158967</c:v>
                </c:pt>
                <c:pt idx="2">
                  <c:v>172688</c:v>
                </c:pt>
                <c:pt idx="3">
                  <c:v>176903</c:v>
                </c:pt>
                <c:pt idx="4">
                  <c:v>176587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876-4044-82C7-982AE58E0FE5}"/>
            </c:ext>
          </c:extLst>
        </c:ser>
        <c:dLbls>
          <c:showVal val="1"/>
        </c:dLbls>
        <c:shape val="box"/>
        <c:axId val="138683904"/>
        <c:axId val="138685824"/>
        <c:axId val="0"/>
      </c:bar3DChart>
      <c:catAx>
        <c:axId val="13868390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3200">
                    <a:solidFill>
                      <a:schemeClr val="bg1"/>
                    </a:solidFill>
                  </a:defRPr>
                </a:pPr>
                <a:r>
                  <a:rPr lang="en-US" sz="3200" dirty="0">
                    <a:solidFill>
                      <a:schemeClr val="bg1"/>
                    </a:solidFill>
                  </a:rPr>
                  <a:t>Financial Year</a:t>
                </a:r>
              </a:p>
            </c:rich>
          </c:tx>
          <c:layout/>
        </c:title>
        <c:numFmt formatCode="General" sourceLinked="0"/>
        <c:tickLblPos val="nextTo"/>
        <c:txPr>
          <a:bodyPr/>
          <a:lstStyle/>
          <a:p>
            <a:pPr>
              <a:defRPr sz="2400">
                <a:solidFill>
                  <a:schemeClr val="bg1"/>
                </a:solidFill>
              </a:defRPr>
            </a:pPr>
            <a:endParaRPr lang="en-US"/>
          </a:p>
        </c:txPr>
        <c:crossAx val="138685824"/>
        <c:crosses val="autoZero"/>
        <c:auto val="1"/>
        <c:lblAlgn val="ctr"/>
        <c:lblOffset val="100"/>
      </c:catAx>
      <c:valAx>
        <c:axId val="13868582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3200">
                    <a:solidFill>
                      <a:schemeClr val="bg1"/>
                    </a:solidFill>
                  </a:defRPr>
                </a:pPr>
                <a:r>
                  <a:rPr lang="en-US" sz="3200" dirty="0">
                    <a:solidFill>
                      <a:schemeClr val="bg1"/>
                    </a:solidFill>
                  </a:rPr>
                  <a:t>Number of SHGs</a:t>
                </a:r>
              </a:p>
            </c:rich>
          </c:tx>
          <c:layout>
            <c:manualLayout>
              <c:xMode val="edge"/>
              <c:yMode val="edge"/>
              <c:x val="5.7496719160105118E-3"/>
              <c:y val="0.19782607323578319"/>
            </c:manualLayout>
          </c:layout>
        </c:title>
        <c:numFmt formatCode="#,##0" sourceLinked="1"/>
        <c:tickLblPos val="nextTo"/>
        <c:txPr>
          <a:bodyPr/>
          <a:lstStyle/>
          <a:p>
            <a:pPr>
              <a:defRPr sz="2400">
                <a:solidFill>
                  <a:schemeClr val="bg1"/>
                </a:solidFill>
              </a:defRPr>
            </a:pPr>
            <a:endParaRPr lang="en-US"/>
          </a:p>
        </c:txPr>
        <c:crossAx val="1386839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772234251968507"/>
          <c:y val="0.42616727772335555"/>
          <c:w val="0.11652657480315005"/>
          <c:h val="0.22993138027723697"/>
        </c:manualLayout>
      </c:layout>
      <c:txPr>
        <a:bodyPr/>
        <a:lstStyle/>
        <a:p>
          <a:pPr>
            <a:defRPr sz="2400">
              <a:solidFill>
                <a:schemeClr val="bg1"/>
              </a:solidFill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1"/>
  <c:chart>
    <c:view3D>
      <c:rAngAx val="1"/>
    </c:view3D>
    <c:plotArea>
      <c:layout>
        <c:manualLayout>
          <c:layoutTarget val="inner"/>
          <c:xMode val="edge"/>
          <c:yMode val="edge"/>
          <c:x val="0.14863451443569553"/>
          <c:y val="4.1672825158780541E-2"/>
          <c:w val="0.7035055774278216"/>
          <c:h val="0.72369037890717969"/>
        </c:manualLayout>
      </c:layout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Deposit Mobilised</c:v>
                </c:pt>
              </c:strCache>
            </c:strRef>
          </c:tx>
          <c:dLbls>
            <c:dLbl>
              <c:idx val="0"/>
              <c:layout>
                <c:manualLayout>
                  <c:x val="-1.8749999999999999E-2"/>
                  <c:y val="-1.0605132182534532E-2"/>
                </c:manualLayout>
              </c:layout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AF31-434A-B945-99F90F9E22A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0833333333333412E-2"/>
                  <c:y val="-1.4847185055548349E-2"/>
                </c:manualLayout>
              </c:layout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AF31-434A-B945-99F90F9E22A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1875000000000137E-2"/>
                  <c:y val="-1.6968211492055303E-2"/>
                </c:manualLayout>
              </c:layout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AF31-434A-B945-99F90F9E22A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0833333333333256E-2"/>
                  <c:y val="-1.4847185055548323E-2"/>
                </c:manualLayout>
              </c:layout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AF31-434A-B945-99F90F9E22A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5.2083333333333513E-3"/>
                  <c:y val="-1.6968211492055289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2017-2018 </c:v>
                </c:pt>
                <c:pt idx="1">
                  <c:v>2018-2019 </c:v>
                </c:pt>
                <c:pt idx="2">
                  <c:v>2019-2020 </c:v>
                </c:pt>
                <c:pt idx="3">
                  <c:v>2020-2021 </c:v>
                </c:pt>
                <c:pt idx="4">
                  <c:v>2021-2022</c:v>
                </c:pt>
              </c:strCache>
            </c:strRef>
          </c:cat>
          <c:val>
            <c:numRef>
              <c:f>Sheet1!$B$2:$B$6</c:f>
              <c:numCache>
                <c:formatCode>#,##0.00</c:formatCode>
                <c:ptCount val="5"/>
                <c:pt idx="0">
                  <c:v>526.83999999999946</c:v>
                </c:pt>
                <c:pt idx="1">
                  <c:v>625.66</c:v>
                </c:pt>
                <c:pt idx="2">
                  <c:v>709.04</c:v>
                </c:pt>
                <c:pt idx="3">
                  <c:v>807.22</c:v>
                </c:pt>
                <c:pt idx="4">
                  <c:v>1066.78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F31-434A-B945-99F90F9E22A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Loan Issued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-1.4847185055548349E-2"/>
                </c:manualLayout>
              </c:layout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AF31-434A-B945-99F90F9E22A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-1.9089237928562163E-2"/>
                </c:manualLayout>
              </c:layout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AF31-434A-B945-99F90F9E22A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2.3331290801576011E-2"/>
                </c:manualLayout>
              </c:layout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AF31-434A-B945-99F90F9E22A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"/>
                  <c:y val="-1.6968211492055303E-2"/>
                </c:manualLayout>
              </c:layout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AF31-434A-B945-99F90F9E22A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2017-2018 </c:v>
                </c:pt>
                <c:pt idx="1">
                  <c:v>2018-2019 </c:v>
                </c:pt>
                <c:pt idx="2">
                  <c:v>2019-2020 </c:v>
                </c:pt>
                <c:pt idx="3">
                  <c:v>2020-2021 </c:v>
                </c:pt>
                <c:pt idx="4">
                  <c:v>2021-2022</c:v>
                </c:pt>
              </c:strCache>
            </c:strRef>
          </c:cat>
          <c:val>
            <c:numRef>
              <c:f>Sheet1!$C$2:$C$6</c:f>
              <c:numCache>
                <c:formatCode>#,##0.00</c:formatCode>
                <c:ptCount val="5"/>
                <c:pt idx="0">
                  <c:v>831.88</c:v>
                </c:pt>
                <c:pt idx="1">
                  <c:v>1104.4100000000001</c:v>
                </c:pt>
                <c:pt idx="2">
                  <c:v>1028.75</c:v>
                </c:pt>
                <c:pt idx="3">
                  <c:v>1412.07</c:v>
                </c:pt>
                <c:pt idx="4">
                  <c:v>1631.59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AF31-434A-B945-99F90F9E22A8}"/>
            </c:ext>
          </c:extLst>
        </c:ser>
        <c:dLbls>
          <c:showVal val="1"/>
        </c:dLbls>
        <c:shape val="box"/>
        <c:axId val="138919936"/>
        <c:axId val="138921856"/>
        <c:axId val="0"/>
      </c:bar3DChart>
      <c:catAx>
        <c:axId val="13891993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r>
                  <a:rPr lang="en-US" sz="3200" dirty="0">
                    <a:solidFill>
                      <a:schemeClr val="bg1"/>
                    </a:solidFill>
                  </a:rPr>
                  <a:t>Financial Year</a:t>
                </a:r>
              </a:p>
            </c:rich>
          </c:tx>
          <c:layout/>
        </c:title>
        <c:numFmt formatCode="General" sourceLinked="0"/>
        <c:tickLblPos val="nextTo"/>
        <c:txPr>
          <a:bodyPr/>
          <a:lstStyle/>
          <a:p>
            <a:pPr>
              <a:defRPr sz="2400">
                <a:solidFill>
                  <a:schemeClr val="bg1"/>
                </a:solidFill>
              </a:defRPr>
            </a:pPr>
            <a:endParaRPr lang="en-US"/>
          </a:p>
        </c:txPr>
        <c:crossAx val="138921856"/>
        <c:crosses val="autoZero"/>
        <c:auto val="1"/>
        <c:lblAlgn val="ctr"/>
        <c:lblOffset val="100"/>
      </c:catAx>
      <c:valAx>
        <c:axId val="13892185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3200">
                    <a:solidFill>
                      <a:schemeClr val="bg1"/>
                    </a:solidFill>
                  </a:defRPr>
                </a:pPr>
                <a:r>
                  <a:rPr lang="en-IN" sz="3200" dirty="0" smtClean="0">
                    <a:solidFill>
                      <a:schemeClr val="bg1"/>
                    </a:solidFill>
                  </a:rPr>
                  <a:t>Rupees in </a:t>
                </a:r>
                <a:r>
                  <a:rPr lang="en-IN" sz="3200" dirty="0" err="1" smtClean="0">
                    <a:solidFill>
                      <a:schemeClr val="bg1"/>
                    </a:solidFill>
                  </a:rPr>
                  <a:t>Crores</a:t>
                </a:r>
                <a:endParaRPr lang="en-US" sz="3200" dirty="0">
                  <a:solidFill>
                    <a:schemeClr val="bg1"/>
                  </a:solidFill>
                </a:endParaRPr>
              </a:p>
            </c:rich>
          </c:tx>
          <c:layout>
            <c:manualLayout>
              <c:xMode val="edge"/>
              <c:yMode val="edge"/>
              <c:x val="4.0104166666666665E-3"/>
              <c:y val="0.19336512868868586"/>
            </c:manualLayout>
          </c:layout>
        </c:title>
        <c:numFmt formatCode="#,##0.00" sourceLinked="1"/>
        <c:tickLblPos val="nextTo"/>
        <c:txPr>
          <a:bodyPr/>
          <a:lstStyle/>
          <a:p>
            <a:pPr>
              <a:defRPr sz="2400">
                <a:solidFill>
                  <a:schemeClr val="bg1"/>
                </a:solidFill>
              </a:defRPr>
            </a:pPr>
            <a:endParaRPr lang="en-US"/>
          </a:p>
        </c:txPr>
        <c:crossAx val="1389199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380675853018638"/>
          <c:y val="0.42575964895843404"/>
          <c:w val="0.14994324146981725"/>
          <c:h val="0.2290795396604387"/>
        </c:manualLayout>
      </c:layout>
      <c:txPr>
        <a:bodyPr/>
        <a:lstStyle/>
        <a:p>
          <a:pPr>
            <a:defRPr sz="2400">
              <a:solidFill>
                <a:schemeClr val="bg1"/>
              </a:solidFill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04E7816-A3B4-4B22-9792-777B823FD0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D6A8F71-CE36-46C6-9E01-816AA6F8D7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28C60E9-1858-4E5F-B044-28B51199D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D76B6-A4A5-40D1-B8C3-F498A853E597}" type="datetimeFigureOut">
              <a:rPr lang="en-IN" smtClean="0"/>
              <a:pPr/>
              <a:t>06-09-2022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93BD483-145F-4457-8A23-26CF8BAE6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E010D3C-373E-40A7-9B3C-E90969182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26D8D-2520-4166-AE8B-C75D45D4B64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257188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BAE3F6-6FE0-4C0B-9D31-877F569B5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FE4E013-96E1-4F35-B78F-0B6BEF5DEC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65779C5-7756-4E00-8D84-6512FF22E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D76B6-A4A5-40D1-B8C3-F498A853E597}" type="datetimeFigureOut">
              <a:rPr lang="en-IN" smtClean="0"/>
              <a:pPr/>
              <a:t>06-09-2022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2C043AE-4D7F-406A-9D8B-DC5F0B2D7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17BE022-C6C4-4CA5-9283-FBAC2CCCE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26D8D-2520-4166-AE8B-C75D45D4B64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667649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6C777D9-E693-4923-9E33-431F214274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93C3B0B-1D52-4180-957D-E7EE4C74D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8B3806-4BEA-457F-923E-BF19AFBB3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D76B6-A4A5-40D1-B8C3-F498A853E597}" type="datetimeFigureOut">
              <a:rPr lang="en-IN" smtClean="0"/>
              <a:pPr/>
              <a:t>06-09-2022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0EE64FC-40F8-45B8-A99C-F885B07DA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07E5382-E0BC-408A-949D-C55208A40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26D8D-2520-4166-AE8B-C75D45D4B64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716127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E5132C-5B3B-41CD-BE7E-397E50021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36065E-DC6A-4298-B87A-B003E229B2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083E344-0DC6-41EE-BEB9-438DD5DC0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D76B6-A4A5-40D1-B8C3-F498A853E597}" type="datetimeFigureOut">
              <a:rPr lang="en-IN" smtClean="0"/>
              <a:pPr/>
              <a:t>06-09-2022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DE7C0E5-8F87-4AE6-AC84-994A92C3B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9E5D3F4-D76B-47B6-B0C5-096DA31BE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26D8D-2520-4166-AE8B-C75D45D4B64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917419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CFB949-D941-42C1-A835-749F211E0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3357CDD-7607-46DF-9420-59A18EA882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81E97B2-C4AF-45EC-B5E2-8C0CA98CA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D76B6-A4A5-40D1-B8C3-F498A853E597}" type="datetimeFigureOut">
              <a:rPr lang="en-IN" smtClean="0"/>
              <a:pPr/>
              <a:t>06-09-2022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BE7FD26-ED7E-498C-924C-F523E3932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35031C1-43BC-43BA-A34C-27656DA1C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26D8D-2520-4166-AE8B-C75D45D4B64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428930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2F5A18-873D-4DE8-A3A8-7C40C391C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4FB573-C1BC-4921-9999-35F2039C3E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51C4A5C-A0B7-4B4A-8F2A-B8E395519D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D8F171F-96CB-4842-BEA4-A8673E7F3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D76B6-A4A5-40D1-B8C3-F498A853E597}" type="datetimeFigureOut">
              <a:rPr lang="en-IN" smtClean="0"/>
              <a:pPr/>
              <a:t>06-09-2022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0C34BE0-D19C-4674-8FE6-F78005D73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B8734DF-4518-4BA2-A1D4-4DC12F77E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26D8D-2520-4166-AE8B-C75D45D4B64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066729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77DF8F-D436-49AF-A10E-00199B0CE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FC03481-974B-49F6-A368-6BEDFE7F1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6574D15-EEE6-4EA4-82A7-205DE26F78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2FC0351-EA29-4B3E-A9F0-3CE9CE42DD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677F357-1268-4A50-9B99-1E0443A9AC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E4F245B-AAE0-4E60-A944-C248984F9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D76B6-A4A5-40D1-B8C3-F498A853E597}" type="datetimeFigureOut">
              <a:rPr lang="en-IN" smtClean="0"/>
              <a:pPr/>
              <a:t>06-09-2022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32655757-C8D4-4F0D-99F4-30431A5E2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46674B3-67A6-48FB-93A8-88A62D2C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26D8D-2520-4166-AE8B-C75D45D4B64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68663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F6D3F8F-C064-4A66-A29D-DF5BC0095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526BF20-6159-4A8F-BF9A-E259927D3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D76B6-A4A5-40D1-B8C3-F498A853E597}" type="datetimeFigureOut">
              <a:rPr lang="en-IN" smtClean="0"/>
              <a:pPr/>
              <a:t>06-09-2022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9E88544-05C1-4E0A-AA1F-75EC1E7B0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C333D72-14A0-4EDD-B072-F264E6A2B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26D8D-2520-4166-AE8B-C75D45D4B64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946153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A1C328D-6E22-47B5-8A84-E6FE9FE4E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D76B6-A4A5-40D1-B8C3-F498A853E597}" type="datetimeFigureOut">
              <a:rPr lang="en-IN" smtClean="0"/>
              <a:pPr/>
              <a:t>06-09-2022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03A26E3-74AC-4846-A0FC-263D691EA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8857D13-02C4-4F34-949A-649740058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26D8D-2520-4166-AE8B-C75D45D4B64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886812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2BCF7F-D499-4236-9140-538645C5B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55A3749-76E6-4D0F-9C16-F16374679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1D6C028-C9B7-4EB7-9B95-2CD19C8E31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1B9A0BB-E048-4D40-AC1A-A9D91D259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D76B6-A4A5-40D1-B8C3-F498A853E597}" type="datetimeFigureOut">
              <a:rPr lang="en-IN" smtClean="0"/>
              <a:pPr/>
              <a:t>06-09-2022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26647D7-7384-4D8A-84C2-2DD2AF72D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688C7F7-E510-4C23-BC2F-D2B5148BA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26D8D-2520-4166-AE8B-C75D45D4B64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754330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659E73-9AF7-4D34-B050-C431F3D89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B38A193-1B22-4481-9CF8-B9F9C061BA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90E35B5-5D29-4A40-9F64-FCE1838D31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AA0AFC0-C226-4C1F-9EFD-EAFE4C565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D76B6-A4A5-40D1-B8C3-F498A853E597}" type="datetimeFigureOut">
              <a:rPr lang="en-IN" smtClean="0"/>
              <a:pPr/>
              <a:t>06-09-2022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DEAE8F2-529F-4967-B10F-82A01AAFE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19D62FF-FF1D-4938-B903-52F4CF7D5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26D8D-2520-4166-AE8B-C75D45D4B64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371481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F1110781-A5D2-4675-99C9-48DD5E253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D62A1A7-8DD7-4EAE-B4C0-D3B030B6B5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022B0F4-92FC-40C6-BC73-D73F8D5B84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D76B6-A4A5-40D1-B8C3-F498A853E597}" type="datetimeFigureOut">
              <a:rPr lang="en-IN" smtClean="0"/>
              <a:pPr/>
              <a:t>06-09-2022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282C52E-789D-44D2-8190-DF9C8FBA1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AF3FDF-2707-4BAA-9EAF-C6FF97A26D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26D8D-2520-4166-AE8B-C75D45D4B64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27772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8C0AB7B4-74D7-4257-B7B0-4EB3F1E0E9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7FC1C802-BB24-4E0B-8FAF-48FD4A12499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8000" b="1" dirty="0" smtClean="0">
                <a:solidFill>
                  <a:schemeClr val="bg1"/>
                </a:solidFill>
              </a:rPr>
              <a:t>An overview</a:t>
            </a:r>
          </a:p>
          <a:p>
            <a:pPr algn="ctr"/>
            <a:r>
              <a:rPr lang="en-IN" sz="8000" b="1" dirty="0" smtClean="0">
                <a:solidFill>
                  <a:schemeClr val="bg1"/>
                </a:solidFill>
              </a:rPr>
              <a:t>of</a:t>
            </a:r>
          </a:p>
          <a:p>
            <a:pPr algn="ctr"/>
            <a:r>
              <a:rPr lang="en-IN" sz="8000" b="1" dirty="0" smtClean="0">
                <a:solidFill>
                  <a:schemeClr val="bg1"/>
                </a:solidFill>
              </a:rPr>
              <a:t>Cooperative </a:t>
            </a:r>
            <a:r>
              <a:rPr lang="en-IN" sz="8000" b="1" dirty="0">
                <a:solidFill>
                  <a:schemeClr val="bg1"/>
                </a:solidFill>
              </a:rPr>
              <a:t>Movement</a:t>
            </a:r>
          </a:p>
          <a:p>
            <a:pPr algn="ctr"/>
            <a:r>
              <a:rPr lang="en-IN" sz="8000" b="1" dirty="0">
                <a:solidFill>
                  <a:schemeClr val="bg1"/>
                </a:solidFill>
              </a:rPr>
              <a:t>in</a:t>
            </a:r>
          </a:p>
          <a:p>
            <a:pPr algn="ctr"/>
            <a:r>
              <a:rPr lang="en-IN" sz="8000" b="1" dirty="0">
                <a:solidFill>
                  <a:schemeClr val="bg1"/>
                </a:solidFill>
              </a:rPr>
              <a:t>West Bengal</a:t>
            </a:r>
          </a:p>
        </p:txBody>
      </p:sp>
    </p:spTree>
    <p:extLst>
      <p:ext uri="{BB962C8B-B14F-4D97-AF65-F5344CB8AC3E}">
        <p14:creationId xmlns="" xmlns:p14="http://schemas.microsoft.com/office/powerpoint/2010/main" val="22143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8C0AB7B4-74D7-4257-B7B0-4EB3F1E0E9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7FC1C802-BB24-4E0B-8FAF-48FD4A12499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IN" sz="4400" b="1" dirty="0"/>
              <a:t>Number of Self Help Group (SHG)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0" y="837282"/>
          <a:ext cx="12192000" cy="6020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22143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8C0AB7B4-74D7-4257-B7B0-4EB3F1E0E9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7FC1C802-BB24-4E0B-8FAF-48FD4A12499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IN" sz="4400" b="1" dirty="0"/>
              <a:t>Deposit and Loan of Self Help Group (SHG</a:t>
            </a:r>
            <a:r>
              <a:rPr lang="en-IN" sz="4400" b="1" dirty="0" smtClean="0"/>
              <a:t>)</a:t>
            </a:r>
            <a:endParaRPr lang="en-IN" sz="4400" b="1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="" xmlns:p14="http://schemas.microsoft.com/office/powerpoint/2010/main" val="3788739130"/>
              </p:ext>
            </p:extLst>
          </p:nvPr>
        </p:nvGraphicFramePr>
        <p:xfrm>
          <a:off x="0" y="870332"/>
          <a:ext cx="12192000" cy="5987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22143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7119" y="1771276"/>
            <a:ext cx="4916537" cy="4320000"/>
          </a:xfrm>
          <a:prstGeom prst="rect">
            <a:avLst/>
          </a:prstGeom>
        </p:spPr>
      </p:pic>
      <p:sp>
        <p:nvSpPr>
          <p:cNvPr id="10" name="Text Placeholder 102">
            <a:extLst>
              <a:ext uri="{FF2B5EF4-FFF2-40B4-BE49-F238E27FC236}">
                <a16:creationId xmlns:a16="http://schemas.microsoft.com/office/drawing/2014/main" xmlns="" id="{84D5C0F5-C246-6847-A721-D36E6114DF42}"/>
              </a:ext>
            </a:extLst>
          </p:cNvPr>
          <p:cNvSpPr txBox="1">
            <a:spLocks/>
          </p:cNvSpPr>
          <p:nvPr/>
        </p:nvSpPr>
        <p:spPr>
          <a:xfrm>
            <a:off x="914402" y="1229473"/>
            <a:ext cx="4549966" cy="6611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Seed Processing, Irrigation, Farm Mechanization, Soil Testing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1" name="Text Placeholder 100">
            <a:extLst>
              <a:ext uri="{FF2B5EF4-FFF2-40B4-BE49-F238E27FC236}">
                <a16:creationId xmlns:a16="http://schemas.microsoft.com/office/drawing/2014/main" xmlns="" id="{B3AF6C42-6DE2-3045-BDAF-6EA035B9C2A6}"/>
              </a:ext>
            </a:extLst>
          </p:cNvPr>
          <p:cNvSpPr txBox="1">
            <a:spLocks/>
          </p:cNvSpPr>
          <p:nvPr/>
        </p:nvSpPr>
        <p:spPr>
          <a:xfrm>
            <a:off x="7570680" y="2252453"/>
            <a:ext cx="4621320" cy="56277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 err="1" smtClean="0">
                <a:solidFill>
                  <a:schemeClr val="bg1"/>
                </a:solidFill>
              </a:rPr>
              <a:t>Pisciculture</a:t>
            </a:r>
            <a:r>
              <a:rPr lang="en-US" sz="2400" dirty="0" smtClean="0">
                <a:solidFill>
                  <a:schemeClr val="bg1"/>
                </a:solidFill>
              </a:rPr>
              <a:t>, Floriculture &amp; Nursery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2" name="Text Placeholder 98">
            <a:extLst>
              <a:ext uri="{FF2B5EF4-FFF2-40B4-BE49-F238E27FC236}">
                <a16:creationId xmlns:a16="http://schemas.microsoft.com/office/drawing/2014/main" xmlns="" id="{8A7FC06B-A3AE-A44D-80C0-74B0DC9B934E}"/>
              </a:ext>
            </a:extLst>
          </p:cNvPr>
          <p:cNvSpPr txBox="1">
            <a:spLocks/>
          </p:cNvSpPr>
          <p:nvPr/>
        </p:nvSpPr>
        <p:spPr>
          <a:xfrm>
            <a:off x="6373039" y="1450873"/>
            <a:ext cx="2915520" cy="3206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Animal Husbandry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3" name="Text Placeholder 95">
            <a:extLst>
              <a:ext uri="{FF2B5EF4-FFF2-40B4-BE49-F238E27FC236}">
                <a16:creationId xmlns:a16="http://schemas.microsoft.com/office/drawing/2014/main" xmlns="" id="{8B7DAB83-F092-CE49-B7A0-8CCDB2CBA977}"/>
              </a:ext>
            </a:extLst>
          </p:cNvPr>
          <p:cNvSpPr txBox="1">
            <a:spLocks/>
          </p:cNvSpPr>
          <p:nvPr/>
        </p:nvSpPr>
        <p:spPr>
          <a:xfrm>
            <a:off x="8223308" y="3569392"/>
            <a:ext cx="3572214" cy="70597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Procurement, Processing, Marketing of </a:t>
            </a:r>
            <a:r>
              <a:rPr lang="en-US" sz="2400" dirty="0" err="1" smtClean="0">
                <a:solidFill>
                  <a:schemeClr val="bg1"/>
                </a:solidFill>
              </a:rPr>
              <a:t>Agril</a:t>
            </a:r>
            <a:r>
              <a:rPr lang="en-US" sz="2400" dirty="0" smtClean="0">
                <a:solidFill>
                  <a:schemeClr val="bg1"/>
                </a:solidFill>
              </a:rPr>
              <a:t>. Produce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6" name="Text Placeholder 84">
            <a:extLst>
              <a:ext uri="{FF2B5EF4-FFF2-40B4-BE49-F238E27FC236}">
                <a16:creationId xmlns:a16="http://schemas.microsoft.com/office/drawing/2014/main" xmlns="" id="{671DDA14-25F7-E14C-84FF-A83A4EBFD9AE}"/>
              </a:ext>
            </a:extLst>
          </p:cNvPr>
          <p:cNvSpPr txBox="1">
            <a:spLocks/>
          </p:cNvSpPr>
          <p:nvPr/>
        </p:nvSpPr>
        <p:spPr>
          <a:xfrm>
            <a:off x="225985" y="3667781"/>
            <a:ext cx="3453367" cy="4934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Public Distribution System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Distributor / Dealer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7" name="Text Placeholder 86">
            <a:extLst>
              <a:ext uri="{FF2B5EF4-FFF2-40B4-BE49-F238E27FC236}">
                <a16:creationId xmlns:a16="http://schemas.microsoft.com/office/drawing/2014/main" xmlns="" id="{42FBED62-93D4-EC41-9AD5-2BEA324CD5B9}"/>
              </a:ext>
            </a:extLst>
          </p:cNvPr>
          <p:cNvSpPr txBox="1">
            <a:spLocks/>
          </p:cNvSpPr>
          <p:nvPr/>
        </p:nvSpPr>
        <p:spPr>
          <a:xfrm>
            <a:off x="7570680" y="5079021"/>
            <a:ext cx="3173520" cy="3516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Handicrafts &amp; MSME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4816942" y="2870315"/>
            <a:ext cx="2160000" cy="21600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endParaRPr lang="en-IN" sz="2400" b="1" dirty="0">
              <a:solidFill>
                <a:schemeClr val="tx1"/>
              </a:solidFill>
            </a:endParaRPr>
          </a:p>
        </p:txBody>
      </p:sp>
      <p:sp>
        <p:nvSpPr>
          <p:cNvPr id="20" name="Text Placeholder 86">
            <a:extLst>
              <a:ext uri="{FF2B5EF4-FFF2-40B4-BE49-F238E27FC236}">
                <a16:creationId xmlns:a16="http://schemas.microsoft.com/office/drawing/2014/main" xmlns="" id="{42FBED62-93D4-EC41-9AD5-2BEA324CD5B9}"/>
              </a:ext>
            </a:extLst>
          </p:cNvPr>
          <p:cNvSpPr txBox="1">
            <a:spLocks/>
          </p:cNvSpPr>
          <p:nvPr/>
        </p:nvSpPr>
        <p:spPr>
          <a:xfrm>
            <a:off x="477552" y="2367651"/>
            <a:ext cx="3642508" cy="3830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ICDS, Mid-Day Meal Supply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1" name="Text Placeholder 86">
            <a:extLst>
              <a:ext uri="{FF2B5EF4-FFF2-40B4-BE49-F238E27FC236}">
                <a16:creationId xmlns:a16="http://schemas.microsoft.com/office/drawing/2014/main" xmlns="" id="{42FBED62-93D4-EC41-9AD5-2BEA324CD5B9}"/>
              </a:ext>
            </a:extLst>
          </p:cNvPr>
          <p:cNvSpPr txBox="1">
            <a:spLocks/>
          </p:cNvSpPr>
          <p:nvPr/>
        </p:nvSpPr>
        <p:spPr>
          <a:xfrm>
            <a:off x="2486691" y="5981658"/>
            <a:ext cx="2794542" cy="38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MGNREGA Projects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2000" cy="79182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/>
              <a:t>Diversification &amp; Convergence of Activities</a:t>
            </a:r>
            <a:endParaRPr lang="en-IN" sz="4400" b="1" dirty="0"/>
          </a:p>
        </p:txBody>
      </p:sp>
      <p:sp>
        <p:nvSpPr>
          <p:cNvPr id="23" name="Text Placeholder 98">
            <a:extLst>
              <a:ext uri="{FF2B5EF4-FFF2-40B4-BE49-F238E27FC236}">
                <a16:creationId xmlns:a16="http://schemas.microsoft.com/office/drawing/2014/main" xmlns="" id="{8A7FC06B-A3AE-A44D-80C0-74B0DC9B934E}"/>
              </a:ext>
            </a:extLst>
          </p:cNvPr>
          <p:cNvSpPr txBox="1">
            <a:spLocks/>
          </p:cNvSpPr>
          <p:nvPr/>
        </p:nvSpPr>
        <p:spPr>
          <a:xfrm>
            <a:off x="553155" y="5090556"/>
            <a:ext cx="3438591" cy="37987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 err="1" smtClean="0">
                <a:solidFill>
                  <a:schemeClr val="bg1"/>
                </a:solidFill>
              </a:rPr>
              <a:t>Vermicompost</a:t>
            </a:r>
            <a:r>
              <a:rPr lang="en-US" sz="2400" dirty="0" smtClean="0">
                <a:solidFill>
                  <a:schemeClr val="bg1"/>
                </a:solidFill>
              </a:rPr>
              <a:t> Production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16942" y="3669666"/>
            <a:ext cx="2159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Cooperatives</a:t>
            </a:r>
            <a:endParaRPr lang="en-IN" sz="2800" b="1" dirty="0"/>
          </a:p>
        </p:txBody>
      </p:sp>
      <p:sp>
        <p:nvSpPr>
          <p:cNvPr id="22" name="Text Placeholder 86">
            <a:extLst>
              <a:ext uri="{FF2B5EF4-FFF2-40B4-BE49-F238E27FC236}">
                <a16:creationId xmlns:a16="http://schemas.microsoft.com/office/drawing/2014/main" xmlns="" id="{42FBED62-93D4-EC41-9AD5-2BEA324CD5B9}"/>
              </a:ext>
            </a:extLst>
          </p:cNvPr>
          <p:cNvSpPr txBox="1">
            <a:spLocks/>
          </p:cNvSpPr>
          <p:nvPr/>
        </p:nvSpPr>
        <p:spPr>
          <a:xfrm>
            <a:off x="6577326" y="5728771"/>
            <a:ext cx="5614674" cy="8372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smtClean="0">
                <a:solidFill>
                  <a:schemeClr val="bg1"/>
                </a:solidFill>
              </a:rPr>
              <a:t>Service Cooperatives (Transport, Tourism, Hospital, Training, etc.)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9873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8C0AB7B4-74D7-4257-B7B0-4EB3F1E0E9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7FC1C802-BB24-4E0B-8FAF-48FD4A12499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46088" indent="-269875" algn="ctr"/>
            <a:r>
              <a:rPr lang="en-IN" sz="3600" b="1" dirty="0"/>
              <a:t>New </a:t>
            </a:r>
            <a:r>
              <a:rPr lang="en-IN" sz="3600" b="1" dirty="0" smtClean="0"/>
              <a:t>Initiatives</a:t>
            </a:r>
          </a:p>
          <a:p>
            <a:pPr marL="446088" indent="-269875" algn="ctr"/>
            <a:endParaRPr lang="en-IN" sz="1200" b="1" dirty="0"/>
          </a:p>
          <a:p>
            <a:pPr marL="446088" indent="-269875" algn="just">
              <a:buFont typeface="Wingdings" pitchFamily="2" charset="2"/>
              <a:buChar char="§"/>
            </a:pPr>
            <a:r>
              <a:rPr lang="en-IN" sz="2800" b="1" dirty="0" smtClean="0"/>
              <a:t>Customer </a:t>
            </a:r>
            <a:r>
              <a:rPr lang="en-IN" sz="2800" b="1" dirty="0"/>
              <a:t>Service Points </a:t>
            </a:r>
            <a:r>
              <a:rPr lang="en-IN" sz="2800" dirty="0"/>
              <a:t>(CSP) established in 2342 PACS to provide modern financial services (viz. RTGS, NEFT, etc.) to its customers </a:t>
            </a:r>
            <a:r>
              <a:rPr lang="en-IN" sz="2800" dirty="0" smtClean="0"/>
              <a:t>at </a:t>
            </a:r>
            <a:r>
              <a:rPr lang="en-IN" sz="2800" dirty="0"/>
              <a:t>remote corners of the </a:t>
            </a:r>
            <a:r>
              <a:rPr lang="en-IN" sz="2800" dirty="0" smtClean="0"/>
              <a:t>State particularly in unbanked areas.</a:t>
            </a:r>
            <a:endParaRPr lang="en-IN" sz="2800" dirty="0"/>
          </a:p>
          <a:p>
            <a:pPr marL="446088" indent="-269875" algn="just">
              <a:buFont typeface="Wingdings" pitchFamily="2" charset="2"/>
              <a:buChar char="§"/>
            </a:pPr>
            <a:r>
              <a:rPr lang="en-US" sz="2800" b="1" dirty="0" smtClean="0"/>
              <a:t>Farm Machinery Hubs</a:t>
            </a:r>
            <a:r>
              <a:rPr lang="en-US" sz="2800" dirty="0" smtClean="0"/>
              <a:t> (Custom Hiring Centre) have already been set up in 379 cooperative societies to increase agricultural yield by farm mechanization.</a:t>
            </a:r>
          </a:p>
          <a:p>
            <a:pPr marL="446088" indent="-269875" algn="just">
              <a:buFont typeface="Wingdings" pitchFamily="2" charset="2"/>
              <a:buChar char="§"/>
            </a:pPr>
            <a:r>
              <a:rPr lang="en-US" sz="2800" dirty="0" smtClean="0"/>
              <a:t>Financial assistance have been provided to one </a:t>
            </a:r>
            <a:r>
              <a:rPr lang="en-US" sz="2800" dirty="0" err="1" smtClean="0"/>
              <a:t>lakh</a:t>
            </a:r>
            <a:r>
              <a:rPr lang="en-US" sz="2800" dirty="0" smtClean="0"/>
              <a:t> SHG Members under the scheme ‘</a:t>
            </a:r>
            <a:r>
              <a:rPr lang="en-US" sz="2800" b="1" dirty="0" smtClean="0"/>
              <a:t>Income Enhancement Initiative for SHGs through Poultry Farming &amp; Goat Rearing</a:t>
            </a:r>
            <a:r>
              <a:rPr lang="en-US" sz="2800" dirty="0" smtClean="0"/>
              <a:t>’ for empowerment of women</a:t>
            </a:r>
            <a:r>
              <a:rPr lang="en-IN" sz="2800" dirty="0" smtClean="0"/>
              <a:t>.</a:t>
            </a:r>
          </a:p>
          <a:p>
            <a:pPr marL="446088" indent="-269875" algn="just">
              <a:buFont typeface="Wingdings" pitchFamily="2" charset="2"/>
              <a:buChar char="§"/>
            </a:pPr>
            <a:r>
              <a:rPr lang="en-IN" sz="2800" dirty="0" smtClean="0"/>
              <a:t>The </a:t>
            </a:r>
            <a:r>
              <a:rPr lang="en-IN" sz="2800" dirty="0"/>
              <a:t>WBSCARDB Ltd. has taken initiative for digitization of the operation of the LTCCS with the active financial support of the State Government</a:t>
            </a:r>
            <a:r>
              <a:rPr lang="en-US" sz="2800" dirty="0"/>
              <a:t> to provide financial services (i.e. NEFT/RTGS/DBTL etc.) to its customers</a:t>
            </a:r>
            <a:r>
              <a:rPr lang="en-US" sz="2800" dirty="0" smtClean="0"/>
              <a:t>.</a:t>
            </a:r>
          </a:p>
          <a:p>
            <a:pPr marL="446088" indent="-269875" algn="just">
              <a:buFont typeface="Wingdings" pitchFamily="2" charset="2"/>
              <a:buChar char="§"/>
            </a:pPr>
            <a:r>
              <a:rPr lang="en-IN" sz="2800" dirty="0" smtClean="0"/>
              <a:t>Initiative has been taken to introduce ‘</a:t>
            </a:r>
            <a:r>
              <a:rPr lang="en-IN" sz="2800" b="1" dirty="0" smtClean="0"/>
              <a:t>Mobile Banking Service</a:t>
            </a:r>
            <a:r>
              <a:rPr lang="en-IN" sz="2800" dirty="0" smtClean="0"/>
              <a:t>’ under STCCS and a few CCBs have already started Mobile Banking Service.</a:t>
            </a:r>
            <a:endParaRPr lang="en-IN" sz="2800" dirty="0"/>
          </a:p>
          <a:p>
            <a:pPr marL="446088" indent="-269875" algn="just">
              <a:buFont typeface="Wingdings" pitchFamily="2" charset="2"/>
              <a:buChar char="§"/>
            </a:pPr>
            <a:endParaRPr lang="en-IN" sz="2800" dirty="0"/>
          </a:p>
        </p:txBody>
      </p:sp>
    </p:spTree>
    <p:extLst>
      <p:ext uri="{BB962C8B-B14F-4D97-AF65-F5344CB8AC3E}">
        <p14:creationId xmlns="" xmlns:p14="http://schemas.microsoft.com/office/powerpoint/2010/main" val="22143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8C0AB7B4-74D7-4257-B7B0-4EB3F1E0E9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7FC1C802-BB24-4E0B-8FAF-48FD4A12499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46088" indent="-269875" algn="ctr"/>
            <a:r>
              <a:rPr lang="en-IN" sz="4000" b="1" dirty="0" smtClean="0"/>
              <a:t>Computerisation of PACS (Centrally Sponsored Project)</a:t>
            </a:r>
          </a:p>
          <a:p>
            <a:pPr marL="446088" indent="-269875" algn="ctr"/>
            <a:endParaRPr lang="en-IN" sz="2000" b="1" dirty="0"/>
          </a:p>
          <a:p>
            <a:pPr marL="446088" indent="-269875" algn="just">
              <a:buFont typeface="Wingdings" pitchFamily="2" charset="2"/>
              <a:buChar char="§"/>
            </a:pPr>
            <a:r>
              <a:rPr lang="en-IN" sz="3200" dirty="0" smtClean="0"/>
              <a:t>In principle, the implementation of the project has been accepted by the State Government.</a:t>
            </a:r>
          </a:p>
          <a:p>
            <a:pPr marL="446088" indent="-269875" algn="just">
              <a:buFont typeface="Wingdings" pitchFamily="2" charset="2"/>
              <a:buChar char="§"/>
            </a:pPr>
            <a:endParaRPr lang="en-IN" sz="2000" dirty="0" smtClean="0"/>
          </a:p>
          <a:p>
            <a:pPr marL="446088" indent="-269875" algn="just">
              <a:buFont typeface="Wingdings" pitchFamily="2" charset="2"/>
              <a:buChar char="§"/>
            </a:pPr>
            <a:r>
              <a:rPr lang="en-IN" sz="3200" dirty="0" smtClean="0"/>
              <a:t>Number of PACS to be covered under the project and requirement of fund has been finalised.</a:t>
            </a:r>
          </a:p>
          <a:p>
            <a:pPr marL="446088" indent="-269875" algn="just">
              <a:buFont typeface="Wingdings" pitchFamily="2" charset="2"/>
              <a:buChar char="§"/>
            </a:pPr>
            <a:endParaRPr lang="en-IN" sz="2000" dirty="0" smtClean="0"/>
          </a:p>
          <a:p>
            <a:pPr marL="446088" indent="-269875" algn="just">
              <a:buFont typeface="Wingdings" pitchFamily="2" charset="2"/>
              <a:buChar char="§"/>
            </a:pPr>
            <a:r>
              <a:rPr lang="en-IN" sz="3200" dirty="0" smtClean="0"/>
              <a:t>Audit </a:t>
            </a:r>
            <a:r>
              <a:rPr lang="en-IN" sz="3200" dirty="0" err="1" smtClean="0"/>
              <a:t>upto</a:t>
            </a:r>
            <a:r>
              <a:rPr lang="en-IN" sz="3200" dirty="0" smtClean="0"/>
              <a:t> the year 2021-2022 in respect of 40% of PACS has already been completed. Audit of remaining PACS will be completed by September, 2022. </a:t>
            </a:r>
          </a:p>
          <a:p>
            <a:pPr marL="446088" indent="-269875" algn="just">
              <a:buFont typeface="Wingdings" pitchFamily="2" charset="2"/>
              <a:buChar char="§"/>
            </a:pPr>
            <a:endParaRPr lang="en-IN" sz="2000" dirty="0" smtClean="0"/>
          </a:p>
          <a:p>
            <a:pPr marL="446088" indent="-269875" algn="just">
              <a:buFont typeface="Wingdings" pitchFamily="2" charset="2"/>
              <a:buChar char="§"/>
            </a:pPr>
            <a:r>
              <a:rPr lang="en-IN" sz="3200" dirty="0" smtClean="0"/>
              <a:t>SLIMC &amp; DLIMC has been constituted.</a:t>
            </a:r>
          </a:p>
          <a:p>
            <a:pPr marL="446088" indent="-269875" algn="just">
              <a:buFont typeface="Wingdings" pitchFamily="2" charset="2"/>
              <a:buChar char="§"/>
            </a:pPr>
            <a:endParaRPr lang="en-IN" sz="2000" dirty="0" smtClean="0"/>
          </a:p>
          <a:p>
            <a:pPr marL="446088" indent="-269875" algn="just">
              <a:buFont typeface="Wingdings" pitchFamily="2" charset="2"/>
              <a:buChar char="§"/>
            </a:pPr>
            <a:r>
              <a:rPr lang="en-IN" sz="3200" dirty="0" smtClean="0"/>
              <a:t>Opening of SNA Account for the project is under process.</a:t>
            </a:r>
            <a:endParaRPr lang="en-IN" sz="3200" dirty="0"/>
          </a:p>
        </p:txBody>
      </p:sp>
    </p:spTree>
    <p:extLst>
      <p:ext uri="{BB962C8B-B14F-4D97-AF65-F5344CB8AC3E}">
        <p14:creationId xmlns="" xmlns:p14="http://schemas.microsoft.com/office/powerpoint/2010/main" val="22143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8C0AB7B4-74D7-4257-B7B0-4EB3F1E0E9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7FC1C802-BB24-4E0B-8FAF-48FD4A12499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6088" indent="-269875" algn="ctr"/>
            <a:r>
              <a:rPr lang="en-IN" sz="14000" b="1" dirty="0"/>
              <a:t>Thank you</a:t>
            </a:r>
          </a:p>
          <a:p>
            <a:pPr marL="446088" indent="-269875" algn="ctr"/>
            <a:r>
              <a:rPr lang="en-IN" sz="4400" b="1" dirty="0"/>
              <a:t> </a:t>
            </a:r>
            <a:endParaRPr lang="en-IN" sz="3200" dirty="0"/>
          </a:p>
          <a:p>
            <a:pPr marL="176213" algn="just"/>
            <a:endParaRPr lang="en-IN" sz="3200" dirty="0"/>
          </a:p>
        </p:txBody>
      </p:sp>
    </p:spTree>
    <p:extLst>
      <p:ext uri="{BB962C8B-B14F-4D97-AF65-F5344CB8AC3E}">
        <p14:creationId xmlns="" xmlns:p14="http://schemas.microsoft.com/office/powerpoint/2010/main" val="219281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8C0AB7B4-74D7-4257-B7B0-4EB3F1E0E9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7FC1C802-BB24-4E0B-8FAF-48FD4A12499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algn="ctr"/>
            <a:r>
              <a:rPr lang="en-IN" sz="4400" b="1" dirty="0"/>
              <a:t>At a Glance</a:t>
            </a:r>
          </a:p>
          <a:p>
            <a:pPr marL="176213" algn="ctr"/>
            <a:endParaRPr lang="en-IN" sz="1200" dirty="0"/>
          </a:p>
          <a:p>
            <a:pPr marL="176213">
              <a:buFont typeface="Wingdings" pitchFamily="2" charset="2"/>
              <a:buChar char="§"/>
            </a:pPr>
            <a:r>
              <a:rPr lang="en-IN" sz="2800" dirty="0"/>
              <a:t> Number of Cooperative Societies 			: </a:t>
            </a:r>
            <a:r>
              <a:rPr lang="en-IN" sz="2800" dirty="0" smtClean="0"/>
              <a:t>36,940</a:t>
            </a:r>
            <a:endParaRPr lang="en-IN" sz="2800" dirty="0"/>
          </a:p>
          <a:p>
            <a:pPr marL="176213">
              <a:buFont typeface="Wingdings" pitchFamily="2" charset="2"/>
              <a:buChar char="§"/>
            </a:pPr>
            <a:r>
              <a:rPr lang="en-IN" sz="2800" dirty="0"/>
              <a:t> Number of Members 					: </a:t>
            </a:r>
            <a:r>
              <a:rPr lang="en-IN" sz="2800" dirty="0" smtClean="0"/>
              <a:t>85.80 </a:t>
            </a:r>
            <a:r>
              <a:rPr lang="en-IN" sz="2800" dirty="0" err="1" smtClean="0"/>
              <a:t>lakh</a:t>
            </a:r>
            <a:endParaRPr lang="en-IN" sz="2800" dirty="0"/>
          </a:p>
          <a:p>
            <a:pPr marL="176213">
              <a:buFont typeface="Wingdings" pitchFamily="2" charset="2"/>
              <a:buChar char="§"/>
            </a:pPr>
            <a:endParaRPr lang="en-IN" sz="1200" dirty="0"/>
          </a:p>
          <a:p>
            <a:pPr marL="176213">
              <a:buFont typeface="Wingdings" pitchFamily="2" charset="2"/>
              <a:buChar char="§"/>
            </a:pPr>
            <a:r>
              <a:rPr lang="en-IN" sz="2800" dirty="0"/>
              <a:t> Number of </a:t>
            </a:r>
            <a:r>
              <a:rPr lang="en-IN" sz="2800" dirty="0" smtClean="0"/>
              <a:t>PACS </a:t>
            </a:r>
            <a:r>
              <a:rPr lang="en-IN" sz="2800" dirty="0"/>
              <a:t>					</a:t>
            </a:r>
            <a:r>
              <a:rPr lang="en-IN" sz="2800" dirty="0" smtClean="0"/>
              <a:t>: 5880</a:t>
            </a:r>
            <a:endParaRPr lang="en-IN" sz="2800" dirty="0"/>
          </a:p>
          <a:p>
            <a:pPr marL="176213">
              <a:buFont typeface="Wingdings" pitchFamily="2" charset="2"/>
              <a:buChar char="§"/>
            </a:pPr>
            <a:r>
              <a:rPr lang="en-IN" sz="2800" dirty="0"/>
              <a:t> Number of Members of PACS 			</a:t>
            </a:r>
            <a:r>
              <a:rPr lang="en-IN" sz="2800" dirty="0" smtClean="0"/>
              <a:t>: 47.95 </a:t>
            </a:r>
            <a:r>
              <a:rPr lang="en-IN" sz="2800" dirty="0" err="1" smtClean="0"/>
              <a:t>lakh</a:t>
            </a:r>
            <a:endParaRPr lang="en-IN" sz="2800" dirty="0"/>
          </a:p>
          <a:p>
            <a:pPr marL="176213">
              <a:buFont typeface="Wingdings" pitchFamily="2" charset="2"/>
              <a:buChar char="§"/>
            </a:pPr>
            <a:r>
              <a:rPr lang="en-IN" sz="2800" dirty="0"/>
              <a:t> Number of PACS mobilising Deposit 		</a:t>
            </a:r>
            <a:r>
              <a:rPr lang="en-IN" sz="2800" dirty="0" smtClean="0"/>
              <a:t>: </a:t>
            </a:r>
            <a:r>
              <a:rPr lang="en-IN" sz="2800" dirty="0"/>
              <a:t>2822</a:t>
            </a:r>
          </a:p>
          <a:p>
            <a:pPr marL="176213">
              <a:buFont typeface="Wingdings" pitchFamily="2" charset="2"/>
              <a:buChar char="§"/>
            </a:pPr>
            <a:r>
              <a:rPr lang="en-IN" sz="2800" dirty="0"/>
              <a:t> Amount of Deposit mobilised by PACS 		: Rs.11,638.23 </a:t>
            </a:r>
            <a:r>
              <a:rPr lang="en-IN" sz="2800" dirty="0" err="1" smtClean="0"/>
              <a:t>crores</a:t>
            </a:r>
            <a:endParaRPr lang="en-IN" sz="2800" dirty="0"/>
          </a:p>
          <a:p>
            <a:pPr marL="176213">
              <a:buFont typeface="Wingdings" pitchFamily="2" charset="2"/>
              <a:buChar char="§"/>
            </a:pPr>
            <a:r>
              <a:rPr lang="en-IN" sz="2800" dirty="0"/>
              <a:t> Number of Customer Service Point established </a:t>
            </a:r>
            <a:r>
              <a:rPr lang="en-IN" sz="2800" dirty="0" smtClean="0"/>
              <a:t>	: 2342</a:t>
            </a:r>
          </a:p>
          <a:p>
            <a:pPr marL="176213">
              <a:buFont typeface="Wingdings" pitchFamily="2" charset="2"/>
              <a:buChar char="§"/>
            </a:pPr>
            <a:endParaRPr lang="en-IN" sz="1200" dirty="0" smtClean="0"/>
          </a:p>
          <a:p>
            <a:pPr marL="176213">
              <a:buFont typeface="Wingdings" pitchFamily="2" charset="2"/>
              <a:buChar char="§"/>
            </a:pPr>
            <a:r>
              <a:rPr lang="en-IN" sz="2800" dirty="0" smtClean="0"/>
              <a:t> Number of Central Cooperative Banks 		: 17</a:t>
            </a:r>
          </a:p>
          <a:p>
            <a:pPr marL="176213">
              <a:buFont typeface="Wingdings" pitchFamily="2" charset="2"/>
              <a:buChar char="§"/>
            </a:pPr>
            <a:r>
              <a:rPr lang="en-IN" sz="2800" dirty="0" smtClean="0"/>
              <a:t> Number of Service Outlets under STCCS		: 368</a:t>
            </a:r>
          </a:p>
          <a:p>
            <a:pPr marL="176213">
              <a:buFont typeface="Wingdings" pitchFamily="2" charset="2"/>
              <a:buChar char="§"/>
            </a:pPr>
            <a:r>
              <a:rPr lang="en-IN" sz="2800" dirty="0" smtClean="0"/>
              <a:t> Number of Licensed Urban Cooperative Banks	: 40</a:t>
            </a:r>
          </a:p>
          <a:p>
            <a:pPr marL="176213">
              <a:buFont typeface="Wingdings" pitchFamily="2" charset="2"/>
              <a:buChar char="§"/>
            </a:pPr>
            <a:endParaRPr lang="en-IN" sz="1200" dirty="0"/>
          </a:p>
          <a:p>
            <a:pPr marL="176213" algn="just">
              <a:buFont typeface="Wingdings" pitchFamily="2" charset="2"/>
              <a:buChar char="§"/>
            </a:pPr>
            <a:r>
              <a:rPr lang="en-IN" sz="2800" dirty="0"/>
              <a:t> Number of Primary CARD Banks 	</a:t>
            </a:r>
            <a:r>
              <a:rPr lang="en-IN" sz="2800" dirty="0" smtClean="0"/>
              <a:t>		: </a:t>
            </a:r>
            <a:r>
              <a:rPr lang="en-IN" sz="2800" dirty="0"/>
              <a:t>24</a:t>
            </a:r>
          </a:p>
          <a:p>
            <a:pPr marL="176213" algn="just">
              <a:buFont typeface="Wingdings" pitchFamily="2" charset="2"/>
              <a:buChar char="§"/>
            </a:pPr>
            <a:r>
              <a:rPr lang="en-IN" sz="2800" dirty="0" smtClean="0"/>
              <a:t> Number </a:t>
            </a:r>
            <a:r>
              <a:rPr lang="en-IN" sz="2800" dirty="0"/>
              <a:t>of Service </a:t>
            </a:r>
            <a:r>
              <a:rPr lang="en-IN" sz="2800" dirty="0" smtClean="0"/>
              <a:t>Outlets under LTCCS		: </a:t>
            </a:r>
            <a:r>
              <a:rPr lang="en-IN" sz="2800" dirty="0"/>
              <a:t>111</a:t>
            </a:r>
          </a:p>
          <a:p>
            <a:pPr marL="176213">
              <a:buFont typeface="Wingdings" pitchFamily="2" charset="2"/>
              <a:buChar char="§"/>
            </a:pPr>
            <a:endParaRPr lang="en-IN" sz="2800" dirty="0"/>
          </a:p>
        </p:txBody>
      </p:sp>
    </p:spTree>
    <p:extLst>
      <p:ext uri="{BB962C8B-B14F-4D97-AF65-F5344CB8AC3E}">
        <p14:creationId xmlns="" xmlns:p14="http://schemas.microsoft.com/office/powerpoint/2010/main" val="22143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8C0AB7B4-74D7-4257-B7B0-4EB3F1E0E9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7FC1C802-BB24-4E0B-8FAF-48FD4A12499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algn="ctr"/>
            <a:r>
              <a:rPr lang="en-IN" sz="4400" b="1" dirty="0" smtClean="0"/>
              <a:t>Enrolment of New Members in PACS</a:t>
            </a:r>
            <a:endParaRPr lang="en-IN" sz="4400" b="1" dirty="0"/>
          </a:p>
          <a:p>
            <a:pPr marL="176213" algn="ctr"/>
            <a:endParaRPr lang="en-IN" sz="3200" dirty="0"/>
          </a:p>
          <a:p>
            <a:pPr marL="176213"/>
            <a:endParaRPr lang="en-IN" sz="3200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0" y="749146"/>
          <a:ext cx="12192000" cy="61088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22143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8C0AB7B4-74D7-4257-B7B0-4EB3F1E0E9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7FC1C802-BB24-4E0B-8FAF-48FD4A12499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IN" sz="3600" b="1" dirty="0" smtClean="0"/>
              <a:t>Crop Loan disbursed by WBSCB &amp; 17 CCBs under STCCS</a:t>
            </a:r>
          </a:p>
          <a:p>
            <a:pPr marL="176213" algn="ctr"/>
            <a:endParaRPr lang="en-IN" sz="3200" dirty="0"/>
          </a:p>
          <a:p>
            <a:pPr marL="176213"/>
            <a:endParaRPr lang="en-IN" sz="3200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0" y="719666"/>
          <a:ext cx="12192000" cy="61383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22143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8C0AB7B4-74D7-4257-B7B0-4EB3F1E0E9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7FC1C802-BB24-4E0B-8FAF-48FD4A12499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IN" sz="3600" b="1" dirty="0" smtClean="0"/>
              <a:t>Live KCC and Beneficiaries of Crop Loan</a:t>
            </a:r>
            <a:endParaRPr lang="en-IN" sz="3600" b="1" dirty="0"/>
          </a:p>
          <a:p>
            <a:pPr marL="176213" algn="ctr"/>
            <a:endParaRPr lang="en-IN" sz="3200" dirty="0"/>
          </a:p>
          <a:p>
            <a:pPr marL="176213"/>
            <a:endParaRPr lang="en-IN" sz="3200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0" y="705080"/>
          <a:ext cx="12192000" cy="61529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22143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8C0AB7B4-74D7-4257-B7B0-4EB3F1E0E9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7FC1C802-BB24-4E0B-8FAF-48FD4A12499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46088" indent="-269875" algn="ctr"/>
            <a:r>
              <a:rPr lang="en-IN" sz="3200" b="1" dirty="0" smtClean="0"/>
              <a:t>Medium &amp; Long Term Loan Issued by WBSCB &amp; 17 CCBs under STCCS</a:t>
            </a:r>
          </a:p>
          <a:p>
            <a:pPr marL="446088" indent="-269875" algn="just"/>
            <a:endParaRPr lang="en-IN" sz="32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-1" y="719666"/>
          <a:ext cx="12192000" cy="613833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064000"/>
                <a:gridCol w="4064000"/>
                <a:gridCol w="4064000"/>
              </a:tblGrid>
              <a:tr h="1763344"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Type of Loan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Loan</a:t>
                      </a:r>
                      <a:r>
                        <a:rPr lang="en-IN" sz="2800" baseline="0" dirty="0" smtClean="0"/>
                        <a:t> Issued during</a:t>
                      </a:r>
                    </a:p>
                    <a:p>
                      <a:pPr algn="ctr"/>
                      <a:r>
                        <a:rPr lang="en-IN" sz="2800" baseline="0" dirty="0" smtClean="0"/>
                        <a:t>the year 2021-2022</a:t>
                      </a:r>
                    </a:p>
                    <a:p>
                      <a:pPr algn="ctr"/>
                      <a:r>
                        <a:rPr lang="en-IN" sz="2800" baseline="0" dirty="0" smtClean="0"/>
                        <a:t>(Rs. in </a:t>
                      </a:r>
                      <a:r>
                        <a:rPr lang="en-IN" sz="2800" baseline="0" dirty="0" err="1" smtClean="0"/>
                        <a:t>crore</a:t>
                      </a:r>
                      <a:r>
                        <a:rPr lang="en-IN" sz="2800" baseline="0" dirty="0" smtClean="0"/>
                        <a:t>)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Loan Outstanding as on 31-03-2022</a:t>
                      </a:r>
                    </a:p>
                    <a:p>
                      <a:pPr algn="ctr"/>
                      <a:r>
                        <a:rPr lang="en-IN" sz="2800" baseline="0" dirty="0" smtClean="0"/>
                        <a:t>(Rs. in </a:t>
                      </a:r>
                      <a:r>
                        <a:rPr lang="en-IN" sz="2800" baseline="0" dirty="0" err="1" smtClean="0"/>
                        <a:t>crore</a:t>
                      </a:r>
                      <a:r>
                        <a:rPr lang="en-IN" sz="2800" baseline="0" dirty="0" smtClean="0"/>
                        <a:t>)</a:t>
                      </a:r>
                      <a:endParaRPr lang="en-US" sz="2800" dirty="0"/>
                    </a:p>
                  </a:txBody>
                  <a:tcPr anchor="ctr"/>
                </a:tc>
              </a:tr>
              <a:tr h="1490270">
                <a:tc>
                  <a:txBody>
                    <a:bodyPr/>
                    <a:lstStyle/>
                    <a:p>
                      <a:r>
                        <a:rPr lang="en-IN" sz="2800" dirty="0" smtClean="0"/>
                        <a:t>Agricultural &amp; </a:t>
                      </a:r>
                      <a:r>
                        <a:rPr lang="en-IN" sz="2800" dirty="0" err="1" smtClean="0"/>
                        <a:t>Agri</a:t>
                      </a:r>
                      <a:r>
                        <a:rPr lang="en-IN" sz="2800" dirty="0" smtClean="0"/>
                        <a:t>-allied Loan (other than Crop Loan and SHG Loan)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194.58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220.56</a:t>
                      </a:r>
                      <a:endParaRPr lang="en-US" sz="2800" dirty="0"/>
                    </a:p>
                  </a:txBody>
                  <a:tcPr anchor="ctr"/>
                </a:tc>
              </a:tr>
              <a:tr h="1077256">
                <a:tc>
                  <a:txBody>
                    <a:bodyPr/>
                    <a:lstStyle/>
                    <a:p>
                      <a:r>
                        <a:rPr lang="en-IN" sz="2800" dirty="0" smtClean="0"/>
                        <a:t>Other Priority Sector Loan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489.48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1655.65</a:t>
                      </a:r>
                      <a:endParaRPr lang="en-US" sz="2800" dirty="0"/>
                    </a:p>
                  </a:txBody>
                  <a:tcPr anchor="ctr"/>
                </a:tc>
              </a:tr>
              <a:tr h="1079251">
                <a:tc>
                  <a:txBody>
                    <a:bodyPr/>
                    <a:lstStyle/>
                    <a:p>
                      <a:r>
                        <a:rPr lang="en-IN" sz="2800" dirty="0" smtClean="0"/>
                        <a:t>Non-Priority Sector</a:t>
                      </a:r>
                      <a:r>
                        <a:rPr lang="en-IN" sz="2800" baseline="0" dirty="0" smtClean="0"/>
                        <a:t> Loan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2481.99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3977.85</a:t>
                      </a:r>
                      <a:endParaRPr lang="en-US" sz="2800" dirty="0"/>
                    </a:p>
                  </a:txBody>
                  <a:tcPr anchor="ctr"/>
                </a:tc>
              </a:tr>
              <a:tr h="728212">
                <a:tc>
                  <a:txBody>
                    <a:bodyPr/>
                    <a:lstStyle/>
                    <a:p>
                      <a:pPr algn="ctr"/>
                      <a:r>
                        <a:rPr lang="en-IN" sz="2800" b="1" dirty="0" smtClean="0"/>
                        <a:t>Total</a:t>
                      </a:r>
                      <a:endParaRPr lang="en-US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b="1" dirty="0" smtClean="0"/>
                        <a:t>3166.05</a:t>
                      </a:r>
                      <a:endParaRPr lang="en-US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b="1" dirty="0" smtClean="0"/>
                        <a:t>5854.06</a:t>
                      </a:r>
                      <a:endParaRPr lang="en-US" sz="2800" b="1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2143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8C0AB7B4-74D7-4257-B7B0-4EB3F1E0E9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7FC1C802-BB24-4E0B-8FAF-48FD4A12499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algn="ctr"/>
            <a:r>
              <a:rPr lang="en-IN" sz="3600" b="1" dirty="0" smtClean="0"/>
              <a:t>Status of various Schemes being implemented through STCCS</a:t>
            </a:r>
            <a:endParaRPr lang="en-IN" sz="3600" dirty="0"/>
          </a:p>
          <a:p>
            <a:pPr marL="176213"/>
            <a:endParaRPr lang="en-IN" sz="28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63773609"/>
              </p:ext>
            </p:extLst>
          </p:nvPr>
        </p:nvGraphicFramePr>
        <p:xfrm>
          <a:off x="0" y="683046"/>
          <a:ext cx="12192000" cy="617495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142342"/>
                <a:gridCol w="1927952"/>
                <a:gridCol w="2137272"/>
                <a:gridCol w="1861851"/>
                <a:gridCol w="2122583"/>
              </a:tblGrid>
              <a:tr h="465449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 smtClean="0"/>
                        <a:t>Financial Year &gt;&gt;</a:t>
                      </a:r>
                      <a:endParaRPr lang="en-US" sz="24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IN" sz="2400" dirty="0" smtClean="0"/>
                        <a:t>2021-2022</a:t>
                      </a:r>
                      <a:endParaRPr lang="en-US" sz="2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IN" sz="2400" dirty="0" smtClean="0"/>
                        <a:t>2022-2023</a:t>
                      </a:r>
                      <a:endParaRPr lang="en-US" sz="2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136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b="1" kern="1200" dirty="0" smtClean="0">
                          <a:latin typeface="Arial Narrow" pitchFamily="34" charset="0"/>
                        </a:rPr>
                        <a:t>Scheme Name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b="1" kern="1200" dirty="0" smtClean="0">
                          <a:latin typeface="Arial Narrow" pitchFamily="34" charset="0"/>
                        </a:rPr>
                        <a:t>Number of beneficiaries</a:t>
                      </a:r>
                      <a:endParaRPr lang="en-US" sz="2000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b="1" kern="1200" dirty="0" smtClean="0">
                          <a:latin typeface="Arial Narrow" pitchFamily="34" charset="0"/>
                        </a:rPr>
                        <a:t>Amount disbursed</a:t>
                      </a:r>
                    </a:p>
                    <a:p>
                      <a:pPr algn="ctr"/>
                      <a:r>
                        <a:rPr lang="en-IN" sz="2000" b="1" kern="1200" dirty="0" smtClean="0">
                          <a:latin typeface="Arial Narrow" pitchFamily="34" charset="0"/>
                        </a:rPr>
                        <a:t>(Rs. in </a:t>
                      </a:r>
                      <a:r>
                        <a:rPr lang="en-IN" sz="2000" b="1" kern="1200" dirty="0" err="1" smtClean="0">
                          <a:latin typeface="Arial Narrow" pitchFamily="34" charset="0"/>
                        </a:rPr>
                        <a:t>crore</a:t>
                      </a:r>
                      <a:r>
                        <a:rPr lang="en-IN" sz="2000" b="1" kern="1200" dirty="0" smtClean="0">
                          <a:latin typeface="Arial Narrow" pitchFamily="34" charset="0"/>
                        </a:rPr>
                        <a:t>)</a:t>
                      </a:r>
                      <a:endParaRPr lang="en-US" sz="2000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b="1" kern="1200" dirty="0" smtClean="0">
                          <a:latin typeface="Arial Narrow" pitchFamily="34" charset="0"/>
                        </a:rPr>
                        <a:t>Number of beneficiaries</a:t>
                      </a:r>
                      <a:endParaRPr lang="en-US" sz="2000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b="1" kern="1200" dirty="0" smtClean="0">
                          <a:latin typeface="Arial Narrow" pitchFamily="34" charset="0"/>
                        </a:rPr>
                        <a:t>Amount disbursed</a:t>
                      </a:r>
                    </a:p>
                    <a:p>
                      <a:pPr algn="ctr"/>
                      <a:r>
                        <a:rPr lang="en-IN" sz="2000" b="1" kern="1200" dirty="0" smtClean="0">
                          <a:latin typeface="Arial Narrow" pitchFamily="34" charset="0"/>
                        </a:rPr>
                        <a:t>(Rs. in </a:t>
                      </a:r>
                      <a:r>
                        <a:rPr lang="en-IN" sz="2000" b="1" kern="1200" dirty="0" err="1" smtClean="0">
                          <a:latin typeface="Arial Narrow" pitchFamily="34" charset="0"/>
                        </a:rPr>
                        <a:t>crore</a:t>
                      </a:r>
                      <a:r>
                        <a:rPr lang="en-IN" sz="2000" b="1" kern="1200" dirty="0" smtClean="0">
                          <a:latin typeface="Arial Narrow" pitchFamily="34" charset="0"/>
                        </a:rPr>
                        <a:t>)</a:t>
                      </a:r>
                      <a:endParaRPr lang="en-US" sz="2000" b="1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961928">
                <a:tc>
                  <a:txBody>
                    <a:bodyPr/>
                    <a:lstStyle/>
                    <a:p>
                      <a:r>
                        <a:rPr lang="en-IN" sz="2800" kern="1200" dirty="0" err="1" smtClean="0"/>
                        <a:t>MatsyaJeebi</a:t>
                      </a:r>
                      <a:r>
                        <a:rPr lang="en-IN" sz="2800" kern="1200" dirty="0" smtClean="0"/>
                        <a:t> Credit Card Scheme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/>
                        <a:t>1273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/>
                        <a:t>9.96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/>
                        <a:t>1235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/>
                        <a:t>7.85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961928">
                <a:tc>
                  <a:txBody>
                    <a:bodyPr/>
                    <a:lstStyle/>
                    <a:p>
                      <a:r>
                        <a:rPr lang="en-IN" sz="2800" kern="1200" dirty="0" smtClean="0"/>
                        <a:t>West Bengal Student Credit Card Scheme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/>
                        <a:t>2259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/>
                        <a:t>22.51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/>
                        <a:t>977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/>
                        <a:t>9.77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396346">
                <a:tc>
                  <a:txBody>
                    <a:bodyPr/>
                    <a:lstStyle/>
                    <a:p>
                      <a:r>
                        <a:rPr lang="en-IN" sz="2800" kern="1200" dirty="0" smtClean="0"/>
                        <a:t>PACS as Multi Service Centre under Agriculture Infrastructure Fund (AIF)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 smtClean="0"/>
                        <a:t>--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400" dirty="0" smtClean="0"/>
                        <a:t>--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/>
                        <a:t>30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/>
                        <a:t>484.55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37808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800" kern="1200" dirty="0" err="1" smtClean="0"/>
                        <a:t>KrishakBandhu</a:t>
                      </a:r>
                      <a:r>
                        <a:rPr lang="en-IN" sz="2800" kern="1200" dirty="0" smtClean="0"/>
                        <a:t> (Assured Income) Scheme</a:t>
                      </a:r>
                      <a:endParaRPr lang="en-US" sz="2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kern="1200" dirty="0" smtClean="0"/>
                        <a:t>61,63,874 (</a:t>
                      </a:r>
                      <a:r>
                        <a:rPr lang="en-IN" sz="2400" kern="1200" dirty="0" err="1" smtClean="0"/>
                        <a:t>Kharif</a:t>
                      </a:r>
                      <a:r>
                        <a:rPr lang="en-IN" sz="2400" kern="1200" dirty="0" smtClean="0"/>
                        <a:t> 2021)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/>
                        <a:t>1819.31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/>
                        <a:t>87,98,252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/>
                        <a:t>(</a:t>
                      </a:r>
                      <a:r>
                        <a:rPr lang="en-US" sz="2400" dirty="0" err="1"/>
                        <a:t>Kharif</a:t>
                      </a:r>
                      <a:r>
                        <a:rPr lang="en-US" sz="2400" dirty="0"/>
                        <a:t> 2022)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/>
                        <a:t>2455.71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3780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200" dirty="0" smtClean="0"/>
                        <a:t>77,32,965</a:t>
                      </a:r>
                    </a:p>
                    <a:p>
                      <a:pPr algn="ctr"/>
                      <a:r>
                        <a:rPr lang="en-US" sz="2400" kern="1200" dirty="0" smtClean="0"/>
                        <a:t>(Rabi 21-22)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/>
                        <a:t>2204.45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2143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8C0AB7B4-74D7-4257-B7B0-4EB3F1E0E9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7FC1C802-BB24-4E0B-8FAF-48FD4A12499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defRPr sz="2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IN" sz="3200" dirty="0" smtClean="0">
                <a:solidFill>
                  <a:schemeClr val="bg1"/>
                </a:solidFill>
                <a:latin typeface="Calibri" pitchFamily="34" charset="0"/>
              </a:rPr>
              <a:t>Loan Issued by WBSCARDB &amp; 24 Primary CARD Banks under LTCCS</a:t>
            </a:r>
            <a:endParaRPr lang="en-US" sz="3200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0" y="616945"/>
          <a:ext cx="12192000" cy="62410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22143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8C0AB7B4-74D7-4257-B7B0-4EB3F1E0E9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7FC1C802-BB24-4E0B-8FAF-48FD4A12499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rtl="0">
              <a:defRPr sz="1600" b="1" i="0" u="none" strike="noStrike" kern="1200" baseline="0">
                <a:solidFill>
                  <a:prstClr val="whit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IN" sz="3600" dirty="0">
                <a:solidFill>
                  <a:schemeClr val="bg1"/>
                </a:solidFill>
              </a:rPr>
              <a:t>Performance of </a:t>
            </a:r>
            <a:r>
              <a:rPr lang="en-IN" sz="3600" dirty="0" smtClean="0">
                <a:solidFill>
                  <a:schemeClr val="bg1"/>
                </a:solidFill>
              </a:rPr>
              <a:t>40 licensed Primary </a:t>
            </a:r>
            <a:r>
              <a:rPr lang="en-IN" sz="3600" dirty="0">
                <a:solidFill>
                  <a:schemeClr val="bg1"/>
                </a:solidFill>
              </a:rPr>
              <a:t>Urban </a:t>
            </a:r>
            <a:endParaRPr lang="en-IN" sz="3600" dirty="0" smtClean="0">
              <a:solidFill>
                <a:schemeClr val="bg1"/>
              </a:solidFill>
            </a:endParaRPr>
          </a:p>
          <a:p>
            <a:pPr algn="ctr">
              <a:defRPr sz="1600" b="1" i="0" u="none" strike="noStrike" kern="1200" baseline="0">
                <a:solidFill>
                  <a:prstClr val="whit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IN" sz="3600" dirty="0" smtClean="0">
                <a:solidFill>
                  <a:schemeClr val="bg1"/>
                </a:solidFill>
              </a:rPr>
              <a:t>Co-operative Banks</a:t>
            </a:r>
            <a:endParaRPr lang="en-IN" sz="4000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xmlns="" id="{033BFBC2-F27E-DE4D-0D81-759D2AC900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844032108"/>
              </p:ext>
            </p:extLst>
          </p:nvPr>
        </p:nvGraphicFramePr>
        <p:xfrm>
          <a:off x="0" y="941386"/>
          <a:ext cx="12192000" cy="59166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22143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1779</TotalTime>
  <Words>610</Words>
  <Application>Microsoft Office PowerPoint</Application>
  <PresentationFormat>Custom</PresentationFormat>
  <Paragraphs>156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178</cp:revision>
  <dcterms:created xsi:type="dcterms:W3CDTF">2022-08-07T14:17:02Z</dcterms:created>
  <dcterms:modified xsi:type="dcterms:W3CDTF">2022-09-06T08:09:27Z</dcterms:modified>
</cp:coreProperties>
</file>