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8" r:id="rId3"/>
    <p:sldId id="273" r:id="rId4"/>
    <p:sldId id="274" r:id="rId5"/>
    <p:sldId id="270" r:id="rId6"/>
    <p:sldId id="261" r:id="rId7"/>
    <p:sldId id="275" r:id="rId8"/>
    <p:sldId id="278" r:id="rId9"/>
    <p:sldId id="277" r:id="rId10"/>
    <p:sldId id="285" r:id="rId11"/>
    <p:sldId id="281" r:id="rId12"/>
    <p:sldId id="282" r:id="rId13"/>
    <p:sldId id="283" r:id="rId14"/>
    <p:sldId id="271" r:id="rId15"/>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99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176" autoAdjust="0"/>
    <p:restoredTop sz="94660"/>
  </p:normalViewPr>
  <p:slideViewPr>
    <p:cSldViewPr snapToGrid="0">
      <p:cViewPr varScale="1">
        <p:scale>
          <a:sx n="115" d="100"/>
          <a:sy n="115" d="100"/>
        </p:scale>
        <p:origin x="-366"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547" cy="466214"/>
          </a:xfrm>
          <a:prstGeom prst="rect">
            <a:avLst/>
          </a:prstGeom>
        </p:spPr>
        <p:txBody>
          <a:bodyPr vert="horz" lIns="90114" tIns="45057" rIns="90114" bIns="45057" rtlCol="0"/>
          <a:lstStyle>
            <a:lvl1pPr algn="l">
              <a:defRPr sz="1200"/>
            </a:lvl1pPr>
          </a:lstStyle>
          <a:p>
            <a:endParaRPr lang="en-IN"/>
          </a:p>
        </p:txBody>
      </p:sp>
      <p:sp>
        <p:nvSpPr>
          <p:cNvPr id="3" name="Date Placeholder 2"/>
          <p:cNvSpPr>
            <a:spLocks noGrp="1"/>
          </p:cNvSpPr>
          <p:nvPr>
            <p:ph type="dt" idx="1"/>
          </p:nvPr>
        </p:nvSpPr>
        <p:spPr>
          <a:xfrm>
            <a:off x="3883851" y="0"/>
            <a:ext cx="2972547" cy="466214"/>
          </a:xfrm>
          <a:prstGeom prst="rect">
            <a:avLst/>
          </a:prstGeom>
        </p:spPr>
        <p:txBody>
          <a:bodyPr vert="horz" lIns="90114" tIns="45057" rIns="90114" bIns="45057" rtlCol="0"/>
          <a:lstStyle>
            <a:lvl1pPr algn="r">
              <a:defRPr sz="1200"/>
            </a:lvl1pPr>
          </a:lstStyle>
          <a:p>
            <a:fld id="{F3CC606A-3042-4C0F-A120-4E50D7882DE2}" type="datetimeFigureOut">
              <a:rPr lang="en-US" smtClean="0"/>
              <a:pPr/>
              <a:t>9/5/2022</a:t>
            </a:fld>
            <a:endParaRPr lang="en-IN"/>
          </a:p>
        </p:txBody>
      </p:sp>
      <p:sp>
        <p:nvSpPr>
          <p:cNvPr id="4" name="Slide Image Placeholder 3"/>
          <p:cNvSpPr>
            <a:spLocks noGrp="1" noRot="1" noChangeAspect="1"/>
          </p:cNvSpPr>
          <p:nvPr>
            <p:ph type="sldImg" idx="2"/>
          </p:nvPr>
        </p:nvSpPr>
        <p:spPr>
          <a:xfrm>
            <a:off x="325438" y="698500"/>
            <a:ext cx="6207125" cy="3492500"/>
          </a:xfrm>
          <a:prstGeom prst="rect">
            <a:avLst/>
          </a:prstGeom>
          <a:noFill/>
          <a:ln w="12700">
            <a:solidFill>
              <a:prstClr val="black"/>
            </a:solidFill>
          </a:ln>
        </p:spPr>
        <p:txBody>
          <a:bodyPr vert="horz" lIns="90114" tIns="45057" rIns="90114" bIns="45057" rtlCol="0" anchor="ctr"/>
          <a:lstStyle/>
          <a:p>
            <a:endParaRPr lang="en-IN"/>
          </a:p>
        </p:txBody>
      </p:sp>
      <p:sp>
        <p:nvSpPr>
          <p:cNvPr id="5" name="Notes Placeholder 4"/>
          <p:cNvSpPr>
            <a:spLocks noGrp="1"/>
          </p:cNvSpPr>
          <p:nvPr>
            <p:ph type="body" sz="quarter" idx="3"/>
          </p:nvPr>
        </p:nvSpPr>
        <p:spPr>
          <a:xfrm>
            <a:off x="685480" y="4423825"/>
            <a:ext cx="5487041" cy="4191461"/>
          </a:xfrm>
          <a:prstGeom prst="rect">
            <a:avLst/>
          </a:prstGeom>
        </p:spPr>
        <p:txBody>
          <a:bodyPr vert="horz" lIns="90114" tIns="45057" rIns="90114" bIns="4505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846159"/>
            <a:ext cx="2972547" cy="466214"/>
          </a:xfrm>
          <a:prstGeom prst="rect">
            <a:avLst/>
          </a:prstGeom>
        </p:spPr>
        <p:txBody>
          <a:bodyPr vert="horz" lIns="90114" tIns="45057" rIns="90114" bIns="45057" rtlCol="0" anchor="b"/>
          <a:lstStyle>
            <a:lvl1pPr algn="l">
              <a:defRPr sz="1200"/>
            </a:lvl1pPr>
          </a:lstStyle>
          <a:p>
            <a:endParaRPr lang="en-IN"/>
          </a:p>
        </p:txBody>
      </p:sp>
      <p:sp>
        <p:nvSpPr>
          <p:cNvPr id="7" name="Slide Number Placeholder 6"/>
          <p:cNvSpPr>
            <a:spLocks noGrp="1"/>
          </p:cNvSpPr>
          <p:nvPr>
            <p:ph type="sldNum" sz="quarter" idx="5"/>
          </p:nvPr>
        </p:nvSpPr>
        <p:spPr>
          <a:xfrm>
            <a:off x="3883851" y="8846159"/>
            <a:ext cx="2972547" cy="466214"/>
          </a:xfrm>
          <a:prstGeom prst="rect">
            <a:avLst/>
          </a:prstGeom>
        </p:spPr>
        <p:txBody>
          <a:bodyPr vert="horz" lIns="90114" tIns="45057" rIns="90114" bIns="45057" rtlCol="0" anchor="b"/>
          <a:lstStyle>
            <a:lvl1pPr algn="r">
              <a:defRPr sz="1200"/>
            </a:lvl1pPr>
          </a:lstStyle>
          <a:p>
            <a:fld id="{1561D9DF-7262-43B0-A08C-72A3029D8043}"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054F3D-4FD0-48CD-96C3-3EB38EB8C2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E15E0428-193D-4EA8-A485-EE9E53899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1E54765A-CDB1-47E0-9404-9F9F15ADC084}"/>
              </a:ext>
            </a:extLst>
          </p:cNvPr>
          <p:cNvSpPr>
            <a:spLocks noGrp="1"/>
          </p:cNvSpPr>
          <p:nvPr>
            <p:ph type="dt" sz="half" idx="10"/>
          </p:nvPr>
        </p:nvSpPr>
        <p:spPr/>
        <p:txBody>
          <a:bodyPr/>
          <a:lstStyle/>
          <a:p>
            <a:fld id="{416FCCCF-3769-4B80-834A-1A25F404AB13}" type="datetime1">
              <a:rPr lang="en-US" smtClean="0"/>
              <a:pPr/>
              <a:t>9/5/2022</a:t>
            </a:fld>
            <a:endParaRPr lang="en-US"/>
          </a:p>
        </p:txBody>
      </p:sp>
      <p:sp>
        <p:nvSpPr>
          <p:cNvPr id="5" name="Footer Placeholder 4">
            <a:extLst>
              <a:ext uri="{FF2B5EF4-FFF2-40B4-BE49-F238E27FC236}">
                <a16:creationId xmlns="" xmlns:a16="http://schemas.microsoft.com/office/drawing/2014/main" id="{1A59F281-50AB-4A66-A188-40DB46C4A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4824092-C8E6-4EDB-B5CB-B3530F29A535}"/>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3171717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0AB10D-5B39-4B97-8FD8-2450A044A3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EDAA1CBC-2DA4-4B0E-B33F-1E2D9A9E6C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FEF7F26-A504-443D-9D22-59CC766F2BAA}"/>
              </a:ext>
            </a:extLst>
          </p:cNvPr>
          <p:cNvSpPr>
            <a:spLocks noGrp="1"/>
          </p:cNvSpPr>
          <p:nvPr>
            <p:ph type="dt" sz="half" idx="10"/>
          </p:nvPr>
        </p:nvSpPr>
        <p:spPr/>
        <p:txBody>
          <a:bodyPr/>
          <a:lstStyle/>
          <a:p>
            <a:fld id="{2FCB7A8D-2362-4757-91E5-57075F97534C}" type="datetime1">
              <a:rPr lang="en-US" smtClean="0"/>
              <a:pPr/>
              <a:t>9/5/2022</a:t>
            </a:fld>
            <a:endParaRPr lang="en-US"/>
          </a:p>
        </p:txBody>
      </p:sp>
      <p:sp>
        <p:nvSpPr>
          <p:cNvPr id="5" name="Footer Placeholder 4">
            <a:extLst>
              <a:ext uri="{FF2B5EF4-FFF2-40B4-BE49-F238E27FC236}">
                <a16:creationId xmlns="" xmlns:a16="http://schemas.microsoft.com/office/drawing/2014/main" id="{B50BB973-63CA-4BEE-9871-125C0E67E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00E9E41-2229-4926-A2BF-E887507312B4}"/>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223366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004C2E51-44F6-4CC6-8504-4B75EDF18F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A5A3C6F6-E00C-41BB-A6F6-43948B732B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504DE7F-2591-4016-82AC-502AF0F3518C}"/>
              </a:ext>
            </a:extLst>
          </p:cNvPr>
          <p:cNvSpPr>
            <a:spLocks noGrp="1"/>
          </p:cNvSpPr>
          <p:nvPr>
            <p:ph type="dt" sz="half" idx="10"/>
          </p:nvPr>
        </p:nvSpPr>
        <p:spPr/>
        <p:txBody>
          <a:bodyPr/>
          <a:lstStyle/>
          <a:p>
            <a:fld id="{8934B073-6BFE-4D21-8D5E-56C03C28395C}" type="datetime1">
              <a:rPr lang="en-US" smtClean="0"/>
              <a:pPr/>
              <a:t>9/5/2022</a:t>
            </a:fld>
            <a:endParaRPr lang="en-US"/>
          </a:p>
        </p:txBody>
      </p:sp>
      <p:sp>
        <p:nvSpPr>
          <p:cNvPr id="5" name="Footer Placeholder 4">
            <a:extLst>
              <a:ext uri="{FF2B5EF4-FFF2-40B4-BE49-F238E27FC236}">
                <a16:creationId xmlns="" xmlns:a16="http://schemas.microsoft.com/office/drawing/2014/main" id="{B15A39CF-F00B-417D-91DD-47CF118479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80AA3A2-FEE0-4B82-A4D8-5DB51842880D}"/>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3765336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DDF359-B3B9-4D92-85F0-E7E70B6CCA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996FB73-11C6-437F-B919-26E6A705BF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4166B9A-CFA4-4F95-89A9-B6F2C307F37C}"/>
              </a:ext>
            </a:extLst>
          </p:cNvPr>
          <p:cNvSpPr>
            <a:spLocks noGrp="1"/>
          </p:cNvSpPr>
          <p:nvPr>
            <p:ph type="dt" sz="half" idx="10"/>
          </p:nvPr>
        </p:nvSpPr>
        <p:spPr/>
        <p:txBody>
          <a:bodyPr/>
          <a:lstStyle/>
          <a:p>
            <a:fld id="{361E2400-290A-451F-8557-BD7A940EAFCC}" type="datetime1">
              <a:rPr lang="en-US" smtClean="0"/>
              <a:pPr/>
              <a:t>9/5/2022</a:t>
            </a:fld>
            <a:endParaRPr lang="en-US"/>
          </a:p>
        </p:txBody>
      </p:sp>
      <p:sp>
        <p:nvSpPr>
          <p:cNvPr id="5" name="Footer Placeholder 4">
            <a:extLst>
              <a:ext uri="{FF2B5EF4-FFF2-40B4-BE49-F238E27FC236}">
                <a16:creationId xmlns="" xmlns:a16="http://schemas.microsoft.com/office/drawing/2014/main" id="{3EA87838-C8C3-45F2-BE6E-A22E1C88D3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F419064-0E5F-4665-847F-1AC724BC36CB}"/>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3420477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4DFA14B-A28E-4616-A6B2-FD17BEBA17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D6D62C78-BA4E-43BF-B2DE-F611493AC9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85E55E3E-08E6-44BB-8229-FF1FE2F80501}"/>
              </a:ext>
            </a:extLst>
          </p:cNvPr>
          <p:cNvSpPr>
            <a:spLocks noGrp="1"/>
          </p:cNvSpPr>
          <p:nvPr>
            <p:ph type="dt" sz="half" idx="10"/>
          </p:nvPr>
        </p:nvSpPr>
        <p:spPr/>
        <p:txBody>
          <a:bodyPr/>
          <a:lstStyle/>
          <a:p>
            <a:fld id="{55DDEA37-CCFB-4722-AA7A-2A666C5629D7}" type="datetime1">
              <a:rPr lang="en-US" smtClean="0"/>
              <a:pPr/>
              <a:t>9/5/2022</a:t>
            </a:fld>
            <a:endParaRPr lang="en-US"/>
          </a:p>
        </p:txBody>
      </p:sp>
      <p:sp>
        <p:nvSpPr>
          <p:cNvPr id="5" name="Footer Placeholder 4">
            <a:extLst>
              <a:ext uri="{FF2B5EF4-FFF2-40B4-BE49-F238E27FC236}">
                <a16:creationId xmlns="" xmlns:a16="http://schemas.microsoft.com/office/drawing/2014/main" id="{E0068C69-E952-492D-9477-FEC44C7CE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9EA7DF3-3752-41EE-AD23-58E45B143182}"/>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468129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B28A4B-9B74-4E75-895F-F18510AEDF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02D89AC-CCB8-4672-923F-C9E9816F20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4F2BF8D3-F4FD-45B4-BA19-6B550CF25D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84359B82-A49D-44C5-A558-DA9D625A60B1}"/>
              </a:ext>
            </a:extLst>
          </p:cNvPr>
          <p:cNvSpPr>
            <a:spLocks noGrp="1"/>
          </p:cNvSpPr>
          <p:nvPr>
            <p:ph type="dt" sz="half" idx="10"/>
          </p:nvPr>
        </p:nvSpPr>
        <p:spPr/>
        <p:txBody>
          <a:bodyPr/>
          <a:lstStyle/>
          <a:p>
            <a:fld id="{F22F8B03-8509-4886-87A5-BC5EA061F2B1}" type="datetime1">
              <a:rPr lang="en-US" smtClean="0"/>
              <a:pPr/>
              <a:t>9/5/2022</a:t>
            </a:fld>
            <a:endParaRPr lang="en-US"/>
          </a:p>
        </p:txBody>
      </p:sp>
      <p:sp>
        <p:nvSpPr>
          <p:cNvPr id="6" name="Footer Placeholder 5">
            <a:extLst>
              <a:ext uri="{FF2B5EF4-FFF2-40B4-BE49-F238E27FC236}">
                <a16:creationId xmlns="" xmlns:a16="http://schemas.microsoft.com/office/drawing/2014/main" id="{DDBC4469-1009-4D48-B849-1ED1A9FF84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7ED5168-8A41-4117-8859-8E899CFA4B79}"/>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282103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4BA4A6-F302-4CE0-A717-979DE5C648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C49E43D-9DC8-402A-8E7E-F88523AD69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67FB20C6-FF16-481E-A89A-84BFD641AB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9B84FEC-CC27-4E84-A321-BC0EF84A86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41027B8F-37FC-457F-90E3-9AC692A9FA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CA88B4BA-78A1-46AD-8CD0-6D047D8C3BD0}"/>
              </a:ext>
            </a:extLst>
          </p:cNvPr>
          <p:cNvSpPr>
            <a:spLocks noGrp="1"/>
          </p:cNvSpPr>
          <p:nvPr>
            <p:ph type="dt" sz="half" idx="10"/>
          </p:nvPr>
        </p:nvSpPr>
        <p:spPr/>
        <p:txBody>
          <a:bodyPr/>
          <a:lstStyle/>
          <a:p>
            <a:fld id="{CC539C96-797B-4879-A957-24E7119B8771}" type="datetime1">
              <a:rPr lang="en-US" smtClean="0"/>
              <a:pPr/>
              <a:t>9/5/2022</a:t>
            </a:fld>
            <a:endParaRPr lang="en-US"/>
          </a:p>
        </p:txBody>
      </p:sp>
      <p:sp>
        <p:nvSpPr>
          <p:cNvPr id="8" name="Footer Placeholder 7">
            <a:extLst>
              <a:ext uri="{FF2B5EF4-FFF2-40B4-BE49-F238E27FC236}">
                <a16:creationId xmlns="" xmlns:a16="http://schemas.microsoft.com/office/drawing/2014/main" id="{7D23904C-CF8E-4A90-84C2-FF14094A74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46A0215D-2B34-4702-B188-A730BEB01C72}"/>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275674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678A1A-D9C1-4F82-95B7-F52419B036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3C4FABD-8B5B-4A5F-81E8-90976562F933}"/>
              </a:ext>
            </a:extLst>
          </p:cNvPr>
          <p:cNvSpPr>
            <a:spLocks noGrp="1"/>
          </p:cNvSpPr>
          <p:nvPr>
            <p:ph type="dt" sz="half" idx="10"/>
          </p:nvPr>
        </p:nvSpPr>
        <p:spPr/>
        <p:txBody>
          <a:bodyPr/>
          <a:lstStyle/>
          <a:p>
            <a:fld id="{331162CE-B64D-473B-AC33-A58D25EF426B}" type="datetime1">
              <a:rPr lang="en-US" smtClean="0"/>
              <a:pPr/>
              <a:t>9/5/2022</a:t>
            </a:fld>
            <a:endParaRPr lang="en-US"/>
          </a:p>
        </p:txBody>
      </p:sp>
      <p:sp>
        <p:nvSpPr>
          <p:cNvPr id="4" name="Footer Placeholder 3">
            <a:extLst>
              <a:ext uri="{FF2B5EF4-FFF2-40B4-BE49-F238E27FC236}">
                <a16:creationId xmlns="" xmlns:a16="http://schemas.microsoft.com/office/drawing/2014/main" id="{2E3D0999-CB08-48ED-AE5D-6609439D43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0837E6F1-854B-4346-A0F6-8AF17D4C99BC}"/>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146535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5E22AE1-553B-4A4C-8A5E-21CD62F084DF}"/>
              </a:ext>
            </a:extLst>
          </p:cNvPr>
          <p:cNvSpPr>
            <a:spLocks noGrp="1"/>
          </p:cNvSpPr>
          <p:nvPr>
            <p:ph type="dt" sz="half" idx="10"/>
          </p:nvPr>
        </p:nvSpPr>
        <p:spPr/>
        <p:txBody>
          <a:bodyPr/>
          <a:lstStyle/>
          <a:p>
            <a:fld id="{7AEFC7CC-A61D-4A11-9212-5E61BCF42201}" type="datetime1">
              <a:rPr lang="en-US" smtClean="0"/>
              <a:pPr/>
              <a:t>9/5/2022</a:t>
            </a:fld>
            <a:endParaRPr lang="en-US"/>
          </a:p>
        </p:txBody>
      </p:sp>
      <p:sp>
        <p:nvSpPr>
          <p:cNvPr id="3" name="Footer Placeholder 2">
            <a:extLst>
              <a:ext uri="{FF2B5EF4-FFF2-40B4-BE49-F238E27FC236}">
                <a16:creationId xmlns="" xmlns:a16="http://schemas.microsoft.com/office/drawing/2014/main" id="{39D391C7-0465-4127-9EA1-96F946F79F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F324F9AE-C81D-47AE-94D2-42A23E43ECA0}"/>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4293426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DC85CD-FBA5-459D-B796-4DF444774C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6970FFB0-1793-4FFD-AE04-07DB4B9028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A1F3A3C1-A548-4AAD-879B-2903E161B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0728385-A74E-4EE5-A915-F41480FC1527}"/>
              </a:ext>
            </a:extLst>
          </p:cNvPr>
          <p:cNvSpPr>
            <a:spLocks noGrp="1"/>
          </p:cNvSpPr>
          <p:nvPr>
            <p:ph type="dt" sz="half" idx="10"/>
          </p:nvPr>
        </p:nvSpPr>
        <p:spPr/>
        <p:txBody>
          <a:bodyPr/>
          <a:lstStyle/>
          <a:p>
            <a:fld id="{8A08B8C0-F59B-4BE3-9926-A938232BDBA2}" type="datetime1">
              <a:rPr lang="en-US" smtClean="0"/>
              <a:pPr/>
              <a:t>9/5/2022</a:t>
            </a:fld>
            <a:endParaRPr lang="en-US"/>
          </a:p>
        </p:txBody>
      </p:sp>
      <p:sp>
        <p:nvSpPr>
          <p:cNvPr id="6" name="Footer Placeholder 5">
            <a:extLst>
              <a:ext uri="{FF2B5EF4-FFF2-40B4-BE49-F238E27FC236}">
                <a16:creationId xmlns="" xmlns:a16="http://schemas.microsoft.com/office/drawing/2014/main" id="{ACD4F390-3B42-4146-90BB-5F3E19901B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0094EDB-753F-471C-B945-293CD6BBDD4B}"/>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1203068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C9A873-51E9-4729-987F-6EC3B18608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CABB7E2C-CF47-404D-AD3D-8743F43F0E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441B11A-2910-49F4-8226-996389C09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D8B74BE-CC35-46C0-B282-2C605811CE3D}"/>
              </a:ext>
            </a:extLst>
          </p:cNvPr>
          <p:cNvSpPr>
            <a:spLocks noGrp="1"/>
          </p:cNvSpPr>
          <p:nvPr>
            <p:ph type="dt" sz="half" idx="10"/>
          </p:nvPr>
        </p:nvSpPr>
        <p:spPr/>
        <p:txBody>
          <a:bodyPr/>
          <a:lstStyle/>
          <a:p>
            <a:fld id="{85B3F5B4-C5A2-48CE-A23F-648844CE2B0F}" type="datetime1">
              <a:rPr lang="en-US" smtClean="0"/>
              <a:pPr/>
              <a:t>9/5/2022</a:t>
            </a:fld>
            <a:endParaRPr lang="en-US"/>
          </a:p>
        </p:txBody>
      </p:sp>
      <p:sp>
        <p:nvSpPr>
          <p:cNvPr id="6" name="Footer Placeholder 5">
            <a:extLst>
              <a:ext uri="{FF2B5EF4-FFF2-40B4-BE49-F238E27FC236}">
                <a16:creationId xmlns="" xmlns:a16="http://schemas.microsoft.com/office/drawing/2014/main" id="{04F44852-D555-472D-B5A7-EAF87A7EA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2902091-A963-455E-9713-23B14ABADBC4}"/>
              </a:ext>
            </a:extLst>
          </p:cNvPr>
          <p:cNvSpPr>
            <a:spLocks noGrp="1"/>
          </p:cNvSpPr>
          <p:nvPr>
            <p:ph type="sldNum" sz="quarter" idx="12"/>
          </p:nvPr>
        </p:nvSpPr>
        <p:spPr/>
        <p:txBody>
          <a:body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1989698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F4223AC7-1439-4358-9102-CE638335B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F44D28A4-7967-4D10-96F6-7038C928CB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654A214-3EF4-4A6E-AEC0-AF2A9EC2FD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5E3BE-656D-4D94-912D-0E2C2FAEE059}" type="datetime1">
              <a:rPr lang="en-US" smtClean="0"/>
              <a:pPr/>
              <a:t>9/5/2022</a:t>
            </a:fld>
            <a:endParaRPr lang="en-US"/>
          </a:p>
        </p:txBody>
      </p:sp>
      <p:sp>
        <p:nvSpPr>
          <p:cNvPr id="5" name="Footer Placeholder 4">
            <a:extLst>
              <a:ext uri="{FF2B5EF4-FFF2-40B4-BE49-F238E27FC236}">
                <a16:creationId xmlns="" xmlns:a16="http://schemas.microsoft.com/office/drawing/2014/main" id="{98DCA642-3213-4711-A79A-0FE3887118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9C2031E1-8296-4E53-BE8E-AD562926A5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EBFB3-C3CC-4A6C-BA93-430E9B838681}" type="slidenum">
              <a:rPr lang="en-US" smtClean="0"/>
              <a:pPr/>
              <a:t>‹#›</a:t>
            </a:fld>
            <a:endParaRPr lang="en-US"/>
          </a:p>
        </p:txBody>
      </p:sp>
    </p:spTree>
    <p:extLst>
      <p:ext uri="{BB962C8B-B14F-4D97-AF65-F5344CB8AC3E}">
        <p14:creationId xmlns="" xmlns:p14="http://schemas.microsoft.com/office/powerpoint/2010/main" val="2102305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coooperation.telangana.gov.in/"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29FDD405-DA85-404B-AB51-62C2BCFBD4FA}"/>
              </a:ext>
            </a:extLst>
          </p:cNvPr>
          <p:cNvSpPr txBox="1"/>
          <p:nvPr/>
        </p:nvSpPr>
        <p:spPr>
          <a:xfrm>
            <a:off x="1480456" y="2830286"/>
            <a:ext cx="9849321" cy="2000548"/>
          </a:xfrm>
          <a:prstGeom prst="rect">
            <a:avLst/>
          </a:prstGeom>
          <a:noFill/>
        </p:spPr>
        <p:txBody>
          <a:bodyPr wrap="square" rtlCol="0">
            <a:spAutoFit/>
          </a:bodyPr>
          <a:lstStyle/>
          <a:p>
            <a:pPr algn="ctr"/>
            <a:endParaRPr lang="en-US" sz="3600" b="1" dirty="0" smtClean="0">
              <a:solidFill>
                <a:srgbClr val="0070C0"/>
              </a:solidFill>
              <a:latin typeface="Bookman Old Style" pitchFamily="18" charset="0"/>
            </a:endParaRPr>
          </a:p>
          <a:p>
            <a:pPr algn="ctr"/>
            <a:r>
              <a:rPr lang="en-US" sz="3600" b="1" dirty="0" smtClean="0">
                <a:solidFill>
                  <a:srgbClr val="0070C0"/>
                </a:solidFill>
                <a:latin typeface="Bookman Old Style" pitchFamily="18" charset="0"/>
              </a:rPr>
              <a:t>ACHIEVEMENTS &amp; INITIATIVES</a:t>
            </a:r>
          </a:p>
          <a:p>
            <a:pPr algn="ctr"/>
            <a:r>
              <a:rPr lang="en-US" sz="3600" b="1" dirty="0" smtClean="0">
                <a:solidFill>
                  <a:srgbClr val="0070C0"/>
                </a:solidFill>
                <a:latin typeface="Bookman Old Style" pitchFamily="18" charset="0"/>
              </a:rPr>
              <a:t>AN OVERVIEW</a:t>
            </a:r>
            <a:endParaRPr lang="en-US" sz="2000" b="1" dirty="0">
              <a:latin typeface="Century Gothic" panose="020B0502020202020204" pitchFamily="34" charset="0"/>
            </a:endParaRPr>
          </a:p>
          <a:p>
            <a:pPr algn="ctr"/>
            <a:r>
              <a:rPr lang="en-US" sz="1600" b="1" dirty="0" smtClean="0">
                <a:solidFill>
                  <a:schemeClr val="accent2">
                    <a:lumMod val="75000"/>
                  </a:schemeClr>
                </a:solidFill>
                <a:latin typeface="Century Gothic" panose="020B0502020202020204" pitchFamily="34" charset="0"/>
              </a:rPr>
              <a:t> </a:t>
            </a:r>
            <a:endParaRPr lang="en-US" sz="1600" b="1" dirty="0">
              <a:solidFill>
                <a:schemeClr val="accent2">
                  <a:lumMod val="75000"/>
                </a:schemeClr>
              </a:solidFill>
              <a:latin typeface="Century Gothic" panose="020B0502020202020204" pitchFamily="34" charset="0"/>
            </a:endParaRPr>
          </a:p>
        </p:txBody>
      </p:sp>
      <p:pic>
        <p:nvPicPr>
          <p:cNvPr id="10" name="Picture 9">
            <a:extLst>
              <a:ext uri="{FF2B5EF4-FFF2-40B4-BE49-F238E27FC236}">
                <a16:creationId xmlns="" xmlns:a16="http://schemas.microsoft.com/office/drawing/2014/main" id="{545BD359-144E-4FEF-B55D-4A66D0DC3344}"/>
              </a:ext>
            </a:extLst>
          </p:cNvPr>
          <p:cNvPicPr>
            <a:picLocks noChangeAspect="1"/>
          </p:cNvPicPr>
          <p:nvPr/>
        </p:nvPicPr>
        <p:blipFill rotWithShape="1">
          <a:blip r:embed="rId2" cstate="print">
            <a:extLst>
              <a:ext uri="{28A0092B-C50C-407E-A947-70E740481C1C}">
                <a14:useLocalDpi xmlns="" xmlns:a14="http://schemas.microsoft.com/office/drawing/2010/main" val="0"/>
              </a:ext>
            </a:extLst>
          </a:blip>
          <a:srcRect l="18623" t="4934" r="19296" b="3760"/>
          <a:stretch/>
        </p:blipFill>
        <p:spPr>
          <a:xfrm>
            <a:off x="5675524" y="115159"/>
            <a:ext cx="1036853" cy="1018138"/>
          </a:xfrm>
          <a:prstGeom prst="rect">
            <a:avLst/>
          </a:prstGeom>
        </p:spPr>
      </p:pic>
      <p:sp>
        <p:nvSpPr>
          <p:cNvPr id="14" name="TextBox 13">
            <a:extLst>
              <a:ext uri="{FF2B5EF4-FFF2-40B4-BE49-F238E27FC236}">
                <a16:creationId xmlns="" xmlns:a16="http://schemas.microsoft.com/office/drawing/2014/main" id="{E18A535A-DFA4-4399-9B60-F4E3FA2673AC}"/>
              </a:ext>
            </a:extLst>
          </p:cNvPr>
          <p:cNvSpPr txBox="1"/>
          <p:nvPr/>
        </p:nvSpPr>
        <p:spPr>
          <a:xfrm>
            <a:off x="1004516" y="1683657"/>
            <a:ext cx="10723027" cy="400110"/>
          </a:xfrm>
          <a:prstGeom prst="rect">
            <a:avLst/>
          </a:prstGeom>
          <a:noFill/>
        </p:spPr>
        <p:txBody>
          <a:bodyPr wrap="square" rtlCol="0">
            <a:spAutoFit/>
          </a:bodyPr>
          <a:lstStyle/>
          <a:p>
            <a:pPr algn="ctr"/>
            <a:r>
              <a:rPr lang="en-US" sz="2000" b="1" dirty="0" smtClean="0">
                <a:solidFill>
                  <a:srgbClr val="C00000"/>
                </a:solidFill>
                <a:latin typeface="Bookman Old Style" pitchFamily="18" charset="0"/>
              </a:rPr>
              <a:t>DEPARTMENT OF COOPERATION</a:t>
            </a:r>
            <a:endParaRPr lang="en-US" sz="2000" b="1" dirty="0">
              <a:solidFill>
                <a:srgbClr val="C00000"/>
              </a:solidFill>
              <a:latin typeface="Bookman Old Style" pitchFamily="18" charset="0"/>
            </a:endParaRPr>
          </a:p>
        </p:txBody>
      </p:sp>
      <p:pic>
        <p:nvPicPr>
          <p:cNvPr id="25" name="Picture 24">
            <a:extLst>
              <a:ext uri="{FF2B5EF4-FFF2-40B4-BE49-F238E27FC236}">
                <a16:creationId xmlns="" xmlns:a16="http://schemas.microsoft.com/office/drawing/2014/main" id="{70409969-29D2-4810-A964-FE16D4A4DB9E}"/>
              </a:ext>
            </a:extLst>
          </p:cNvPr>
          <p:cNvPicPr>
            <a:picLocks noChangeAspect="1"/>
          </p:cNvPicPr>
          <p:nvPr/>
        </p:nvPicPr>
        <p:blipFill>
          <a:blip r:embed="rId3"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744767" y="6049891"/>
            <a:ext cx="610008" cy="489405"/>
          </a:xfrm>
          <a:prstGeom prst="rect">
            <a:avLst/>
          </a:prstGeom>
        </p:spPr>
      </p:pic>
      <p:pic>
        <p:nvPicPr>
          <p:cNvPr id="26" name="Picture 25">
            <a:extLst>
              <a:ext uri="{FF2B5EF4-FFF2-40B4-BE49-F238E27FC236}">
                <a16:creationId xmlns="" xmlns:a16="http://schemas.microsoft.com/office/drawing/2014/main" id="{9F0CD98D-3AC0-4B75-8DEA-38BE65A82803}"/>
              </a:ext>
            </a:extLst>
          </p:cNvPr>
          <p:cNvPicPr>
            <a:picLocks noChangeAspect="1"/>
          </p:cNvPicPr>
          <p:nvPr/>
        </p:nvPicPr>
        <p:blipFill rotWithShape="1">
          <a:blip r:embed="rId6"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2374012" y="6049892"/>
            <a:ext cx="658211" cy="489405"/>
          </a:xfrm>
          <a:prstGeom prst="rect">
            <a:avLst/>
          </a:prstGeom>
        </p:spPr>
      </p:pic>
      <p:pic>
        <p:nvPicPr>
          <p:cNvPr id="27" name="Picture 26">
            <a:extLst>
              <a:ext uri="{FF2B5EF4-FFF2-40B4-BE49-F238E27FC236}">
                <a16:creationId xmlns="" xmlns:a16="http://schemas.microsoft.com/office/drawing/2014/main" id="{B80F62CA-4AAE-47AC-ACC9-BB8A5B0AB2D3}"/>
              </a:ext>
            </a:extLst>
          </p:cNvPr>
          <p:cNvPicPr>
            <a:picLocks noChangeAspect="1"/>
          </p:cNvPicPr>
          <p:nvPr/>
        </p:nvPicPr>
        <p:blipFill>
          <a:blip r:embed="rId7">
            <a:extLst>
              <a:ext uri="{28A0092B-C50C-407E-A947-70E740481C1C}">
                <a14:useLocalDpi xmlns="" xmlns:a14="http://schemas.microsoft.com/office/drawing/2010/main" val="0"/>
              </a:ext>
            </a:extLst>
          </a:blip>
          <a:stretch>
            <a:fillRect/>
          </a:stretch>
        </p:blipFill>
        <p:spPr>
          <a:xfrm>
            <a:off x="1405004" y="5863269"/>
            <a:ext cx="899334" cy="911433"/>
          </a:xfrm>
          <a:prstGeom prst="rect">
            <a:avLst/>
          </a:prstGeom>
        </p:spPr>
      </p:pic>
      <p:pic>
        <p:nvPicPr>
          <p:cNvPr id="35" name="Picture 34">
            <a:extLst>
              <a:ext uri="{FF2B5EF4-FFF2-40B4-BE49-F238E27FC236}">
                <a16:creationId xmlns="" xmlns:a16="http://schemas.microsoft.com/office/drawing/2014/main" id="{D69EBC16-C7E6-42D7-BD85-C927B5A28DF5}"/>
              </a:ext>
            </a:extLst>
          </p:cNvPr>
          <p:cNvPicPr>
            <a:picLocks noChangeAspect="1"/>
          </p:cNvPicPr>
          <p:nvPr/>
        </p:nvPicPr>
        <p:blipFill>
          <a:blip r:embed="rId3"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3032223" y="6049891"/>
            <a:ext cx="610008" cy="489405"/>
          </a:xfrm>
          <a:prstGeom prst="rect">
            <a:avLst/>
          </a:prstGeom>
        </p:spPr>
      </p:pic>
      <p:pic>
        <p:nvPicPr>
          <p:cNvPr id="36" name="Picture 35">
            <a:extLst>
              <a:ext uri="{FF2B5EF4-FFF2-40B4-BE49-F238E27FC236}">
                <a16:creationId xmlns="" xmlns:a16="http://schemas.microsoft.com/office/drawing/2014/main" id="{92EB4B21-E74D-4A79-8D59-050D1D70DD9E}"/>
              </a:ext>
            </a:extLst>
          </p:cNvPr>
          <p:cNvPicPr>
            <a:picLocks noChangeAspect="1"/>
          </p:cNvPicPr>
          <p:nvPr/>
        </p:nvPicPr>
        <p:blipFill rotWithShape="1">
          <a:blip r:embed="rId6"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4661468" y="6049892"/>
            <a:ext cx="658211" cy="489405"/>
          </a:xfrm>
          <a:prstGeom prst="rect">
            <a:avLst/>
          </a:prstGeom>
        </p:spPr>
      </p:pic>
      <p:pic>
        <p:nvPicPr>
          <p:cNvPr id="37" name="Picture 36">
            <a:extLst>
              <a:ext uri="{FF2B5EF4-FFF2-40B4-BE49-F238E27FC236}">
                <a16:creationId xmlns="" xmlns:a16="http://schemas.microsoft.com/office/drawing/2014/main" id="{8487FF3D-FAC0-40FD-AA11-F1F4B34CCDF9}"/>
              </a:ext>
            </a:extLst>
          </p:cNvPr>
          <p:cNvPicPr>
            <a:picLocks noChangeAspect="1"/>
          </p:cNvPicPr>
          <p:nvPr/>
        </p:nvPicPr>
        <p:blipFill>
          <a:blip r:embed="rId7">
            <a:extLst>
              <a:ext uri="{28A0092B-C50C-407E-A947-70E740481C1C}">
                <a14:useLocalDpi xmlns="" xmlns:a14="http://schemas.microsoft.com/office/drawing/2010/main" val="0"/>
              </a:ext>
            </a:extLst>
          </a:blip>
          <a:stretch>
            <a:fillRect/>
          </a:stretch>
        </p:blipFill>
        <p:spPr>
          <a:xfrm>
            <a:off x="3692460" y="5863269"/>
            <a:ext cx="899334" cy="911433"/>
          </a:xfrm>
          <a:prstGeom prst="rect">
            <a:avLst/>
          </a:prstGeom>
        </p:spPr>
      </p:pic>
      <p:pic>
        <p:nvPicPr>
          <p:cNvPr id="38" name="Picture 37">
            <a:extLst>
              <a:ext uri="{FF2B5EF4-FFF2-40B4-BE49-F238E27FC236}">
                <a16:creationId xmlns="" xmlns:a16="http://schemas.microsoft.com/office/drawing/2014/main" id="{D68DFABC-B380-448B-A4EE-CEAE946A394A}"/>
              </a:ext>
            </a:extLst>
          </p:cNvPr>
          <p:cNvPicPr>
            <a:picLocks noChangeAspect="1"/>
          </p:cNvPicPr>
          <p:nvPr/>
        </p:nvPicPr>
        <p:blipFill>
          <a:blip r:embed="rId3"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5319679" y="6049891"/>
            <a:ext cx="610008" cy="489405"/>
          </a:xfrm>
          <a:prstGeom prst="rect">
            <a:avLst/>
          </a:prstGeom>
        </p:spPr>
      </p:pic>
      <p:pic>
        <p:nvPicPr>
          <p:cNvPr id="39" name="Picture 38">
            <a:extLst>
              <a:ext uri="{FF2B5EF4-FFF2-40B4-BE49-F238E27FC236}">
                <a16:creationId xmlns="" xmlns:a16="http://schemas.microsoft.com/office/drawing/2014/main" id="{FE49C23A-67A4-4985-869B-35FB359610D0}"/>
              </a:ext>
            </a:extLst>
          </p:cNvPr>
          <p:cNvPicPr>
            <a:picLocks noChangeAspect="1"/>
          </p:cNvPicPr>
          <p:nvPr/>
        </p:nvPicPr>
        <p:blipFill rotWithShape="1">
          <a:blip r:embed="rId6"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6948924" y="6049892"/>
            <a:ext cx="658211" cy="489405"/>
          </a:xfrm>
          <a:prstGeom prst="rect">
            <a:avLst/>
          </a:prstGeom>
        </p:spPr>
      </p:pic>
      <p:pic>
        <p:nvPicPr>
          <p:cNvPr id="40" name="Picture 39">
            <a:extLst>
              <a:ext uri="{FF2B5EF4-FFF2-40B4-BE49-F238E27FC236}">
                <a16:creationId xmlns="" xmlns:a16="http://schemas.microsoft.com/office/drawing/2014/main" id="{0D8A46A5-8AE4-4139-A3D6-16B459E2A061}"/>
              </a:ext>
            </a:extLst>
          </p:cNvPr>
          <p:cNvPicPr>
            <a:picLocks noChangeAspect="1"/>
          </p:cNvPicPr>
          <p:nvPr/>
        </p:nvPicPr>
        <p:blipFill>
          <a:blip r:embed="rId7">
            <a:extLst>
              <a:ext uri="{28A0092B-C50C-407E-A947-70E740481C1C}">
                <a14:useLocalDpi xmlns="" xmlns:a14="http://schemas.microsoft.com/office/drawing/2010/main" val="0"/>
              </a:ext>
            </a:extLst>
          </a:blip>
          <a:stretch>
            <a:fillRect/>
          </a:stretch>
        </p:blipFill>
        <p:spPr>
          <a:xfrm>
            <a:off x="5979916" y="5863269"/>
            <a:ext cx="899334" cy="911433"/>
          </a:xfrm>
          <a:prstGeom prst="rect">
            <a:avLst/>
          </a:prstGeom>
        </p:spPr>
      </p:pic>
      <p:pic>
        <p:nvPicPr>
          <p:cNvPr id="41" name="Picture 40">
            <a:extLst>
              <a:ext uri="{FF2B5EF4-FFF2-40B4-BE49-F238E27FC236}">
                <a16:creationId xmlns="" xmlns:a16="http://schemas.microsoft.com/office/drawing/2014/main" id="{F0085AC8-06D7-4CA9-9E4C-4E3F5BE22AE1}"/>
              </a:ext>
            </a:extLst>
          </p:cNvPr>
          <p:cNvPicPr>
            <a:picLocks noChangeAspect="1"/>
          </p:cNvPicPr>
          <p:nvPr/>
        </p:nvPicPr>
        <p:blipFill>
          <a:blip r:embed="rId3"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7607135" y="6049891"/>
            <a:ext cx="610008" cy="489405"/>
          </a:xfrm>
          <a:prstGeom prst="rect">
            <a:avLst/>
          </a:prstGeom>
        </p:spPr>
      </p:pic>
      <p:pic>
        <p:nvPicPr>
          <p:cNvPr id="42" name="Picture 41">
            <a:extLst>
              <a:ext uri="{FF2B5EF4-FFF2-40B4-BE49-F238E27FC236}">
                <a16:creationId xmlns="" xmlns:a16="http://schemas.microsoft.com/office/drawing/2014/main" id="{80E8CD87-9664-403C-B67D-574545C77D45}"/>
              </a:ext>
            </a:extLst>
          </p:cNvPr>
          <p:cNvPicPr>
            <a:picLocks noChangeAspect="1"/>
          </p:cNvPicPr>
          <p:nvPr/>
        </p:nvPicPr>
        <p:blipFill rotWithShape="1">
          <a:blip r:embed="rId6"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9236380" y="6049892"/>
            <a:ext cx="658211" cy="489405"/>
          </a:xfrm>
          <a:prstGeom prst="rect">
            <a:avLst/>
          </a:prstGeom>
        </p:spPr>
      </p:pic>
      <p:pic>
        <p:nvPicPr>
          <p:cNvPr id="43" name="Picture 42">
            <a:extLst>
              <a:ext uri="{FF2B5EF4-FFF2-40B4-BE49-F238E27FC236}">
                <a16:creationId xmlns="" xmlns:a16="http://schemas.microsoft.com/office/drawing/2014/main" id="{98D9F6E2-C371-4A99-8940-218A35C2A0E8}"/>
              </a:ext>
            </a:extLst>
          </p:cNvPr>
          <p:cNvPicPr>
            <a:picLocks noChangeAspect="1"/>
          </p:cNvPicPr>
          <p:nvPr/>
        </p:nvPicPr>
        <p:blipFill>
          <a:blip r:embed="rId7">
            <a:extLst>
              <a:ext uri="{28A0092B-C50C-407E-A947-70E740481C1C}">
                <a14:useLocalDpi xmlns="" xmlns:a14="http://schemas.microsoft.com/office/drawing/2010/main" val="0"/>
              </a:ext>
            </a:extLst>
          </a:blip>
          <a:stretch>
            <a:fillRect/>
          </a:stretch>
        </p:blipFill>
        <p:spPr>
          <a:xfrm>
            <a:off x="8267372" y="5863269"/>
            <a:ext cx="899334" cy="911433"/>
          </a:xfrm>
          <a:prstGeom prst="rect">
            <a:avLst/>
          </a:prstGeom>
        </p:spPr>
      </p:pic>
      <p:pic>
        <p:nvPicPr>
          <p:cNvPr id="44" name="Picture 43">
            <a:extLst>
              <a:ext uri="{FF2B5EF4-FFF2-40B4-BE49-F238E27FC236}">
                <a16:creationId xmlns="" xmlns:a16="http://schemas.microsoft.com/office/drawing/2014/main" id="{C2BA127E-2741-4918-B9A2-D7E0DD37E7CB}"/>
              </a:ext>
            </a:extLst>
          </p:cNvPr>
          <p:cNvPicPr>
            <a:picLocks noChangeAspect="1"/>
          </p:cNvPicPr>
          <p:nvPr/>
        </p:nvPicPr>
        <p:blipFill>
          <a:blip r:embed="rId3"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9826943" y="6049891"/>
            <a:ext cx="610008" cy="489405"/>
          </a:xfrm>
          <a:prstGeom prst="rect">
            <a:avLst/>
          </a:prstGeom>
        </p:spPr>
      </p:pic>
      <p:pic>
        <p:nvPicPr>
          <p:cNvPr id="45" name="Picture 44">
            <a:extLst>
              <a:ext uri="{FF2B5EF4-FFF2-40B4-BE49-F238E27FC236}">
                <a16:creationId xmlns="" xmlns:a16="http://schemas.microsoft.com/office/drawing/2014/main" id="{3AB918C6-BD29-489E-9314-26B41E326F44}"/>
              </a:ext>
            </a:extLst>
          </p:cNvPr>
          <p:cNvPicPr>
            <a:picLocks noChangeAspect="1"/>
          </p:cNvPicPr>
          <p:nvPr/>
        </p:nvPicPr>
        <p:blipFill rotWithShape="1">
          <a:blip r:embed="rId6" cstate="print">
            <a:extLst>
              <a:ext uri="{BEBA8EAE-BF5A-486C-A8C5-ECC9F3942E4B}">
                <a14:imgProps xmlns="" xmlns:a14="http://schemas.microsoft.com/office/drawing/2010/main">
                  <a14:imgLayer r:embed="rId5">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11456188" y="6049892"/>
            <a:ext cx="658211" cy="489405"/>
          </a:xfrm>
          <a:prstGeom prst="rect">
            <a:avLst/>
          </a:prstGeom>
        </p:spPr>
      </p:pic>
      <p:pic>
        <p:nvPicPr>
          <p:cNvPr id="46" name="Picture 45">
            <a:extLst>
              <a:ext uri="{FF2B5EF4-FFF2-40B4-BE49-F238E27FC236}">
                <a16:creationId xmlns="" xmlns:a16="http://schemas.microsoft.com/office/drawing/2014/main" id="{0B50A419-BCB8-41B8-AFC7-BD21941510A2}"/>
              </a:ext>
            </a:extLst>
          </p:cNvPr>
          <p:cNvPicPr>
            <a:picLocks noChangeAspect="1"/>
          </p:cNvPicPr>
          <p:nvPr/>
        </p:nvPicPr>
        <p:blipFill>
          <a:blip r:embed="rId7">
            <a:extLst>
              <a:ext uri="{28A0092B-C50C-407E-A947-70E740481C1C}">
                <a14:useLocalDpi xmlns="" xmlns:a14="http://schemas.microsoft.com/office/drawing/2010/main" val="0"/>
              </a:ext>
            </a:extLst>
          </a:blip>
          <a:stretch>
            <a:fillRect/>
          </a:stretch>
        </p:blipFill>
        <p:spPr>
          <a:xfrm>
            <a:off x="10487180" y="5863269"/>
            <a:ext cx="899334" cy="911433"/>
          </a:xfrm>
          <a:prstGeom prst="rect">
            <a:avLst/>
          </a:prstGeom>
        </p:spPr>
      </p:pic>
      <p:sp>
        <p:nvSpPr>
          <p:cNvPr id="23" name="Oval 22">
            <a:extLst>
              <a:ext uri="{FF2B5EF4-FFF2-40B4-BE49-F238E27FC236}">
                <a16:creationId xmlns="" xmlns:a16="http://schemas.microsoft.com/office/drawing/2014/main" id="{860BE094-8FA4-431D-9179-283311F19B02}"/>
              </a:ext>
            </a:extLst>
          </p:cNvPr>
          <p:cNvSpPr/>
          <p:nvPr/>
        </p:nvSpPr>
        <p:spPr>
          <a:xfrm>
            <a:off x="1591826"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 xmlns:a16="http://schemas.microsoft.com/office/drawing/2014/main" id="{49662EC0-EE3C-4530-AC96-DADAD28C6E8F}"/>
              </a:ext>
            </a:extLst>
          </p:cNvPr>
          <p:cNvSpPr/>
          <p:nvPr/>
        </p:nvSpPr>
        <p:spPr>
          <a:xfrm>
            <a:off x="3869993"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 xmlns:a16="http://schemas.microsoft.com/office/drawing/2014/main" id="{935E9740-5C80-4BA4-B071-E5709D8C571D}"/>
              </a:ext>
            </a:extLst>
          </p:cNvPr>
          <p:cNvSpPr/>
          <p:nvPr/>
        </p:nvSpPr>
        <p:spPr>
          <a:xfrm>
            <a:off x="6174105"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a:extLst>
              <a:ext uri="{FF2B5EF4-FFF2-40B4-BE49-F238E27FC236}">
                <a16:creationId xmlns="" xmlns:a16="http://schemas.microsoft.com/office/drawing/2014/main" id="{F731B084-2105-4EE2-BEBC-CD3F424D68A0}"/>
              </a:ext>
            </a:extLst>
          </p:cNvPr>
          <p:cNvSpPr/>
          <p:nvPr/>
        </p:nvSpPr>
        <p:spPr>
          <a:xfrm>
            <a:off x="8466709"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 xmlns:a16="http://schemas.microsoft.com/office/drawing/2014/main" id="{1BF0EB9D-D500-4E52-9D05-E3062BD9BE75}"/>
              </a:ext>
            </a:extLst>
          </p:cNvPr>
          <p:cNvSpPr/>
          <p:nvPr/>
        </p:nvSpPr>
        <p:spPr>
          <a:xfrm>
            <a:off x="10669999"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 xmlns:a16="http://schemas.microsoft.com/office/drawing/2014/main" id="{C5746DBE-4BBF-49DB-8F01-3F83593BF4B9}"/>
              </a:ext>
            </a:extLst>
          </p:cNvPr>
          <p:cNvSpPr/>
          <p:nvPr/>
        </p:nvSpPr>
        <p:spPr>
          <a:xfrm>
            <a:off x="0" y="0"/>
            <a:ext cx="69453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 xmlns:a16="http://schemas.microsoft.com/office/drawing/2014/main" id="{A549B7E6-422B-4A52-8B00-0C4C3330FE13}"/>
              </a:ext>
            </a:extLst>
          </p:cNvPr>
          <p:cNvSpPr txBox="1"/>
          <p:nvPr/>
        </p:nvSpPr>
        <p:spPr>
          <a:xfrm>
            <a:off x="867565" y="1127108"/>
            <a:ext cx="10705835" cy="461665"/>
          </a:xfrm>
          <a:prstGeom prst="rect">
            <a:avLst/>
          </a:prstGeom>
          <a:noFill/>
        </p:spPr>
        <p:txBody>
          <a:bodyPr wrap="square" rtlCol="0">
            <a:spAutoFit/>
          </a:bodyPr>
          <a:lstStyle/>
          <a:p>
            <a:pPr algn="ctr"/>
            <a:r>
              <a:rPr lang="en-US" sz="2400" b="1" dirty="0">
                <a:solidFill>
                  <a:srgbClr val="C00000"/>
                </a:solidFill>
                <a:latin typeface="Bookman Old Style" pitchFamily="18" charset="0"/>
              </a:rPr>
              <a:t>GOVERNMENT OF TELANGANA</a:t>
            </a:r>
          </a:p>
        </p:txBody>
      </p:sp>
      <p:pic>
        <p:nvPicPr>
          <p:cNvPr id="29" name="Picture 28">
            <a:extLst>
              <a:ext uri="{FF2B5EF4-FFF2-40B4-BE49-F238E27FC236}">
                <a16:creationId xmlns="" xmlns:a16="http://schemas.microsoft.com/office/drawing/2014/main" id="{445BFD5F-43BF-49EB-9E8B-8F3CCCD4877C}"/>
              </a:ext>
            </a:extLst>
          </p:cNvPr>
          <p:cNvPicPr>
            <a:picLocks noChangeAspect="1"/>
          </p:cNvPicPr>
          <p:nvPr/>
        </p:nvPicPr>
        <p:blipFill>
          <a:blip r:embed="rId8">
            <a:extLst>
              <a:ext uri="{28A0092B-C50C-407E-A947-70E740481C1C}">
                <a14:useLocalDpi xmlns="" xmlns:a14="http://schemas.microsoft.com/office/drawing/2010/main" val="0"/>
              </a:ext>
            </a:extLst>
          </a:blip>
          <a:stretch>
            <a:fillRect/>
          </a:stretch>
        </p:blipFill>
        <p:spPr>
          <a:xfrm>
            <a:off x="5732862" y="2198596"/>
            <a:ext cx="1103367" cy="1110661"/>
          </a:xfrm>
          <a:prstGeom prst="rect">
            <a:avLst/>
          </a:prstGeom>
        </p:spPr>
      </p:pic>
      <p:sp>
        <p:nvSpPr>
          <p:cNvPr id="30" name="Slide Number Placeholder 29"/>
          <p:cNvSpPr>
            <a:spLocks noGrp="1"/>
          </p:cNvSpPr>
          <p:nvPr>
            <p:ph type="sldNum" sz="quarter" idx="12"/>
          </p:nvPr>
        </p:nvSpPr>
        <p:spPr/>
        <p:txBody>
          <a:bodyPr/>
          <a:lstStyle/>
          <a:p>
            <a:fld id="{C59EBFB3-C3CC-4A6C-BA93-430E9B838681}" type="slidenum">
              <a:rPr lang="en-US" smtClean="0"/>
              <a:pPr/>
              <a:t>1</a:t>
            </a:fld>
            <a:endParaRPr lang="en-US"/>
          </a:p>
        </p:txBody>
      </p:sp>
    </p:spTree>
    <p:extLst>
      <p:ext uri="{BB962C8B-B14F-4D97-AF65-F5344CB8AC3E}">
        <p14:creationId xmlns="" xmlns:p14="http://schemas.microsoft.com/office/powerpoint/2010/main" val="987119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4DD0C80-189B-4DD1-B6D3-83DC75545C56}"/>
              </a:ext>
            </a:extLst>
          </p:cNvPr>
          <p:cNvSpPr txBox="1"/>
          <p:nvPr/>
        </p:nvSpPr>
        <p:spPr>
          <a:xfrm>
            <a:off x="1262648" y="371686"/>
            <a:ext cx="8250978" cy="701731"/>
          </a:xfrm>
          <a:prstGeom prst="rect">
            <a:avLst/>
          </a:prstGeom>
          <a:noFill/>
        </p:spPr>
        <p:txBody>
          <a:bodyPr wrap="none" rtlCol="0">
            <a:spAutoFit/>
          </a:bodyPr>
          <a:lstStyle/>
          <a:p>
            <a:pPr algn="ctr">
              <a:lnSpc>
                <a:spcPct val="90000"/>
              </a:lnSpc>
              <a:spcBef>
                <a:spcPct val="0"/>
              </a:spcBef>
            </a:pPr>
            <a:r>
              <a:rPr lang="en-US" sz="4400" b="1" dirty="0">
                <a:solidFill>
                  <a:srgbClr val="0070C0"/>
                </a:solidFill>
                <a:latin typeface="Bookman Old Style" pitchFamily="18" charset="0"/>
                <a:ea typeface="+mj-ea"/>
                <a:cs typeface="+mj-cs"/>
              </a:rPr>
              <a:t>Outlook of TS Cooperatives</a:t>
            </a:r>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7" name="Picture 6">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8" name="Oval 7">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3" name="Table 2">
            <a:extLst>
              <a:ext uri="{FF2B5EF4-FFF2-40B4-BE49-F238E27FC236}">
                <a16:creationId xmlns="" xmlns:a16="http://schemas.microsoft.com/office/drawing/2014/main" id="{F7FE4993-AAE3-4051-8081-213E4DACD1D9}"/>
              </a:ext>
            </a:extLst>
          </p:cNvPr>
          <p:cNvGraphicFramePr>
            <a:graphicFrameLocks noGrp="1"/>
          </p:cNvGraphicFramePr>
          <p:nvPr>
            <p:extLst>
              <p:ext uri="{D42A27DB-BD31-4B8C-83A1-F6EECF244321}">
                <p14:modId xmlns="" xmlns:p14="http://schemas.microsoft.com/office/powerpoint/2010/main" val="2264315079"/>
              </p:ext>
            </p:extLst>
          </p:nvPr>
        </p:nvGraphicFramePr>
        <p:xfrm>
          <a:off x="1451428" y="1328512"/>
          <a:ext cx="9597572" cy="5277294"/>
        </p:xfrm>
        <a:graphic>
          <a:graphicData uri="http://schemas.openxmlformats.org/drawingml/2006/table">
            <a:tbl>
              <a:tblPr firstRow="1" bandRow="1">
                <a:tableStyleId>{7DF18680-E054-41AD-8BC1-D1AEF772440D}</a:tableStyleId>
              </a:tblPr>
              <a:tblGrid>
                <a:gridCol w="1033167">
                  <a:extLst>
                    <a:ext uri="{9D8B030D-6E8A-4147-A177-3AD203B41FA5}">
                      <a16:colId xmlns="" xmlns:a16="http://schemas.microsoft.com/office/drawing/2014/main" val="120829483"/>
                    </a:ext>
                  </a:extLst>
                </a:gridCol>
                <a:gridCol w="6680770">
                  <a:extLst>
                    <a:ext uri="{9D8B030D-6E8A-4147-A177-3AD203B41FA5}">
                      <a16:colId xmlns="" xmlns:a16="http://schemas.microsoft.com/office/drawing/2014/main" val="1686178062"/>
                    </a:ext>
                  </a:extLst>
                </a:gridCol>
                <a:gridCol w="1883635">
                  <a:extLst>
                    <a:ext uri="{9D8B030D-6E8A-4147-A177-3AD203B41FA5}">
                      <a16:colId xmlns="" xmlns:a16="http://schemas.microsoft.com/office/drawing/2014/main" val="1701130188"/>
                    </a:ext>
                  </a:extLst>
                </a:gridCol>
              </a:tblGrid>
              <a:tr h="394591">
                <a:tc>
                  <a:txBody>
                    <a:bodyPr/>
                    <a:lstStyle/>
                    <a:p>
                      <a:pPr algn="ctr"/>
                      <a:r>
                        <a:rPr lang="en-US" sz="2000" b="1" dirty="0">
                          <a:solidFill>
                            <a:schemeClr val="bg1"/>
                          </a:solidFill>
                          <a:effectLst>
                            <a:outerShdw blurRad="38100" dist="38100" dir="2700000" algn="tl">
                              <a:srgbClr val="000000">
                                <a:alpha val="43137"/>
                              </a:srgbClr>
                            </a:outerShdw>
                          </a:effectLst>
                          <a:latin typeface="Bookman Old Style" pitchFamily="18" charset="0"/>
                          <a:cs typeface="Andalus" pitchFamily="18" charset="-78"/>
                        </a:rPr>
                        <a:t>SN</a:t>
                      </a:r>
                    </a:p>
                  </a:txBody>
                  <a:tcPr marL="99060" marR="99060" marT="54870" marB="54870"/>
                </a:tc>
                <a:tc>
                  <a:txBody>
                    <a:bodyPr/>
                    <a:lstStyle/>
                    <a:p>
                      <a:pPr algn="ctr"/>
                      <a:r>
                        <a:rPr lang="en-US" sz="2000" b="1" baseline="0" dirty="0">
                          <a:solidFill>
                            <a:schemeClr val="bg1"/>
                          </a:solidFill>
                          <a:effectLst>
                            <a:outerShdw blurRad="38100" dist="38100" dir="2700000" algn="tl">
                              <a:srgbClr val="000000">
                                <a:alpha val="43137"/>
                              </a:srgbClr>
                            </a:outerShdw>
                          </a:effectLst>
                          <a:latin typeface="Bookman Old Style" pitchFamily="18" charset="0"/>
                        </a:rPr>
                        <a:t>Category of Society</a:t>
                      </a:r>
                      <a:endParaRPr lang="en-US" sz="2000" b="1" dirty="0">
                        <a:solidFill>
                          <a:schemeClr val="bg1"/>
                        </a:solidFill>
                        <a:effectLst>
                          <a:outerShdw blurRad="38100" dist="38100" dir="2700000" algn="tl">
                            <a:srgbClr val="000000">
                              <a:alpha val="43137"/>
                            </a:srgbClr>
                          </a:outerShdw>
                        </a:effectLst>
                        <a:latin typeface="Bookman Old Style" pitchFamily="18" charset="0"/>
                        <a:cs typeface="Andalus" pitchFamily="18" charset="-78"/>
                      </a:endParaRPr>
                    </a:p>
                  </a:txBody>
                  <a:tcPr marL="99060" marR="99060" marT="54870" marB="54870"/>
                </a:tc>
                <a:tc>
                  <a:txBody>
                    <a:bodyPr/>
                    <a:lstStyle/>
                    <a:p>
                      <a:pPr algn="ctr"/>
                      <a:r>
                        <a:rPr lang="en-US" sz="2000" b="1" dirty="0">
                          <a:solidFill>
                            <a:schemeClr val="bg1"/>
                          </a:solidFill>
                          <a:effectLst>
                            <a:outerShdw blurRad="38100" dist="38100" dir="2700000" algn="tl">
                              <a:srgbClr val="000000">
                                <a:alpha val="43137"/>
                              </a:srgbClr>
                            </a:outerShdw>
                          </a:effectLst>
                          <a:latin typeface="Bookman Old Style" pitchFamily="18" charset="0"/>
                        </a:rPr>
                        <a:t>Nos</a:t>
                      </a:r>
                      <a:endParaRPr lang="en-US" sz="2000" b="1" dirty="0">
                        <a:solidFill>
                          <a:schemeClr val="bg1"/>
                        </a:solidFill>
                        <a:effectLst>
                          <a:outerShdw blurRad="38100" dist="38100" dir="2700000" algn="tl">
                            <a:srgbClr val="000000">
                              <a:alpha val="43137"/>
                            </a:srgbClr>
                          </a:outerShdw>
                        </a:effectLst>
                        <a:latin typeface="Bookman Old Style" pitchFamily="18" charset="0"/>
                        <a:cs typeface="Andalus" pitchFamily="18" charset="-78"/>
                      </a:endParaRPr>
                    </a:p>
                  </a:txBody>
                  <a:tcPr marL="99060" marR="99060" marT="54870" marB="54870"/>
                </a:tc>
                <a:extLst>
                  <a:ext uri="{0D108BD9-81ED-4DB2-BD59-A6C34878D82A}">
                    <a16:rowId xmlns="" xmlns:a16="http://schemas.microsoft.com/office/drawing/2014/main" val="1999283437"/>
                  </a:ext>
                </a:extLst>
              </a:tr>
              <a:tr h="626704">
                <a:tc>
                  <a:txBody>
                    <a:bodyPr/>
                    <a:lstStyle/>
                    <a:p>
                      <a:pPr algn="ctr"/>
                      <a:r>
                        <a:rPr lang="en-US" sz="1500" dirty="0">
                          <a:latin typeface="Bookman Old Style" pitchFamily="18" charset="0"/>
                        </a:rPr>
                        <a:t>1</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State Level Apex Societies</a:t>
                      </a:r>
                    </a:p>
                    <a:p>
                      <a:r>
                        <a:rPr lang="en-US" sz="1500" b="1" dirty="0">
                          <a:latin typeface="Bookman Old Style" pitchFamily="18" charset="0"/>
                        </a:rPr>
                        <a:t>(TSCAB,</a:t>
                      </a:r>
                      <a:r>
                        <a:rPr lang="en-US" sz="1500" b="1" baseline="0" dirty="0">
                          <a:latin typeface="Bookman Old Style" pitchFamily="18" charset="0"/>
                        </a:rPr>
                        <a:t> </a:t>
                      </a:r>
                      <a:r>
                        <a:rPr lang="en-US" sz="1500" b="1" baseline="0" dirty="0" err="1">
                          <a:latin typeface="Bookman Old Style" pitchFamily="18" charset="0"/>
                        </a:rPr>
                        <a:t>Housefed</a:t>
                      </a:r>
                      <a:r>
                        <a:rPr lang="en-US" sz="1500" b="1" baseline="0" dirty="0">
                          <a:latin typeface="Bookman Old Style" pitchFamily="18" charset="0"/>
                        </a:rPr>
                        <a:t>, </a:t>
                      </a:r>
                      <a:r>
                        <a:rPr lang="en-US" sz="1500" b="1" baseline="0" dirty="0" err="1">
                          <a:latin typeface="Bookman Old Style" pitchFamily="18" charset="0"/>
                        </a:rPr>
                        <a:t>Markfed</a:t>
                      </a:r>
                      <a:r>
                        <a:rPr lang="en-US" sz="1500" b="1" baseline="0" dirty="0">
                          <a:latin typeface="Bookman Old Style" pitchFamily="18" charset="0"/>
                        </a:rPr>
                        <a:t>, HACA, Coop. Union &amp; RIC)</a:t>
                      </a:r>
                      <a:endParaRPr lang="en-US" sz="1500" b="1"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7</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2214119287"/>
                  </a:ext>
                </a:extLst>
              </a:tr>
              <a:tr h="394591">
                <a:tc>
                  <a:txBody>
                    <a:bodyPr/>
                    <a:lstStyle/>
                    <a:p>
                      <a:pPr algn="ctr"/>
                      <a:r>
                        <a:rPr lang="en-US" sz="1500" dirty="0">
                          <a:latin typeface="Bookman Old Style" pitchFamily="18" charset="0"/>
                        </a:rPr>
                        <a:t>2</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DCCBs and</a:t>
                      </a:r>
                      <a:r>
                        <a:rPr lang="en-US" sz="1500" baseline="0" dirty="0">
                          <a:latin typeface="Bookman Old Style" pitchFamily="18" charset="0"/>
                        </a:rPr>
                        <a:t> other District Level Federations </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54</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3561284525"/>
                  </a:ext>
                </a:extLst>
              </a:tr>
              <a:tr h="423605">
                <a:tc>
                  <a:txBody>
                    <a:bodyPr/>
                    <a:lstStyle/>
                    <a:p>
                      <a:pPr algn="ctr"/>
                      <a:r>
                        <a:rPr lang="en-US" sz="1500" dirty="0">
                          <a:latin typeface="Bookman Old Style" pitchFamily="18" charset="0"/>
                        </a:rPr>
                        <a:t>3</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Primary Agricultural Credit Societies (PACS)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909</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3968245159"/>
                  </a:ext>
                </a:extLst>
              </a:tr>
              <a:tr h="423605">
                <a:tc>
                  <a:txBody>
                    <a:bodyPr/>
                    <a:lstStyle/>
                    <a:p>
                      <a:pPr algn="ctr"/>
                      <a:r>
                        <a:rPr lang="en-US" sz="1500" dirty="0">
                          <a:solidFill>
                            <a:schemeClr val="tx1"/>
                          </a:solidFill>
                          <a:latin typeface="Bookman Old Style" pitchFamily="18" charset="0"/>
                        </a:rPr>
                        <a:t>4</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Weaker section societies (LCCS+JFCS)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4,928</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907192407"/>
                  </a:ext>
                </a:extLst>
              </a:tr>
              <a:tr h="423605">
                <a:tc>
                  <a:txBody>
                    <a:bodyPr/>
                    <a:lstStyle/>
                    <a:p>
                      <a:pPr algn="ctr"/>
                      <a:r>
                        <a:rPr lang="en-US" sz="1500" dirty="0">
                          <a:solidFill>
                            <a:schemeClr val="tx1"/>
                          </a:solidFill>
                          <a:latin typeface="Bookman Old Style" pitchFamily="18" charset="0"/>
                        </a:rPr>
                        <a:t>5</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Coop. Credit Societies</a:t>
                      </a:r>
                      <a:r>
                        <a:rPr lang="en-US" sz="1500" baseline="0" dirty="0">
                          <a:latin typeface="Bookman Old Style" pitchFamily="18" charset="0"/>
                        </a:rPr>
                        <a:t> + Consumer Stores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23,526</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277583497"/>
                  </a:ext>
                </a:extLst>
              </a:tr>
              <a:tr h="423605">
                <a:tc>
                  <a:txBody>
                    <a:bodyPr/>
                    <a:lstStyle/>
                    <a:p>
                      <a:pPr algn="ctr"/>
                      <a:r>
                        <a:rPr lang="en-US" sz="1500" dirty="0">
                          <a:solidFill>
                            <a:schemeClr val="tx1"/>
                          </a:solidFill>
                          <a:latin typeface="Bookman Old Style" pitchFamily="18" charset="0"/>
                        </a:rPr>
                        <a:t>6</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Housing Societies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1,123</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764078619"/>
                  </a:ext>
                </a:extLst>
              </a:tr>
              <a:tr h="423605">
                <a:tc>
                  <a:txBody>
                    <a:bodyPr/>
                    <a:lstStyle/>
                    <a:p>
                      <a:pPr algn="ctr"/>
                      <a:r>
                        <a:rPr lang="en-US" sz="1500" dirty="0">
                          <a:solidFill>
                            <a:schemeClr val="tx1"/>
                          </a:solidFill>
                          <a:latin typeface="Bookman Old Style" pitchFamily="18" charset="0"/>
                        </a:rPr>
                        <a:t>7</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Urban Banks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51</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2551890101"/>
                  </a:ext>
                </a:extLst>
              </a:tr>
              <a:tr h="423605">
                <a:tc>
                  <a:txBody>
                    <a:bodyPr/>
                    <a:lstStyle/>
                    <a:p>
                      <a:pPr algn="ctr"/>
                      <a:r>
                        <a:rPr lang="en-US" sz="1500" dirty="0">
                          <a:solidFill>
                            <a:schemeClr val="tx1"/>
                          </a:solidFill>
                          <a:latin typeface="Bookman Old Style" pitchFamily="18" charset="0"/>
                        </a:rPr>
                        <a:t>8</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latin typeface="Bookman Old Style" pitchFamily="18" charset="0"/>
                        </a:rPr>
                        <a:t>Societies under Functional Registrars</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15,575</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1871191057"/>
                  </a:ext>
                </a:extLst>
              </a:tr>
              <a:tr h="423605">
                <a:tc>
                  <a:txBody>
                    <a:bodyPr/>
                    <a:lstStyle/>
                    <a:p>
                      <a:pPr algn="ctr"/>
                      <a:r>
                        <a:rPr lang="en-US" sz="1500" dirty="0">
                          <a:solidFill>
                            <a:schemeClr val="tx1"/>
                          </a:solidFill>
                          <a:latin typeface="Bookman Old Style" pitchFamily="18" charset="0"/>
                        </a:rPr>
                        <a:t>9</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solidFill>
                            <a:schemeClr val="tx1"/>
                          </a:solidFill>
                          <a:latin typeface="Bookman Old Style" pitchFamily="18" charset="0"/>
                        </a:rPr>
                        <a:t>Societies under TS</a:t>
                      </a:r>
                      <a:r>
                        <a:rPr lang="en-US" sz="1500" baseline="0" dirty="0">
                          <a:solidFill>
                            <a:schemeClr val="tx1"/>
                          </a:solidFill>
                          <a:latin typeface="Bookman Old Style" pitchFamily="18" charset="0"/>
                        </a:rPr>
                        <a:t> </a:t>
                      </a:r>
                      <a:r>
                        <a:rPr lang="en-US" sz="1500" dirty="0">
                          <a:solidFill>
                            <a:schemeClr val="tx1"/>
                          </a:solidFill>
                          <a:latin typeface="Bookman Old Style" pitchFamily="18" charset="0"/>
                        </a:rPr>
                        <a:t>MACS Act, 1995</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31,712</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3329240452"/>
                  </a:ext>
                </a:extLst>
              </a:tr>
              <a:tr h="423605">
                <a:tc>
                  <a:txBody>
                    <a:bodyPr/>
                    <a:lstStyle/>
                    <a:p>
                      <a:pPr algn="ctr"/>
                      <a:r>
                        <a:rPr lang="en-US" sz="1500" dirty="0">
                          <a:solidFill>
                            <a:schemeClr val="tx1"/>
                          </a:solidFill>
                          <a:latin typeface="Bookman Old Style" pitchFamily="18" charset="0"/>
                        </a:rPr>
                        <a:t>10</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r>
                        <a:rPr lang="en-US" sz="1500" dirty="0">
                          <a:solidFill>
                            <a:schemeClr val="tx1"/>
                          </a:solidFill>
                          <a:latin typeface="Bookman Old Style" pitchFamily="18" charset="0"/>
                        </a:rPr>
                        <a:t>Societies</a:t>
                      </a:r>
                      <a:r>
                        <a:rPr lang="en-US" sz="1500" baseline="0" dirty="0">
                          <a:solidFill>
                            <a:schemeClr val="tx1"/>
                          </a:solidFill>
                          <a:latin typeface="Bookman Old Style" pitchFamily="18" charset="0"/>
                        </a:rPr>
                        <a:t> under Multi State Act</a:t>
                      </a:r>
                      <a:endParaRPr lang="en-US" sz="1500" dirty="0">
                        <a:solidFill>
                          <a:schemeClr val="tx1"/>
                        </a:solidFill>
                        <a:latin typeface="Bookman Old Style" pitchFamily="18" charset="0"/>
                        <a:cs typeface="Andalus" pitchFamily="18" charset="-78"/>
                      </a:endParaRPr>
                    </a:p>
                  </a:txBody>
                  <a:tcPr marL="99060" marR="99060" marT="54870" marB="54870"/>
                </a:tc>
                <a:tc>
                  <a:txBody>
                    <a:bodyPr/>
                    <a:lstStyle/>
                    <a:p>
                      <a:pPr lvl="0" algn="l"/>
                      <a:r>
                        <a:rPr lang="en-US" sz="1500" b="1" dirty="0">
                          <a:solidFill>
                            <a:schemeClr val="accent2">
                              <a:lumMod val="75000"/>
                            </a:schemeClr>
                          </a:solidFill>
                          <a:latin typeface="Bookman Old Style" pitchFamily="18" charset="0"/>
                        </a:rPr>
                        <a:t>14</a:t>
                      </a:r>
                      <a:endParaRPr lang="en-US" sz="15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483953710"/>
                  </a:ext>
                </a:extLst>
              </a:tr>
              <a:tr h="452619">
                <a:tc>
                  <a:txBody>
                    <a:bodyPr/>
                    <a:lstStyle/>
                    <a:p>
                      <a:pPr algn="ctr"/>
                      <a:endParaRPr lang="en-US" sz="1800" dirty="0">
                        <a:solidFill>
                          <a:srgbClr val="C00000"/>
                        </a:solidFill>
                        <a:latin typeface="Bookman Old Style" pitchFamily="18" charset="0"/>
                        <a:cs typeface="Andalus" pitchFamily="18" charset="-78"/>
                      </a:endParaRPr>
                    </a:p>
                  </a:txBody>
                  <a:tcPr marL="99060" marR="99060" marT="54870" marB="54870"/>
                </a:tc>
                <a:tc>
                  <a:txBody>
                    <a:bodyPr/>
                    <a:lstStyle/>
                    <a:p>
                      <a:pPr algn="r"/>
                      <a:r>
                        <a:rPr lang="en-US" sz="1800" b="1" dirty="0">
                          <a:solidFill>
                            <a:schemeClr val="accent2">
                              <a:lumMod val="75000"/>
                            </a:schemeClr>
                          </a:solidFill>
                          <a:latin typeface="Bookman Old Style" pitchFamily="18" charset="0"/>
                        </a:rPr>
                        <a:t>Total :</a:t>
                      </a:r>
                      <a:endParaRPr lang="en-US" sz="1800" b="1" dirty="0">
                        <a:solidFill>
                          <a:schemeClr val="accent2">
                            <a:lumMod val="75000"/>
                          </a:schemeClr>
                        </a:solidFill>
                        <a:latin typeface="Bookman Old Style" pitchFamily="18" charset="0"/>
                        <a:cs typeface="Andalus" pitchFamily="18" charset="-78"/>
                      </a:endParaRPr>
                    </a:p>
                  </a:txBody>
                  <a:tcPr marL="99060" marR="99060" marT="54870" marB="54870"/>
                </a:tc>
                <a:tc>
                  <a:txBody>
                    <a:bodyPr/>
                    <a:lstStyle/>
                    <a:p>
                      <a:pPr lvl="0" algn="l"/>
                      <a:r>
                        <a:rPr lang="en-US" sz="1800" b="1" dirty="0">
                          <a:solidFill>
                            <a:schemeClr val="accent2">
                              <a:lumMod val="75000"/>
                            </a:schemeClr>
                          </a:solidFill>
                          <a:latin typeface="Bookman Old Style" pitchFamily="18" charset="0"/>
                        </a:rPr>
                        <a:t>77,899</a:t>
                      </a:r>
                      <a:endParaRPr lang="en-US" sz="1800" b="1" dirty="0">
                        <a:solidFill>
                          <a:schemeClr val="accent2">
                            <a:lumMod val="75000"/>
                          </a:schemeClr>
                        </a:solidFill>
                        <a:latin typeface="Bookman Old Style" pitchFamily="18" charset="0"/>
                        <a:cs typeface="Andalus" pitchFamily="18" charset="-78"/>
                      </a:endParaRPr>
                    </a:p>
                  </a:txBody>
                  <a:tcPr marL="99060" marR="99060" marT="54870" marB="54870" anchor="ctr" anchorCtr="1"/>
                </a:tc>
                <a:extLst>
                  <a:ext uri="{0D108BD9-81ED-4DB2-BD59-A6C34878D82A}">
                    <a16:rowId xmlns="" xmlns:a16="http://schemas.microsoft.com/office/drawing/2014/main" val="616739610"/>
                  </a:ext>
                </a:extLst>
              </a:tr>
            </a:tbl>
          </a:graphicData>
        </a:graphic>
      </p:graphicFrame>
    </p:spTree>
    <p:extLst>
      <p:ext uri="{BB962C8B-B14F-4D97-AF65-F5344CB8AC3E}">
        <p14:creationId xmlns="" xmlns:p14="http://schemas.microsoft.com/office/powerpoint/2010/main" val="11050983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7372"/>
            <a:ext cx="10515600" cy="812800"/>
          </a:xfrm>
        </p:spPr>
        <p:txBody>
          <a:bodyPr>
            <a:normAutofit/>
          </a:bodyPr>
          <a:lstStyle/>
          <a:p>
            <a:pPr algn="ctr"/>
            <a:r>
              <a:rPr lang="en-IN" b="1" dirty="0" smtClean="0">
                <a:solidFill>
                  <a:srgbClr val="0070C0"/>
                </a:solidFill>
                <a:latin typeface="Bookman Old Style" pitchFamily="18" charset="0"/>
              </a:rPr>
              <a:t>3-Tier Coop. Credit Structure</a:t>
            </a:r>
          </a:p>
        </p:txBody>
      </p:sp>
      <p:sp>
        <p:nvSpPr>
          <p:cNvPr id="3" name="Content Placeholder 2"/>
          <p:cNvSpPr>
            <a:spLocks noGrp="1"/>
          </p:cNvSpPr>
          <p:nvPr>
            <p:ph idx="1"/>
          </p:nvPr>
        </p:nvSpPr>
        <p:spPr>
          <a:xfrm>
            <a:off x="838200" y="1407886"/>
            <a:ext cx="10515600" cy="4769077"/>
          </a:xfrm>
        </p:spPr>
        <p:txBody>
          <a:bodyPr>
            <a:normAutofit/>
          </a:bodyPr>
          <a:lstStyle/>
          <a:p>
            <a:endParaRPr lang="en-IN" dirty="0" smtClean="0"/>
          </a:p>
          <a:p>
            <a:endParaRPr lang="en-IN" dirty="0" smtClean="0"/>
          </a:p>
          <a:p>
            <a:endParaRPr lang="en-IN" dirty="0"/>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5" name="Picture 4">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6" name="Oval 5">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Slide Number Placeholder 6"/>
          <p:cNvSpPr>
            <a:spLocks noGrp="1"/>
          </p:cNvSpPr>
          <p:nvPr>
            <p:ph type="sldNum" sz="quarter" idx="12"/>
          </p:nvPr>
        </p:nvSpPr>
        <p:spPr/>
        <p:txBody>
          <a:bodyPr/>
          <a:lstStyle/>
          <a:p>
            <a:fld id="{C59EBFB3-C3CC-4A6C-BA93-430E9B838681}" type="slidenum">
              <a:rPr lang="en-US" smtClean="0"/>
              <a:pPr/>
              <a:t>11</a:t>
            </a:fld>
            <a:endParaRPr lang="en-US"/>
          </a:p>
        </p:txBody>
      </p:sp>
      <p:sp>
        <p:nvSpPr>
          <p:cNvPr id="8" name="Rectangle 7"/>
          <p:cNvSpPr/>
          <p:nvPr/>
        </p:nvSpPr>
        <p:spPr>
          <a:xfrm>
            <a:off x="1219200" y="1093765"/>
            <a:ext cx="9884229" cy="1200329"/>
          </a:xfrm>
          <a:prstGeom prst="rect">
            <a:avLst/>
          </a:prstGeom>
        </p:spPr>
        <p:txBody>
          <a:bodyPr wrap="square">
            <a:spAutoFit/>
          </a:bodyPr>
          <a:lstStyle/>
          <a:p>
            <a:pPr marL="342900" indent="-342900" algn="just">
              <a:buFont typeface="Wingdings" pitchFamily="2" charset="2"/>
              <a:buChar char="§"/>
            </a:pPr>
            <a:r>
              <a:rPr lang="en-US" dirty="0" smtClean="0">
                <a:latin typeface="Bookman Old Style" pitchFamily="18" charset="0"/>
              </a:rPr>
              <a:t>Telangana state has unique single window Co-operative credit delivery system under which Short term and long term  Cooperative Credit Structures are integrated in the year 1987.</a:t>
            </a:r>
          </a:p>
          <a:p>
            <a:pPr marL="342900" indent="-342900">
              <a:buFont typeface="Wingdings" pitchFamily="2" charset="2"/>
              <a:buChar char="§"/>
            </a:pPr>
            <a:r>
              <a:rPr lang="en-US" dirty="0" smtClean="0">
                <a:latin typeface="Bookman Old Style" pitchFamily="18" charset="0"/>
              </a:rPr>
              <a:t>It has 3 tier federal system</a:t>
            </a:r>
            <a:endParaRPr lang="en-IN" dirty="0">
              <a:latin typeface="Bookman Old Style" pitchFamily="18" charset="0"/>
            </a:endParaRPr>
          </a:p>
        </p:txBody>
      </p:sp>
      <p:sp>
        <p:nvSpPr>
          <p:cNvPr id="9" name="Isosceles Triangle 8"/>
          <p:cNvSpPr/>
          <p:nvPr/>
        </p:nvSpPr>
        <p:spPr>
          <a:xfrm>
            <a:off x="2835475" y="2470955"/>
            <a:ext cx="5887612" cy="4060473"/>
          </a:xfrm>
          <a:prstGeom prst="triangle">
            <a:avLst/>
          </a:prstGeom>
          <a:solidFill>
            <a:schemeClr val="accent3">
              <a:lumMod val="20000"/>
              <a:lumOff val="8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38"/>
          <p:cNvGrpSpPr/>
          <p:nvPr/>
        </p:nvGrpSpPr>
        <p:grpSpPr>
          <a:xfrm>
            <a:off x="4516403" y="2799442"/>
            <a:ext cx="5669485" cy="931891"/>
            <a:chOff x="2877727" y="1761597"/>
            <a:chExt cx="4361273" cy="1066800"/>
          </a:xfrm>
        </p:grpSpPr>
        <p:sp>
          <p:nvSpPr>
            <p:cNvPr id="11" name="Rounded Rectangle 10"/>
            <p:cNvSpPr/>
            <p:nvPr/>
          </p:nvSpPr>
          <p:spPr>
            <a:xfrm>
              <a:off x="2877727" y="1761597"/>
              <a:ext cx="2133600" cy="1066800"/>
            </a:xfrm>
            <a:prstGeom prst="roundRect">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106327" y="1901279"/>
              <a:ext cx="1676400" cy="880832"/>
            </a:xfrm>
            <a:prstGeom prst="rect">
              <a:avLst/>
            </a:prstGeom>
            <a:noFill/>
          </p:spPr>
          <p:txBody>
            <a:bodyPr wrap="square" rtlCol="0">
              <a:spAutoFit/>
            </a:bodyPr>
            <a:lstStyle/>
            <a:p>
              <a:pPr algn="ctr"/>
              <a:r>
                <a:rPr lang="en-GB" sz="2200" dirty="0">
                  <a:solidFill>
                    <a:srgbClr val="0070C0"/>
                  </a:solidFill>
                  <a:latin typeface="Bookman Old Style" pitchFamily="18" charset="0"/>
                </a:rPr>
                <a:t>Apex Level</a:t>
              </a:r>
              <a:br>
                <a:rPr lang="en-GB" sz="2200" dirty="0">
                  <a:solidFill>
                    <a:srgbClr val="0070C0"/>
                  </a:solidFill>
                  <a:latin typeface="Bookman Old Style" pitchFamily="18" charset="0"/>
                </a:rPr>
              </a:br>
              <a:r>
                <a:rPr lang="en-GB" sz="2200" dirty="0">
                  <a:solidFill>
                    <a:srgbClr val="0070C0"/>
                  </a:solidFill>
                  <a:latin typeface="Bookman Old Style" pitchFamily="18" charset="0"/>
                </a:rPr>
                <a:t>TSCAB</a:t>
              </a:r>
            </a:p>
          </p:txBody>
        </p:sp>
        <p:sp>
          <p:nvSpPr>
            <p:cNvPr id="13" name="Right Arrow 12"/>
            <p:cNvSpPr/>
            <p:nvPr/>
          </p:nvSpPr>
          <p:spPr>
            <a:xfrm>
              <a:off x="5011327" y="2209799"/>
              <a:ext cx="703673" cy="152399"/>
            </a:xfrm>
            <a:prstGeom prst="rightArrow">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ounded Rectangle 13"/>
            <p:cNvSpPr/>
            <p:nvPr/>
          </p:nvSpPr>
          <p:spPr>
            <a:xfrm>
              <a:off x="5715000" y="2019297"/>
              <a:ext cx="1524000" cy="533401"/>
            </a:xfrm>
            <a:prstGeom prst="roundRect">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5761973" y="2100908"/>
              <a:ext cx="1440633" cy="422800"/>
            </a:xfrm>
            <a:prstGeom prst="rect">
              <a:avLst/>
            </a:prstGeom>
            <a:noFill/>
          </p:spPr>
          <p:txBody>
            <a:bodyPr wrap="square" rtlCol="0">
              <a:spAutoFit/>
            </a:bodyPr>
            <a:lstStyle/>
            <a:p>
              <a:r>
                <a:rPr lang="en-GB" dirty="0">
                  <a:solidFill>
                    <a:srgbClr val="0070C0"/>
                  </a:solidFill>
                  <a:latin typeface="Bookman Old Style" pitchFamily="18" charset="0"/>
                </a:rPr>
                <a:t>42 Branches</a:t>
              </a:r>
            </a:p>
          </p:txBody>
        </p:sp>
      </p:grpSp>
      <p:grpSp>
        <p:nvGrpSpPr>
          <p:cNvPr id="16" name="Group 37"/>
          <p:cNvGrpSpPr/>
          <p:nvPr/>
        </p:nvGrpSpPr>
        <p:grpSpPr>
          <a:xfrm>
            <a:off x="4516404" y="4136135"/>
            <a:ext cx="5807964" cy="1003837"/>
            <a:chOff x="2877727" y="3173700"/>
            <a:chExt cx="4432454" cy="1149162"/>
          </a:xfrm>
        </p:grpSpPr>
        <p:sp>
          <p:nvSpPr>
            <p:cNvPr id="17" name="Rounded Rectangle 16"/>
            <p:cNvSpPr/>
            <p:nvPr/>
          </p:nvSpPr>
          <p:spPr>
            <a:xfrm>
              <a:off x="2877727" y="3173700"/>
              <a:ext cx="2133600" cy="1066800"/>
            </a:xfrm>
            <a:prstGeom prst="roundRect">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5011327" y="3591155"/>
              <a:ext cx="703673" cy="152399"/>
            </a:xfrm>
            <a:prstGeom prst="rightArrow">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5715000" y="3400653"/>
              <a:ext cx="1524000" cy="533401"/>
            </a:xfrm>
            <a:prstGeom prst="roundRect">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974821" y="3195396"/>
              <a:ext cx="2036506" cy="1127466"/>
            </a:xfrm>
            <a:prstGeom prst="rect">
              <a:avLst/>
            </a:prstGeom>
            <a:noFill/>
          </p:spPr>
          <p:txBody>
            <a:bodyPr wrap="square" rtlCol="0">
              <a:spAutoFit/>
            </a:bodyPr>
            <a:lstStyle/>
            <a:p>
              <a:r>
                <a:rPr lang="en-GB" sz="2200" dirty="0">
                  <a:solidFill>
                    <a:srgbClr val="0070C0"/>
                  </a:solidFill>
                  <a:latin typeface="Bookman Old Style" pitchFamily="18" charset="0"/>
                </a:rPr>
                <a:t>District Level – 9 DCCBs</a:t>
              </a:r>
            </a:p>
            <a:p>
              <a:r>
                <a:rPr lang="en-GB" sz="1400" b="1" dirty="0">
                  <a:solidFill>
                    <a:srgbClr val="0070C0"/>
                  </a:solidFill>
                  <a:latin typeface="Bookman Old Style" pitchFamily="18" charset="0"/>
                </a:rPr>
                <a:t>(Covering 33 Districts</a:t>
              </a:r>
              <a:r>
                <a:rPr lang="en-GB" sz="1400" b="1" dirty="0">
                  <a:solidFill>
                    <a:srgbClr val="0070C0"/>
                  </a:solidFill>
                  <a:latin typeface="Trebuchet MS" panose="020B0603020202020204" pitchFamily="34" charset="0"/>
                </a:rPr>
                <a:t>)</a:t>
              </a:r>
            </a:p>
          </p:txBody>
        </p:sp>
        <p:sp>
          <p:nvSpPr>
            <p:cNvPr id="21" name="TextBox 20"/>
            <p:cNvSpPr txBox="1"/>
            <p:nvPr/>
          </p:nvSpPr>
          <p:spPr>
            <a:xfrm>
              <a:off x="5705234" y="3475886"/>
              <a:ext cx="1604947" cy="422800"/>
            </a:xfrm>
            <a:prstGeom prst="rect">
              <a:avLst/>
            </a:prstGeom>
            <a:noFill/>
          </p:spPr>
          <p:txBody>
            <a:bodyPr wrap="square" rtlCol="0">
              <a:spAutoFit/>
            </a:bodyPr>
            <a:lstStyle/>
            <a:p>
              <a:r>
                <a:rPr lang="en-GB" dirty="0">
                  <a:solidFill>
                    <a:srgbClr val="0070C0"/>
                  </a:solidFill>
                  <a:latin typeface="Bookman Old Style" pitchFamily="18" charset="0"/>
                </a:rPr>
                <a:t>371 Branches</a:t>
              </a:r>
            </a:p>
          </p:txBody>
        </p:sp>
      </p:grpSp>
      <p:grpSp>
        <p:nvGrpSpPr>
          <p:cNvPr id="22" name="Group 36"/>
          <p:cNvGrpSpPr/>
          <p:nvPr/>
        </p:nvGrpSpPr>
        <p:grpSpPr>
          <a:xfrm>
            <a:off x="4227481" y="5197810"/>
            <a:ext cx="4190803" cy="1277273"/>
            <a:chOff x="2810563" y="4769363"/>
            <a:chExt cx="2240408" cy="1462183"/>
          </a:xfrm>
        </p:grpSpPr>
        <p:sp>
          <p:nvSpPr>
            <p:cNvPr id="23" name="Rounded Rectangle 22"/>
            <p:cNvSpPr/>
            <p:nvPr/>
          </p:nvSpPr>
          <p:spPr>
            <a:xfrm>
              <a:off x="2810563" y="4775156"/>
              <a:ext cx="2195405" cy="1446122"/>
            </a:xfrm>
            <a:prstGeom prst="roundRect">
              <a:avLst/>
            </a:prstGeom>
            <a:solidFill>
              <a:schemeClr val="accent3">
                <a:lumMod val="40000"/>
                <a:lumOff val="60000"/>
              </a:schemeClr>
            </a:solidFill>
            <a:ln>
              <a:solidFill>
                <a:srgbClr val="00A8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2810563" y="4769363"/>
              <a:ext cx="2240408" cy="1462183"/>
            </a:xfrm>
            <a:prstGeom prst="rect">
              <a:avLst/>
            </a:prstGeom>
            <a:noFill/>
          </p:spPr>
          <p:txBody>
            <a:bodyPr wrap="square" rtlCol="0">
              <a:spAutoFit/>
            </a:bodyPr>
            <a:lstStyle/>
            <a:p>
              <a:r>
                <a:rPr lang="en-GB" sz="2200" dirty="0">
                  <a:solidFill>
                    <a:srgbClr val="0070C0"/>
                  </a:solidFill>
                  <a:latin typeface="Bookman Old Style" pitchFamily="18" charset="0"/>
                </a:rPr>
                <a:t>Village Level</a:t>
              </a:r>
            </a:p>
            <a:p>
              <a:pPr marL="342900" indent="-342900">
                <a:buFontTx/>
                <a:buChar char="-"/>
              </a:pPr>
              <a:r>
                <a:rPr lang="en-GB" sz="2000" b="1" dirty="0" smtClean="0">
                  <a:solidFill>
                    <a:srgbClr val="0070C0"/>
                  </a:solidFill>
                  <a:latin typeface="Bookman Old Style" pitchFamily="18" charset="0"/>
                </a:rPr>
                <a:t>906</a:t>
              </a:r>
              <a:r>
                <a:rPr lang="en-GB" sz="2000" dirty="0" smtClean="0">
                  <a:solidFill>
                    <a:srgbClr val="0070C0"/>
                  </a:solidFill>
                  <a:latin typeface="Bookman Old Style" pitchFamily="18" charset="0"/>
                </a:rPr>
                <a:t> </a:t>
              </a:r>
              <a:r>
                <a:rPr lang="en-GB" sz="1600" dirty="0" smtClean="0">
                  <a:solidFill>
                    <a:srgbClr val="0070C0"/>
                  </a:solidFill>
                  <a:latin typeface="Bookman Old Style" pitchFamily="18" charset="0"/>
                </a:rPr>
                <a:t>(823 PACS with DCCBs + 83 PACS ceded to nationalised Banks)</a:t>
              </a:r>
              <a:r>
                <a:rPr lang="en-GB" sz="2200" dirty="0" smtClean="0">
                  <a:solidFill>
                    <a:srgbClr val="0070C0"/>
                  </a:solidFill>
                  <a:latin typeface="Bookman Old Style" pitchFamily="18" charset="0"/>
                </a:rPr>
                <a:t> </a:t>
              </a:r>
              <a:endParaRPr lang="en-GB" sz="2200" dirty="0">
                <a:solidFill>
                  <a:srgbClr val="0070C0"/>
                </a:solidFill>
                <a:latin typeface="Bookman Old Style" pitchFamily="18" charset="0"/>
              </a:endParaRPr>
            </a:p>
            <a:p>
              <a:r>
                <a:rPr lang="en-GB" sz="1300" b="1" dirty="0" smtClean="0">
                  <a:solidFill>
                    <a:srgbClr val="0070C0"/>
                  </a:solidFill>
                  <a:latin typeface="Trebuchet MS" panose="020B0603020202020204" pitchFamily="34" charset="0"/>
                </a:rPr>
                <a:t>(</a:t>
              </a:r>
              <a:r>
                <a:rPr lang="en-GB" sz="1300" b="1" dirty="0" smtClean="0">
                  <a:solidFill>
                    <a:srgbClr val="0070C0"/>
                  </a:solidFill>
                  <a:latin typeface="Bookman Old Style" pitchFamily="18" charset="0"/>
                </a:rPr>
                <a:t>Covering 10434 Revenue Villages</a:t>
              </a:r>
              <a:r>
                <a:rPr lang="en-GB" sz="1300" b="1" dirty="0">
                  <a:solidFill>
                    <a:srgbClr val="0070C0"/>
                  </a:solidFill>
                  <a:latin typeface="Bookman Old Style" pitchFamily="18" charset="0"/>
                </a:rPr>
                <a:t>)</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5732"/>
          </a:xfrm>
        </p:spPr>
        <p:txBody>
          <a:bodyPr>
            <a:noAutofit/>
          </a:bodyPr>
          <a:lstStyle/>
          <a:p>
            <a:pPr algn="ctr"/>
            <a:r>
              <a:rPr lang="en-IN" b="1" dirty="0" smtClean="0">
                <a:solidFill>
                  <a:srgbClr val="0070C0"/>
                </a:solidFill>
                <a:latin typeface="Bookman Old Style" pitchFamily="18" charset="0"/>
              </a:rPr>
              <a:t>TSCAB / DCCBs</a:t>
            </a:r>
            <a:endParaRPr lang="en-IN" b="1" dirty="0">
              <a:solidFill>
                <a:srgbClr val="0070C0"/>
              </a:solidFill>
              <a:latin typeface="Bookman Old Style" pitchFamily="18" charset="0"/>
            </a:endParaRPr>
          </a:p>
        </p:txBody>
      </p:sp>
      <p:sp>
        <p:nvSpPr>
          <p:cNvPr id="3" name="Content Placeholder 2"/>
          <p:cNvSpPr>
            <a:spLocks noGrp="1"/>
          </p:cNvSpPr>
          <p:nvPr>
            <p:ph idx="1"/>
          </p:nvPr>
        </p:nvSpPr>
        <p:spPr>
          <a:xfrm>
            <a:off x="1449976" y="1075507"/>
            <a:ext cx="9601201" cy="5225143"/>
          </a:xfrm>
        </p:spPr>
        <p:txBody>
          <a:bodyPr>
            <a:normAutofit fontScale="55000" lnSpcReduction="20000"/>
          </a:bodyPr>
          <a:lstStyle/>
          <a:p>
            <a:endParaRPr lang="en-IN" dirty="0" smtClean="0"/>
          </a:p>
          <a:p>
            <a:pPr marL="285750" indent="-285750" algn="just"/>
            <a:r>
              <a:rPr lang="en-US" sz="3600" dirty="0" smtClean="0">
                <a:latin typeface="Bookman Old Style" pitchFamily="18" charset="0"/>
              </a:rPr>
              <a:t>TSCAB has a chequered History of more than 107 years.</a:t>
            </a:r>
          </a:p>
          <a:p>
            <a:pPr lvl="0" algn="just">
              <a:defRPr/>
            </a:pPr>
            <a:r>
              <a:rPr lang="en-US" sz="3600" dirty="0" smtClean="0">
                <a:latin typeface="Bookman Old Style" pitchFamily="18" charset="0"/>
              </a:rPr>
              <a:t>Out of 9 DCCBs, 6 DCCBs have completed their 100 years of service to the farmers.</a:t>
            </a:r>
          </a:p>
          <a:p>
            <a:pPr lvl="0" algn="just">
              <a:defRPr/>
            </a:pPr>
            <a:r>
              <a:rPr lang="en-US" sz="3600" dirty="0" smtClean="0">
                <a:latin typeface="Bookman Old Style" pitchFamily="18" charset="0"/>
              </a:rPr>
              <a:t>All the DCCBs are working in profit and none of the DCCB has accumulated losses.</a:t>
            </a:r>
          </a:p>
          <a:p>
            <a:pPr lvl="0" algn="just">
              <a:defRPr/>
            </a:pPr>
            <a:r>
              <a:rPr lang="en-US" sz="3600" dirty="0" smtClean="0">
                <a:latin typeface="Bookman Old Style" pitchFamily="18" charset="0"/>
              </a:rPr>
              <a:t>CRAR of all the DCCBs is above the prescribed norm of 9%.</a:t>
            </a:r>
          </a:p>
          <a:p>
            <a:pPr lvl="0" algn="just">
              <a:defRPr/>
            </a:pPr>
            <a:r>
              <a:rPr lang="en-US" sz="3600" dirty="0" smtClean="0">
                <a:latin typeface="Bookman Old Style" pitchFamily="18" charset="0"/>
              </a:rPr>
              <a:t>All the DCCBs are on CBS platform since 2012-13.</a:t>
            </a:r>
          </a:p>
          <a:p>
            <a:pPr lvl="0" algn="just">
              <a:defRPr/>
            </a:pPr>
            <a:r>
              <a:rPr lang="en-US" sz="3600" dirty="0" smtClean="0">
                <a:latin typeface="Bookman Old Style" pitchFamily="18" charset="0"/>
              </a:rPr>
              <a:t>All the DCCBs are providing services of mobile banking, 24*7 RTGS &amp; NEFT, mobile ATM vans, Micro ATMs and ATMs.</a:t>
            </a:r>
          </a:p>
          <a:p>
            <a:pPr lvl="0" algn="just">
              <a:defRPr/>
            </a:pPr>
            <a:r>
              <a:rPr lang="en-US" sz="3600" dirty="0" smtClean="0">
                <a:latin typeface="Bookman Old Style" pitchFamily="18" charset="0"/>
              </a:rPr>
              <a:t>CEOs of all DCCBs are selected as per fit &amp; proper criteria of RBI/NABARD. </a:t>
            </a:r>
          </a:p>
          <a:p>
            <a:pPr lvl="0" algn="just">
              <a:defRPr/>
            </a:pPr>
            <a:r>
              <a:rPr lang="en-US" sz="3600" dirty="0" smtClean="0">
                <a:latin typeface="Bookman Old Style" pitchFamily="18" charset="0"/>
              </a:rPr>
              <a:t>All the DCCBs have co-opted Professional Directors as per the fit and proper criteria prescribed by RBI/NABARD.</a:t>
            </a:r>
          </a:p>
          <a:p>
            <a:pPr lvl="0" algn="just">
              <a:defRPr/>
            </a:pPr>
            <a:r>
              <a:rPr lang="en-IN" altLang="en-US" sz="3600" dirty="0" smtClean="0">
                <a:latin typeface="Bookman Old Style" pitchFamily="18" charset="0"/>
                <a:cs typeface="Tahoma" panose="020B0604030504040204" pitchFamily="34" charset="0"/>
              </a:rPr>
              <a:t> </a:t>
            </a:r>
            <a:r>
              <a:rPr lang="en-US" altLang="en-US" sz="3600" dirty="0" smtClean="0">
                <a:latin typeface="Bookman Old Style" pitchFamily="18" charset="0"/>
                <a:cs typeface="Tahoma" panose="020B0604030504040204" pitchFamily="34" charset="0"/>
              </a:rPr>
              <a:t>TSCAB is the first SCB to issue “</a:t>
            </a:r>
            <a:r>
              <a:rPr lang="en-US" altLang="en-US" sz="3600" dirty="0" err="1" smtClean="0">
                <a:latin typeface="Bookman Old Style" pitchFamily="18" charset="0"/>
                <a:cs typeface="Tahoma" panose="020B0604030504040204" pitchFamily="34" charset="0"/>
              </a:rPr>
              <a:t>Rupay</a:t>
            </a:r>
            <a:r>
              <a:rPr lang="en-US" altLang="en-US" sz="3600" dirty="0" smtClean="0">
                <a:latin typeface="Bookman Old Style" pitchFamily="18" charset="0"/>
                <a:cs typeface="Tahoma" panose="020B0604030504040204" pitchFamily="34" charset="0"/>
              </a:rPr>
              <a:t> Platinum Cards” to its  high value customers, which has got many benefits including access to Airport lounges.</a:t>
            </a:r>
            <a:endParaRPr lang="en-US" sz="3300" dirty="0" smtClean="0">
              <a:solidFill>
                <a:schemeClr val="accent1">
                  <a:lumMod val="50000"/>
                </a:schemeClr>
              </a:solidFill>
              <a:latin typeface="Bookman Old Style" pitchFamily="18" charset="0"/>
            </a:endParaRPr>
          </a:p>
          <a:p>
            <a:pPr marL="285750" indent="-285750" algn="just"/>
            <a:endParaRPr lang="en-US" sz="3300" dirty="0" smtClean="0">
              <a:solidFill>
                <a:schemeClr val="accent1">
                  <a:lumMod val="50000"/>
                </a:schemeClr>
              </a:solidFill>
              <a:latin typeface="Bookman Old Style" pitchFamily="18" charset="0"/>
            </a:endParaRPr>
          </a:p>
          <a:p>
            <a:endParaRPr lang="en-IN" dirty="0"/>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5" name="Picture 4">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6" name="Oval 5">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Slide Number Placeholder 6"/>
          <p:cNvSpPr>
            <a:spLocks noGrp="1"/>
          </p:cNvSpPr>
          <p:nvPr>
            <p:ph type="sldNum" sz="quarter" idx="12"/>
          </p:nvPr>
        </p:nvSpPr>
        <p:spPr/>
        <p:txBody>
          <a:bodyPr/>
          <a:lstStyle/>
          <a:p>
            <a:fld id="{C59EBFB3-C3CC-4A6C-BA93-430E9B838681}" type="slidenum">
              <a:rPr lang="en-US" smtClean="0"/>
              <a:pPr/>
              <a:t>12</a:t>
            </a:fld>
            <a:endParaRPr lang="en-US"/>
          </a:p>
        </p:txBody>
      </p:sp>
      <p:sp>
        <p:nvSpPr>
          <p:cNvPr id="10" name="Content Placeholder 10"/>
          <p:cNvSpPr txBox="1">
            <a:spLocks/>
          </p:cNvSpPr>
          <p:nvPr/>
        </p:nvSpPr>
        <p:spPr>
          <a:xfrm>
            <a:off x="1030514" y="2561772"/>
            <a:ext cx="10290628" cy="3708399"/>
          </a:xfrm>
          <a:prstGeom prst="rect">
            <a:avLst/>
          </a:prstGeom>
        </p:spPr>
        <p:txBody>
          <a:bodyPr vert="horz" lIns="91440" tIns="45720" rIns="91440" bIns="45720" rtlCol="0">
            <a:norm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0532"/>
          </a:xfrm>
        </p:spPr>
        <p:txBody>
          <a:bodyPr>
            <a:normAutofit/>
          </a:bodyPr>
          <a:lstStyle/>
          <a:p>
            <a:pPr algn="ctr"/>
            <a:r>
              <a:rPr lang="en-US" b="1" dirty="0" smtClean="0">
                <a:solidFill>
                  <a:srgbClr val="0070C0"/>
                </a:solidFill>
                <a:latin typeface="Bookman Old Style" pitchFamily="18" charset="0"/>
              </a:rPr>
              <a:t>Awards won</a:t>
            </a:r>
            <a:endParaRPr lang="en-IN" b="1" dirty="0">
              <a:solidFill>
                <a:srgbClr val="0070C0"/>
              </a:solidFill>
              <a:latin typeface="Bookman Old Style" pitchFamily="18" charset="0"/>
            </a:endParaRPr>
          </a:p>
        </p:txBody>
      </p:sp>
      <p:sp>
        <p:nvSpPr>
          <p:cNvPr id="3" name="Content Placeholder 2"/>
          <p:cNvSpPr>
            <a:spLocks noGrp="1"/>
          </p:cNvSpPr>
          <p:nvPr>
            <p:ph idx="1"/>
          </p:nvPr>
        </p:nvSpPr>
        <p:spPr>
          <a:xfrm>
            <a:off x="838200" y="1407886"/>
            <a:ext cx="10515600" cy="4769077"/>
          </a:xfrm>
        </p:spPr>
        <p:txBody>
          <a:bodyPr>
            <a:normAutofit/>
          </a:bodyPr>
          <a:lstStyle/>
          <a:p>
            <a:endParaRPr lang="en-IN" dirty="0" smtClean="0"/>
          </a:p>
          <a:p>
            <a:endParaRPr lang="en-IN" dirty="0"/>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5" name="Picture 4">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6" name="Oval 5">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Slide Number Placeholder 6"/>
          <p:cNvSpPr>
            <a:spLocks noGrp="1"/>
          </p:cNvSpPr>
          <p:nvPr>
            <p:ph type="sldNum" sz="quarter" idx="12"/>
          </p:nvPr>
        </p:nvSpPr>
        <p:spPr/>
        <p:txBody>
          <a:bodyPr/>
          <a:lstStyle/>
          <a:p>
            <a:fld id="{C59EBFB3-C3CC-4A6C-BA93-430E9B838681}" type="slidenum">
              <a:rPr lang="en-US" smtClean="0"/>
              <a:pPr/>
              <a:t>13</a:t>
            </a:fld>
            <a:endParaRPr lang="en-US"/>
          </a:p>
        </p:txBody>
      </p:sp>
      <p:sp>
        <p:nvSpPr>
          <p:cNvPr id="8" name="Content Placeholder 10"/>
          <p:cNvSpPr txBox="1">
            <a:spLocks/>
          </p:cNvSpPr>
          <p:nvPr/>
        </p:nvSpPr>
        <p:spPr>
          <a:xfrm>
            <a:off x="997856" y="1204686"/>
            <a:ext cx="10599057" cy="4840514"/>
          </a:xfrm>
          <a:prstGeom prst="rect">
            <a:avLst/>
          </a:prstGeom>
        </p:spPr>
        <p:txBody>
          <a:bodyPr vert="horz" lIns="91440" tIns="45720" rIns="91440" bIns="45720" rtlCol="0">
            <a:normAutofit fontScale="77500" lnSpcReduction="20000"/>
          </a:bodyPr>
          <a:lstStyle/>
          <a:p>
            <a:pPr marL="228600" lvl="0" indent="-228600" algn="just">
              <a:lnSpc>
                <a:spcPct val="90000"/>
              </a:lnSpc>
              <a:spcBef>
                <a:spcPts val="1000"/>
              </a:spcBef>
              <a:buFont typeface="Arial" panose="020B0604020202020204" pitchFamily="34" charset="0"/>
              <a:buChar char="•"/>
              <a:defRPr/>
            </a:pPr>
            <a:r>
              <a:rPr kumimoji="0" lang="en-US" sz="2800" b="1" i="0" u="none" strike="noStrike" kern="1200" cap="none" spc="0" normalizeH="0" baseline="0" noProof="0" dirty="0" smtClean="0">
                <a:ln>
                  <a:noFill/>
                </a:ln>
                <a:solidFill>
                  <a:schemeClr val="tx1"/>
                </a:solidFill>
                <a:effectLst/>
                <a:uLnTx/>
                <a:uFillTx/>
                <a:latin typeface="Bookman Old Style" pitchFamily="18" charset="0"/>
              </a:rPr>
              <a:t>TSCAB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has won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All India Best performance award</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of NABARD for the year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2020-21.</a:t>
            </a:r>
            <a:endParaRPr kumimoji="0" lang="en-US" sz="2800" b="0" i="0" u="none" strike="noStrike" kern="1200" cap="none" spc="0" normalizeH="0" baseline="0" noProof="0" dirty="0" smtClean="0">
              <a:ln>
                <a:noFill/>
              </a:ln>
              <a:solidFill>
                <a:schemeClr val="tx1"/>
              </a:solidFill>
              <a:effectLst/>
              <a:uLnTx/>
              <a:uFillTx/>
              <a:latin typeface="Bookman Old Style" pitchFamily="18" charset="0"/>
            </a:endParaRPr>
          </a:p>
          <a:p>
            <a:pPr marL="228600" lvl="0" indent="-228600" algn="just">
              <a:lnSpc>
                <a:spcPct val="90000"/>
              </a:lnSpc>
              <a:spcBef>
                <a:spcPts val="1000"/>
              </a:spcBef>
              <a:defRPr/>
            </a:pPr>
            <a:endParaRPr kumimoji="0" lang="en-US" sz="900" b="1" i="0" u="none" strike="noStrike" kern="1200" cap="none" spc="0" normalizeH="0" baseline="0" noProof="0" dirty="0" smtClean="0">
              <a:ln>
                <a:noFill/>
              </a:ln>
              <a:solidFill>
                <a:schemeClr val="tx1"/>
              </a:solidFill>
              <a:effectLst/>
              <a:uLnTx/>
              <a:uFillTx/>
              <a:latin typeface="Bookman Old Style" pitchFamily="18" charset="0"/>
            </a:endParaRPr>
          </a:p>
          <a:p>
            <a:pPr marL="228600" lvl="0" indent="-228600" algn="just">
              <a:lnSpc>
                <a:spcPct val="90000"/>
              </a:lnSpc>
              <a:spcBef>
                <a:spcPts val="1000"/>
              </a:spcBef>
              <a:buFont typeface="Arial" panose="020B0604020202020204" pitchFamily="34" charset="0"/>
              <a:buChar char="•"/>
              <a:defRPr/>
            </a:pPr>
            <a:r>
              <a:rPr kumimoji="0" lang="en-US" sz="2800" b="1" i="0" u="none" strike="noStrike" kern="1200" cap="none" spc="0" normalizeH="0" baseline="0" noProof="0" dirty="0" smtClean="0">
                <a:ln>
                  <a:noFill/>
                </a:ln>
                <a:solidFill>
                  <a:schemeClr val="tx1"/>
                </a:solidFill>
                <a:effectLst/>
                <a:uLnTx/>
                <a:uFillTx/>
                <a:latin typeface="Bookman Old Style" pitchFamily="18" charset="0"/>
              </a:rPr>
              <a:t>TSCAB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has won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NAFSCOB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Best Performance Award </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continuously for three years </a:t>
            </a:r>
            <a:r>
              <a:rPr lang="en-US" sz="2800" dirty="0" smtClean="0">
                <a:latin typeface="Bookman Old Style" pitchFamily="18" charset="0"/>
              </a:rPr>
              <a:t>since 2017-18</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a:t>
            </a:r>
          </a:p>
          <a:p>
            <a:pPr marL="228600" marR="0" lvl="0" indent="-228600" algn="just" defTabSz="914400" rtl="0" eaLnBrk="1" fontAlgn="auto" latinLnBrk="0" hangingPunct="1">
              <a:lnSpc>
                <a:spcPct val="90000"/>
              </a:lnSpc>
              <a:spcBef>
                <a:spcPts val="1000"/>
              </a:spcBef>
              <a:spcAft>
                <a:spcPts val="0"/>
              </a:spcAft>
              <a:buClrTx/>
              <a:buSzTx/>
              <a:tabLst/>
              <a:defRPr/>
            </a:pPr>
            <a:endParaRPr kumimoji="0" lang="en-US" sz="1300" b="0" i="0" u="none" strike="noStrike" kern="1200" cap="none" spc="0" normalizeH="0" baseline="0" noProof="0" dirty="0" smtClean="0">
              <a:ln>
                <a:noFill/>
              </a:ln>
              <a:solidFill>
                <a:schemeClr val="tx1"/>
              </a:solidFill>
              <a:effectLst/>
              <a:uLnTx/>
              <a:uFillTx/>
              <a:latin typeface="Bookman Old Style" pitchFamily="18" charset="0"/>
            </a:endParaRPr>
          </a:p>
          <a:p>
            <a:pPr marL="228600" lvl="0" indent="-228600" algn="just">
              <a:lnSpc>
                <a:spcPct val="90000"/>
              </a:lnSpc>
              <a:spcBef>
                <a:spcPts val="1000"/>
              </a:spcBef>
              <a:buFont typeface="Arial" panose="020B0604020202020204" pitchFamily="34" charset="0"/>
              <a:buChar char="•"/>
              <a:defRPr/>
            </a:pPr>
            <a:r>
              <a:rPr kumimoji="0" lang="en-US" sz="2800" b="0" i="0" u="none" strike="noStrike" kern="1200" cap="none" spc="0" normalizeH="0" baseline="0" noProof="0" dirty="0" smtClean="0">
                <a:ln>
                  <a:noFill/>
                </a:ln>
                <a:solidFill>
                  <a:schemeClr val="tx1"/>
                </a:solidFill>
                <a:effectLst/>
                <a:uLnTx/>
                <a:uFillTx/>
                <a:latin typeface="Bookman Old Style" pitchFamily="18" charset="0"/>
              </a:rPr>
              <a:t>TSCAB – Cooperative Training Institute has won NAFSCOB best performance award (3</a:t>
            </a:r>
            <a:r>
              <a:rPr kumimoji="0" lang="en-US" sz="2800" b="0" i="0" u="none" strike="noStrike" kern="1200" cap="none" spc="0" normalizeH="0" baseline="30000" noProof="0" dirty="0" smtClean="0">
                <a:ln>
                  <a:noFill/>
                </a:ln>
                <a:solidFill>
                  <a:schemeClr val="tx1"/>
                </a:solidFill>
                <a:effectLst/>
                <a:uLnTx/>
                <a:uFillTx/>
                <a:latin typeface="Bookman Old Style" pitchFamily="18" charset="0"/>
              </a:rPr>
              <a:t>rd</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prize) consequently for three years </a:t>
            </a:r>
            <a:r>
              <a:rPr lang="en-US" sz="2800" dirty="0" smtClean="0">
                <a:latin typeface="Bookman Old Style" pitchFamily="18" charset="0"/>
              </a:rPr>
              <a:t>since 2017-18.</a:t>
            </a:r>
            <a:endParaRPr kumimoji="0" lang="en-US" sz="2800" b="0" i="0" u="none" strike="noStrike" kern="1200" cap="none" spc="0" normalizeH="0" baseline="0" noProof="0" dirty="0" smtClean="0">
              <a:ln>
                <a:noFill/>
              </a:ln>
              <a:solidFill>
                <a:schemeClr val="tx1"/>
              </a:solidFill>
              <a:effectLst/>
              <a:uLnTx/>
              <a:uFillTx/>
              <a:latin typeface="Bookman Old Style" pitchFamily="18" charset="0"/>
            </a:endParaRPr>
          </a:p>
          <a:p>
            <a:pPr marL="228600" marR="0" lvl="0" indent="-228600" algn="just" defTabSz="914400" rtl="0" eaLnBrk="1" fontAlgn="auto" latinLnBrk="0" hangingPunct="1">
              <a:lnSpc>
                <a:spcPct val="90000"/>
              </a:lnSpc>
              <a:spcBef>
                <a:spcPts val="1000"/>
              </a:spcBef>
              <a:spcAft>
                <a:spcPts val="0"/>
              </a:spcAft>
              <a:buClrTx/>
              <a:buSzTx/>
              <a:tabLst/>
              <a:defRPr/>
            </a:pPr>
            <a:endParaRPr kumimoji="0" lang="en-US" b="0" i="0" u="none" strike="noStrike" kern="1200" cap="none" spc="0" normalizeH="0" baseline="0" noProof="0" dirty="0" smtClean="0">
              <a:ln>
                <a:noFill/>
              </a:ln>
              <a:solidFill>
                <a:schemeClr val="tx1"/>
              </a:solidFill>
              <a:effectLst/>
              <a:uLnTx/>
              <a:uFillTx/>
              <a:latin typeface="Bookman Old Style" pitchFamily="18" charset="0"/>
            </a:endParaRPr>
          </a:p>
          <a:p>
            <a:pPr marL="228600" lvl="0" indent="-228600" algn="just">
              <a:lnSpc>
                <a:spcPct val="90000"/>
              </a:lnSpc>
              <a:spcBef>
                <a:spcPts val="1000"/>
              </a:spcBef>
              <a:buFont typeface="Arial" panose="020B0604020202020204" pitchFamily="34" charset="0"/>
              <a:buChar char="•"/>
              <a:defRPr/>
            </a:pPr>
            <a:r>
              <a:rPr kumimoji="0" lang="en-US" sz="2800" b="1" i="0" u="none" strike="noStrike" kern="1200" cap="none" spc="0" normalizeH="0" baseline="0" noProof="0" dirty="0" err="1" smtClean="0">
                <a:ln>
                  <a:noFill/>
                </a:ln>
                <a:solidFill>
                  <a:schemeClr val="tx1"/>
                </a:solidFill>
                <a:effectLst/>
                <a:uLnTx/>
                <a:uFillTx/>
                <a:latin typeface="Bookman Old Style" pitchFamily="18" charset="0"/>
              </a:rPr>
              <a:t>Karimnagar</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 DCCB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has won the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Best Performance Award</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of NABARD </a:t>
            </a:r>
            <a:r>
              <a:rPr kumimoji="0" lang="en-US" sz="2800" b="0" i="0" u="none" strike="noStrike" kern="1200" cap="none" spc="0" normalizeH="0" baseline="0" noProof="0" smtClean="0">
                <a:ln>
                  <a:noFill/>
                </a:ln>
                <a:solidFill>
                  <a:schemeClr val="tx1"/>
                </a:solidFill>
                <a:effectLst/>
                <a:uLnTx/>
                <a:uFillTx/>
                <a:latin typeface="Bookman Old Style" pitchFamily="18" charset="0"/>
              </a:rPr>
              <a:t>for the year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2020-21</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and also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NAFSCOB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Best Performance Award</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continuously for 5 years </a:t>
            </a:r>
            <a:r>
              <a:rPr lang="en-US" sz="2800" dirty="0" smtClean="0">
                <a:latin typeface="Bookman Old Style" pitchFamily="18" charset="0"/>
              </a:rPr>
              <a:t>since</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2015-16.</a:t>
            </a:r>
          </a:p>
          <a:p>
            <a:pPr marL="228600" marR="0" lvl="0" indent="-228600" algn="just" defTabSz="914400" rtl="0" eaLnBrk="1" fontAlgn="auto" latinLnBrk="0" hangingPunct="1">
              <a:lnSpc>
                <a:spcPct val="90000"/>
              </a:lnSpc>
              <a:spcBef>
                <a:spcPts val="1000"/>
              </a:spcBef>
              <a:spcAft>
                <a:spcPts val="0"/>
              </a:spcAft>
              <a:buClrTx/>
              <a:buSzTx/>
              <a:tabLst/>
              <a:defRPr/>
            </a:pPr>
            <a:endParaRPr lang="en-US" sz="1000" dirty="0" smtClean="0">
              <a:latin typeface="Bookman Old Style" pitchFamily="18" charset="0"/>
            </a:endParaRPr>
          </a:p>
          <a:p>
            <a:pPr marL="228600" lvl="0" indent="-228600" algn="just">
              <a:lnSpc>
                <a:spcPct val="90000"/>
              </a:lnSpc>
              <a:spcBef>
                <a:spcPts val="1000"/>
              </a:spcBef>
              <a:buFont typeface="Arial" panose="020B0604020202020204" pitchFamily="34" charset="0"/>
              <a:buChar char="•"/>
              <a:defRPr/>
            </a:pPr>
            <a:r>
              <a:rPr kumimoji="0" lang="en-US" sz="2800" b="1" i="0" u="none" strike="noStrike" kern="1200" cap="none" spc="0" normalizeH="0" baseline="0" noProof="0" dirty="0" err="1" smtClean="0">
                <a:ln>
                  <a:noFill/>
                </a:ln>
                <a:solidFill>
                  <a:schemeClr val="tx1"/>
                </a:solidFill>
                <a:effectLst/>
                <a:uLnTx/>
                <a:uFillTx/>
                <a:latin typeface="Bookman Old Style" pitchFamily="18" charset="0"/>
              </a:rPr>
              <a:t>Choppadandi</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PACS</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of </a:t>
            </a:r>
            <a:r>
              <a:rPr kumimoji="0" lang="en-US" sz="2800" b="0" i="0" u="none" strike="noStrike" kern="1200" cap="none" spc="0" normalizeH="0" baseline="0" noProof="0" dirty="0" err="1" smtClean="0">
                <a:ln>
                  <a:noFill/>
                </a:ln>
                <a:solidFill>
                  <a:schemeClr val="tx1"/>
                </a:solidFill>
                <a:effectLst/>
                <a:uLnTx/>
                <a:uFillTx/>
                <a:latin typeface="Bookman Old Style" pitchFamily="18" charset="0"/>
              </a:rPr>
              <a:t>Karimnagar</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DCCB has won the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Best Performance Award</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a:t>
            </a:r>
            <a:r>
              <a:rPr kumimoji="0" lang="en-US" sz="2800" b="1" i="0" u="none" strike="noStrike" kern="1200" cap="none" spc="0" normalizeH="0" baseline="0" noProof="0" dirty="0" smtClean="0">
                <a:ln>
                  <a:noFill/>
                </a:ln>
                <a:solidFill>
                  <a:schemeClr val="tx1"/>
                </a:solidFill>
                <a:effectLst/>
                <a:uLnTx/>
                <a:uFillTx/>
                <a:latin typeface="Bookman Old Style" pitchFamily="18" charset="0"/>
              </a:rPr>
              <a:t>of NAFSCOB</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consecutively for three years </a:t>
            </a:r>
            <a:r>
              <a:rPr lang="en-US" sz="2800" dirty="0" smtClean="0">
                <a:latin typeface="Bookman Old Style" pitchFamily="18" charset="0"/>
              </a:rPr>
              <a:t>since</a:t>
            </a:r>
            <a:r>
              <a:rPr kumimoji="0" lang="en-US" sz="2800" b="0" i="0" u="none" strike="noStrike" kern="1200" cap="none" spc="0" normalizeH="0" baseline="0" noProof="0" dirty="0" smtClean="0">
                <a:ln>
                  <a:noFill/>
                </a:ln>
                <a:solidFill>
                  <a:schemeClr val="tx1"/>
                </a:solidFill>
                <a:effectLst/>
                <a:uLnTx/>
                <a:uFillTx/>
                <a:latin typeface="Bookman Old Style" pitchFamily="18" charset="0"/>
              </a:rPr>
              <a:t> 2017-18.</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 xmlns:a16="http://schemas.microsoft.com/office/drawing/2014/main" id="{DAB7A48E-EA6F-4C33-B295-E6F428CFCA7D}"/>
              </a:ext>
            </a:extLst>
          </p:cNvPr>
          <p:cNvSpPr txBox="1"/>
          <p:nvPr/>
        </p:nvSpPr>
        <p:spPr>
          <a:xfrm>
            <a:off x="4442776" y="1788740"/>
            <a:ext cx="3906840" cy="769441"/>
          </a:xfrm>
          <a:prstGeom prst="rect">
            <a:avLst/>
          </a:prstGeom>
          <a:noFill/>
        </p:spPr>
        <p:txBody>
          <a:bodyPr wrap="none" rtlCol="0">
            <a:spAutoFit/>
          </a:bodyPr>
          <a:lstStyle/>
          <a:p>
            <a:pPr algn="ctr"/>
            <a:r>
              <a:rPr lang="en-US" sz="4400" b="1" dirty="0">
                <a:solidFill>
                  <a:srgbClr val="0070C0"/>
                </a:solidFill>
                <a:latin typeface="Bookman Old Style" pitchFamily="18" charset="0"/>
              </a:rPr>
              <a:t>Thank you !!</a:t>
            </a:r>
            <a:endParaRPr lang="en-US" sz="2000" b="1" dirty="0">
              <a:solidFill>
                <a:schemeClr val="accent2">
                  <a:lumMod val="75000"/>
                </a:schemeClr>
              </a:solidFill>
              <a:latin typeface="Bookman Old Style" pitchFamily="18" charset="0"/>
            </a:endParaRPr>
          </a:p>
        </p:txBody>
      </p:sp>
      <p:grpSp>
        <p:nvGrpSpPr>
          <p:cNvPr id="3" name="Group 2">
            <a:extLst>
              <a:ext uri="{FF2B5EF4-FFF2-40B4-BE49-F238E27FC236}">
                <a16:creationId xmlns="" xmlns:a16="http://schemas.microsoft.com/office/drawing/2014/main" id="{C510F55F-BF15-4B9B-9578-BF7948883360}"/>
              </a:ext>
            </a:extLst>
          </p:cNvPr>
          <p:cNvGrpSpPr/>
          <p:nvPr/>
        </p:nvGrpSpPr>
        <p:grpSpPr>
          <a:xfrm>
            <a:off x="3945104" y="3265714"/>
            <a:ext cx="4712113" cy="1839845"/>
            <a:chOff x="9826943" y="5863269"/>
            <a:chExt cx="2287456" cy="911433"/>
          </a:xfrm>
        </p:grpSpPr>
        <p:pic>
          <p:nvPicPr>
            <p:cNvPr id="24" name="Picture 23">
              <a:extLst>
                <a:ext uri="{FF2B5EF4-FFF2-40B4-BE49-F238E27FC236}">
                  <a16:creationId xmlns="" xmlns:a16="http://schemas.microsoft.com/office/drawing/2014/main" id="{5D2692F3-6D26-4594-A7E7-DFE64E0B3F3E}"/>
                </a:ext>
              </a:extLst>
            </p:cNvPr>
            <p:cNvPicPr>
              <a:picLocks noChangeAspect="1"/>
            </p:cNvPicPr>
            <p:nvPr/>
          </p:nvPicPr>
          <p:blipFill>
            <a:blip r:embed="rId2">
              <a:extLst>
                <a:ext uri="{BEBA8EAE-BF5A-486C-A8C5-ECC9F3942E4B}">
                  <a14:imgProps xmlns="" xmlns:a14="http://schemas.microsoft.com/office/drawing/2010/main">
                    <a14:imgLayer r:embed="rId3">
                      <a14:imgEffect>
                        <a14:brightnessContrast bright="20000" contrast="-40000"/>
                      </a14:imgEffect>
                    </a14:imgLayer>
                  </a14:imgProps>
                </a:ext>
                <a:ext uri="{28A0092B-C50C-407E-A947-70E740481C1C}">
                  <a14:useLocalDpi xmlns="" xmlns:a14="http://schemas.microsoft.com/office/drawing/2010/main" val="0"/>
                </a:ext>
              </a:extLst>
            </a:blip>
            <a:stretch>
              <a:fillRect/>
            </a:stretch>
          </p:blipFill>
          <p:spPr>
            <a:xfrm>
              <a:off x="9826943" y="6049891"/>
              <a:ext cx="610008" cy="489405"/>
            </a:xfrm>
            <a:prstGeom prst="rect">
              <a:avLst/>
            </a:prstGeom>
          </p:spPr>
        </p:pic>
        <p:pic>
          <p:nvPicPr>
            <p:cNvPr id="25" name="Picture 24">
              <a:extLst>
                <a:ext uri="{FF2B5EF4-FFF2-40B4-BE49-F238E27FC236}">
                  <a16:creationId xmlns="" xmlns:a16="http://schemas.microsoft.com/office/drawing/2014/main" id="{64E9F469-EF85-44C2-9FA7-CE638587D031}"/>
                </a:ext>
              </a:extLst>
            </p:cNvPr>
            <p:cNvPicPr>
              <a:picLocks noChangeAspect="1"/>
            </p:cNvPicPr>
            <p:nvPr/>
          </p:nvPicPr>
          <p:blipFill rotWithShape="1">
            <a:blip r:embed="rId2">
              <a:extLst>
                <a:ext uri="{BEBA8EAE-BF5A-486C-A8C5-ECC9F3942E4B}">
                  <a14:imgProps xmlns="" xmlns:a14="http://schemas.microsoft.com/office/drawing/2010/main">
                    <a14:imgLayer r:embed="rId3">
                      <a14:imgEffect>
                        <a14:brightnessContrast bright="20000" contrast="-40000"/>
                      </a14:imgEffect>
                    </a14:imgLayer>
                  </a14:imgProps>
                </a:ext>
                <a:ext uri="{28A0092B-C50C-407E-A947-70E740481C1C}">
                  <a14:useLocalDpi xmlns="" xmlns:a14="http://schemas.microsoft.com/office/drawing/2010/main" val="0"/>
                </a:ext>
              </a:extLst>
            </a:blip>
            <a:srcRect r="5117"/>
            <a:stretch/>
          </p:blipFill>
          <p:spPr>
            <a:xfrm flipH="1">
              <a:off x="11456188" y="6049892"/>
              <a:ext cx="658211" cy="489405"/>
            </a:xfrm>
            <a:prstGeom prst="rect">
              <a:avLst/>
            </a:prstGeom>
          </p:spPr>
        </p:pic>
        <p:pic>
          <p:nvPicPr>
            <p:cNvPr id="26" name="Picture 25">
              <a:extLst>
                <a:ext uri="{FF2B5EF4-FFF2-40B4-BE49-F238E27FC236}">
                  <a16:creationId xmlns="" xmlns:a16="http://schemas.microsoft.com/office/drawing/2014/main" id="{06F74E3B-950F-4F69-BABC-2C85B2F74286}"/>
                </a:ext>
              </a:extLst>
            </p:cNvPr>
            <p:cNvPicPr>
              <a:picLocks noChangeAspect="1"/>
            </p:cNvPicPr>
            <p:nvPr/>
          </p:nvPicPr>
          <p:blipFill>
            <a:blip r:embed="rId4">
              <a:extLst>
                <a:ext uri="{28A0092B-C50C-407E-A947-70E740481C1C}">
                  <a14:useLocalDpi xmlns="" xmlns:a14="http://schemas.microsoft.com/office/drawing/2010/main" val="0"/>
                </a:ext>
              </a:extLst>
            </a:blip>
            <a:stretch>
              <a:fillRect/>
            </a:stretch>
          </p:blipFill>
          <p:spPr>
            <a:xfrm>
              <a:off x="10487180" y="5863269"/>
              <a:ext cx="899334" cy="911433"/>
            </a:xfrm>
            <a:prstGeom prst="rect">
              <a:avLst/>
            </a:prstGeom>
          </p:spPr>
        </p:pic>
        <p:sp>
          <p:nvSpPr>
            <p:cNvPr id="27" name="Oval 26">
              <a:extLst>
                <a:ext uri="{FF2B5EF4-FFF2-40B4-BE49-F238E27FC236}">
                  <a16:creationId xmlns="" xmlns:a16="http://schemas.microsoft.com/office/drawing/2014/main" id="{E9A32CF4-E31B-428E-BB5E-1A59B812F173}"/>
                </a:ext>
              </a:extLst>
            </p:cNvPr>
            <p:cNvSpPr/>
            <p:nvPr/>
          </p:nvSpPr>
          <p:spPr>
            <a:xfrm>
              <a:off x="10669999" y="6051483"/>
              <a:ext cx="533696" cy="523711"/>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Slide Number Placeholder 7"/>
          <p:cNvSpPr>
            <a:spLocks noGrp="1"/>
          </p:cNvSpPr>
          <p:nvPr>
            <p:ph type="sldNum" sz="quarter" idx="12"/>
          </p:nvPr>
        </p:nvSpPr>
        <p:spPr/>
        <p:txBody>
          <a:bodyPr/>
          <a:lstStyle/>
          <a:p>
            <a:fld id="{C59EBFB3-C3CC-4A6C-BA93-430E9B838681}" type="slidenum">
              <a:rPr lang="en-US" smtClean="0"/>
              <a:pPr/>
              <a:t>14</a:t>
            </a:fld>
            <a:endParaRPr lang="en-US"/>
          </a:p>
        </p:txBody>
      </p:sp>
    </p:spTree>
    <p:extLst>
      <p:ext uri="{BB962C8B-B14F-4D97-AF65-F5344CB8AC3E}">
        <p14:creationId xmlns="" xmlns:p14="http://schemas.microsoft.com/office/powerpoint/2010/main" val="330527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 xmlns:a16="http://schemas.microsoft.com/office/drawing/2014/main" id="{17EDBE86-50C6-4F6A-9B88-D82308A7CED9}"/>
              </a:ext>
            </a:extLst>
          </p:cNvPr>
          <p:cNvSpPr txBox="1"/>
          <p:nvPr/>
        </p:nvSpPr>
        <p:spPr>
          <a:xfrm>
            <a:off x="1258488" y="371686"/>
            <a:ext cx="10004598" cy="769441"/>
          </a:xfrm>
          <a:prstGeom prst="rect">
            <a:avLst/>
          </a:prstGeom>
          <a:noFill/>
        </p:spPr>
        <p:txBody>
          <a:bodyPr wrap="square" rtlCol="0">
            <a:spAutoFit/>
          </a:bodyPr>
          <a:lstStyle/>
          <a:p>
            <a:pPr algn="ctr"/>
            <a:r>
              <a:rPr lang="en-US" sz="4400" b="1" dirty="0">
                <a:solidFill>
                  <a:srgbClr val="0070C0"/>
                </a:solidFill>
                <a:latin typeface="Bookman Old Style" pitchFamily="18" charset="0"/>
              </a:rPr>
              <a:t>Statutory </a:t>
            </a:r>
            <a:r>
              <a:rPr lang="en-US" sz="4400" b="1" dirty="0" smtClean="0">
                <a:solidFill>
                  <a:srgbClr val="0070C0"/>
                </a:solidFill>
                <a:latin typeface="Bookman Old Style" pitchFamily="18" charset="0"/>
              </a:rPr>
              <a:t>Reforms</a:t>
            </a:r>
            <a:endParaRPr lang="en-US" sz="2000" b="1" dirty="0">
              <a:solidFill>
                <a:schemeClr val="accent2">
                  <a:lumMod val="75000"/>
                </a:schemeClr>
              </a:solidFill>
              <a:latin typeface="Bookman Old Style" pitchFamily="18" charset="0"/>
            </a:endParaRPr>
          </a:p>
        </p:txBody>
      </p:sp>
      <p:grpSp>
        <p:nvGrpSpPr>
          <p:cNvPr id="11" name="Group 10">
            <a:extLst>
              <a:ext uri="{FF2B5EF4-FFF2-40B4-BE49-F238E27FC236}">
                <a16:creationId xmlns="" xmlns:a16="http://schemas.microsoft.com/office/drawing/2014/main" id="{17E50FD3-7335-4C39-85A6-17D4D2873A33}"/>
              </a:ext>
            </a:extLst>
          </p:cNvPr>
          <p:cNvGrpSpPr/>
          <p:nvPr/>
        </p:nvGrpSpPr>
        <p:grpSpPr>
          <a:xfrm>
            <a:off x="417305" y="437559"/>
            <a:ext cx="684327" cy="668792"/>
            <a:chOff x="199593" y="161788"/>
            <a:chExt cx="460955" cy="467156"/>
          </a:xfrm>
        </p:grpSpPr>
        <p:pic>
          <p:nvPicPr>
            <p:cNvPr id="12" name="Picture 11">
              <a:extLst>
                <a:ext uri="{FF2B5EF4-FFF2-40B4-BE49-F238E27FC236}">
                  <a16:creationId xmlns="" xmlns:a16="http://schemas.microsoft.com/office/drawing/2014/main" id="{02C3E382-D6C1-4FDD-B637-32ACA3D1E454}"/>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13" name="Oval 12">
              <a:extLst>
                <a:ext uri="{FF2B5EF4-FFF2-40B4-BE49-F238E27FC236}">
                  <a16:creationId xmlns="" xmlns:a16="http://schemas.microsoft.com/office/drawing/2014/main" id="{A8D4A0EE-A65B-41AC-BCBF-6F4EEB23916A}"/>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Content Placeholder 2">
            <a:extLst>
              <a:ext uri="{FF2B5EF4-FFF2-40B4-BE49-F238E27FC236}">
                <a16:creationId xmlns="" xmlns:a16="http://schemas.microsoft.com/office/drawing/2014/main" id="{C836197B-CE59-4DD8-ACBC-C441D5AECF3A}"/>
              </a:ext>
            </a:extLst>
          </p:cNvPr>
          <p:cNvSpPr txBox="1">
            <a:spLocks/>
          </p:cNvSpPr>
          <p:nvPr/>
        </p:nvSpPr>
        <p:spPr>
          <a:xfrm>
            <a:off x="1258488" y="1460643"/>
            <a:ext cx="10381969" cy="3831818"/>
          </a:xfrm>
          <a:prstGeom prst="rect">
            <a:avLst/>
          </a:prstGeom>
          <a:noFill/>
        </p:spPr>
        <p:txBody>
          <a:bodyPr wrap="square">
            <a:spAutoFit/>
          </a:bodyPr>
          <a:lstStyle>
            <a:defPPr>
              <a:defRPr lang="en-US"/>
            </a:defPPr>
            <a:lvl1pPr marL="285750" indent="-285750">
              <a:lnSpc>
                <a:spcPct val="150000"/>
              </a:lnSpc>
              <a:buClr>
                <a:srgbClr val="C00000"/>
              </a:buClr>
              <a:buSzPct val="135000"/>
              <a:buFont typeface="Arial" panose="020B0604020202020204" pitchFamily="34" charset="0"/>
              <a:buChar char="•"/>
              <a:defRPr>
                <a:latin typeface="Century Gothic" panose="020B0502020202020204" pitchFamily="34" charset="0"/>
                <a:ea typeface="Tahoma" pitchFamily="34" charset="0"/>
                <a:cs typeface="Tahoma"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SzPct val="150000"/>
            </a:pPr>
            <a:r>
              <a:rPr lang="en-IN" altLang="en-US" dirty="0">
                <a:latin typeface="Bookman Old Style" pitchFamily="18" charset="0"/>
              </a:rPr>
              <a:t>Telangana </a:t>
            </a:r>
            <a:r>
              <a:rPr lang="en-IN" altLang="en-US" dirty="0" smtClean="0">
                <a:latin typeface="Bookman Old Style" pitchFamily="18" charset="0"/>
              </a:rPr>
              <a:t>made </a:t>
            </a:r>
            <a:r>
              <a:rPr lang="en-IN" altLang="en-US" dirty="0">
                <a:latin typeface="Bookman Old Style" pitchFamily="18" charset="0"/>
              </a:rPr>
              <a:t>pioneering </a:t>
            </a:r>
            <a:r>
              <a:rPr lang="en-IN" altLang="en-US" dirty="0" smtClean="0">
                <a:latin typeface="Bookman Old Style" pitchFamily="18" charset="0"/>
              </a:rPr>
              <a:t>efforts to bring State </a:t>
            </a:r>
            <a:r>
              <a:rPr lang="en-IN" altLang="en-US" dirty="0">
                <a:latin typeface="Bookman Old Style" pitchFamily="18" charset="0"/>
              </a:rPr>
              <a:t>Cooperative Legislation in line with 97th Constitutional amendment Act 2011.</a:t>
            </a:r>
          </a:p>
          <a:p>
            <a:pPr>
              <a:buSzPct val="150000"/>
            </a:pPr>
            <a:r>
              <a:rPr lang="en-IN" altLang="en-US" dirty="0" smtClean="0">
                <a:solidFill>
                  <a:schemeClr val="tx1">
                    <a:lumMod val="95000"/>
                    <a:lumOff val="5000"/>
                  </a:schemeClr>
                </a:solidFill>
                <a:latin typeface="Bookman Old Style" pitchFamily="18" charset="0"/>
              </a:rPr>
              <a:t>The two Cooperative legislations were comprehensively amended while adopting them after formation of Telangana State.  </a:t>
            </a:r>
            <a:endParaRPr lang="en-IN" altLang="en-US" dirty="0">
              <a:latin typeface="Bookman Old Style" pitchFamily="18" charset="0"/>
            </a:endParaRPr>
          </a:p>
          <a:p>
            <a:pPr>
              <a:buSzPct val="150000"/>
            </a:pPr>
            <a:r>
              <a:rPr lang="en-IN" altLang="en-US" dirty="0" smtClean="0">
                <a:latin typeface="Bookman Old Style" pitchFamily="18" charset="0"/>
              </a:rPr>
              <a:t>Telangana </a:t>
            </a:r>
            <a:r>
              <a:rPr lang="en-IN" altLang="en-US" dirty="0">
                <a:latin typeface="Bookman Old Style" pitchFamily="18" charset="0"/>
              </a:rPr>
              <a:t>State opted for comprehensive review of Cooperative Legislation while bringing it in conformity with 97th Constitutional amendment Act.</a:t>
            </a:r>
          </a:p>
          <a:p>
            <a:pPr>
              <a:buSzPct val="150000"/>
            </a:pPr>
            <a:r>
              <a:rPr lang="en-IN" altLang="en-US" dirty="0" smtClean="0">
                <a:latin typeface="Bookman Old Style" pitchFamily="18" charset="0"/>
              </a:rPr>
              <a:t>The </a:t>
            </a:r>
            <a:r>
              <a:rPr lang="en-IN" altLang="en-US" dirty="0">
                <a:latin typeface="Bookman Old Style" pitchFamily="18" charset="0"/>
              </a:rPr>
              <a:t>amendments carried out to the MACS Act are stayed by Hon’ble High Court of Telangana and the old un-amended MACS Act is in force now.</a:t>
            </a:r>
          </a:p>
          <a:p>
            <a:pPr>
              <a:buSzPct val="150000"/>
            </a:pPr>
            <a:r>
              <a:rPr lang="en-IN" altLang="en-US" dirty="0" smtClean="0">
                <a:latin typeface="Bookman Old Style" pitchFamily="18" charset="0"/>
              </a:rPr>
              <a:t>The </a:t>
            </a:r>
            <a:r>
              <a:rPr lang="en-IN" altLang="en-US" dirty="0">
                <a:latin typeface="Bookman Old Style" pitchFamily="18" charset="0"/>
              </a:rPr>
              <a:t>amendments carried out to </a:t>
            </a:r>
            <a:r>
              <a:rPr lang="en-IN" altLang="en-US" dirty="0" smtClean="0">
                <a:latin typeface="Bookman Old Style" pitchFamily="18" charset="0"/>
              </a:rPr>
              <a:t>the Cooperative Societies Act, </a:t>
            </a:r>
            <a:r>
              <a:rPr lang="en-IN" altLang="en-US" dirty="0">
                <a:latin typeface="Bookman Old Style" pitchFamily="18" charset="0"/>
              </a:rPr>
              <a:t>1964 Act are in force. </a:t>
            </a:r>
          </a:p>
        </p:txBody>
      </p:sp>
      <p:sp>
        <p:nvSpPr>
          <p:cNvPr id="7" name="Slide Number Placeholder 6"/>
          <p:cNvSpPr>
            <a:spLocks noGrp="1"/>
          </p:cNvSpPr>
          <p:nvPr>
            <p:ph type="sldNum" sz="quarter" idx="12"/>
          </p:nvPr>
        </p:nvSpPr>
        <p:spPr/>
        <p:txBody>
          <a:bodyPr/>
          <a:lstStyle/>
          <a:p>
            <a:fld id="{C59EBFB3-C3CC-4A6C-BA93-430E9B838681}" type="slidenum">
              <a:rPr lang="en-US" smtClean="0"/>
              <a:pPr/>
              <a:t>2</a:t>
            </a:fld>
            <a:endParaRPr lang="en-US"/>
          </a:p>
        </p:txBody>
      </p:sp>
    </p:spTree>
    <p:extLst>
      <p:ext uri="{BB962C8B-B14F-4D97-AF65-F5344CB8AC3E}">
        <p14:creationId xmlns="" xmlns:p14="http://schemas.microsoft.com/office/powerpoint/2010/main" val="2406187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 xmlns:a16="http://schemas.microsoft.com/office/drawing/2014/main" id="{17EDBE86-50C6-4F6A-9B88-D82308A7CED9}"/>
              </a:ext>
            </a:extLst>
          </p:cNvPr>
          <p:cNvSpPr txBox="1"/>
          <p:nvPr/>
        </p:nvSpPr>
        <p:spPr>
          <a:xfrm>
            <a:off x="1258488" y="415229"/>
            <a:ext cx="9786883" cy="830997"/>
          </a:xfrm>
          <a:prstGeom prst="rect">
            <a:avLst/>
          </a:prstGeom>
          <a:noFill/>
        </p:spPr>
        <p:txBody>
          <a:bodyPr wrap="square" rtlCol="0">
            <a:spAutoFit/>
          </a:bodyPr>
          <a:lstStyle/>
          <a:p>
            <a:pPr algn="ctr"/>
            <a:r>
              <a:rPr lang="en-US" sz="2400" b="1" dirty="0">
                <a:solidFill>
                  <a:srgbClr val="0070C0"/>
                </a:solidFill>
                <a:latin typeface="Bookman Old Style" pitchFamily="18" charset="0"/>
              </a:rPr>
              <a:t>Gist of 97</a:t>
            </a:r>
            <a:r>
              <a:rPr lang="en-US" sz="2400" b="1" baseline="30000" dirty="0">
                <a:solidFill>
                  <a:srgbClr val="0070C0"/>
                </a:solidFill>
                <a:latin typeface="Bookman Old Style" pitchFamily="18" charset="0"/>
              </a:rPr>
              <a:t>th</a:t>
            </a:r>
            <a:r>
              <a:rPr lang="en-US" sz="2400" b="1" dirty="0">
                <a:solidFill>
                  <a:srgbClr val="0070C0"/>
                </a:solidFill>
                <a:latin typeface="Bookman Old Style" pitchFamily="18" charset="0"/>
              </a:rPr>
              <a:t> Constitution Amendment provisions </a:t>
            </a:r>
          </a:p>
          <a:p>
            <a:pPr algn="ctr"/>
            <a:r>
              <a:rPr lang="en-US" sz="2400" b="1" dirty="0">
                <a:solidFill>
                  <a:srgbClr val="0070C0"/>
                </a:solidFill>
                <a:latin typeface="Bookman Old Style" pitchFamily="18" charset="0"/>
              </a:rPr>
              <a:t>incorporated in Telangana Cooperative Societies Act</a:t>
            </a:r>
            <a:endParaRPr lang="en-US" sz="2000" b="1" dirty="0">
              <a:solidFill>
                <a:schemeClr val="accent2">
                  <a:lumMod val="75000"/>
                </a:schemeClr>
              </a:solidFill>
              <a:latin typeface="Bookman Old Style" pitchFamily="18" charset="0"/>
            </a:endParaRPr>
          </a:p>
        </p:txBody>
      </p:sp>
      <p:grpSp>
        <p:nvGrpSpPr>
          <p:cNvPr id="10" name="Group 9">
            <a:extLst>
              <a:ext uri="{FF2B5EF4-FFF2-40B4-BE49-F238E27FC236}">
                <a16:creationId xmlns="" xmlns:a16="http://schemas.microsoft.com/office/drawing/2014/main" id="{17E50FD3-7335-4C39-85A6-17D4D2873A33}"/>
              </a:ext>
            </a:extLst>
          </p:cNvPr>
          <p:cNvGrpSpPr/>
          <p:nvPr/>
        </p:nvGrpSpPr>
        <p:grpSpPr>
          <a:xfrm>
            <a:off x="417305" y="437559"/>
            <a:ext cx="684327" cy="668792"/>
            <a:chOff x="199593" y="161788"/>
            <a:chExt cx="460955" cy="467156"/>
          </a:xfrm>
        </p:grpSpPr>
        <p:pic>
          <p:nvPicPr>
            <p:cNvPr id="11" name="Picture 10">
              <a:extLst>
                <a:ext uri="{FF2B5EF4-FFF2-40B4-BE49-F238E27FC236}">
                  <a16:creationId xmlns="" xmlns:a16="http://schemas.microsoft.com/office/drawing/2014/main" id="{02C3E382-D6C1-4FDD-B637-32ACA3D1E454}"/>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12" name="Oval 11">
              <a:extLst>
                <a:ext uri="{FF2B5EF4-FFF2-40B4-BE49-F238E27FC236}">
                  <a16:creationId xmlns="" xmlns:a16="http://schemas.microsoft.com/office/drawing/2014/main" id="{A8D4A0EE-A65B-41AC-BCBF-6F4EEB23916A}"/>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Content Placeholder 2">
            <a:extLst>
              <a:ext uri="{FF2B5EF4-FFF2-40B4-BE49-F238E27FC236}">
                <a16:creationId xmlns="" xmlns:a16="http://schemas.microsoft.com/office/drawing/2014/main" id="{C836197B-CE59-4DD8-ACBC-C441D5AECF3A}"/>
              </a:ext>
            </a:extLst>
          </p:cNvPr>
          <p:cNvSpPr txBox="1">
            <a:spLocks/>
          </p:cNvSpPr>
          <p:nvPr/>
        </p:nvSpPr>
        <p:spPr>
          <a:xfrm>
            <a:off x="1258488" y="1591272"/>
            <a:ext cx="10396483" cy="4662815"/>
          </a:xfrm>
          <a:prstGeom prst="rect">
            <a:avLst/>
          </a:prstGeom>
          <a:noFill/>
        </p:spPr>
        <p:txBody>
          <a:bodyPr wrap="square">
            <a:spAutoFit/>
          </a:bodyPr>
          <a:lstStyle>
            <a:defPPr>
              <a:defRPr lang="en-US"/>
            </a:defPPr>
            <a:lvl1pPr marL="285750" indent="-285750">
              <a:lnSpc>
                <a:spcPct val="150000"/>
              </a:lnSpc>
              <a:buClr>
                <a:srgbClr val="C00000"/>
              </a:buClr>
              <a:buSzPct val="135000"/>
              <a:buFont typeface="Arial" panose="020B0604020202020204" pitchFamily="34" charset="0"/>
              <a:buChar char="•"/>
              <a:defRPr>
                <a:latin typeface="Century Gothic" panose="020B0502020202020204" pitchFamily="34" charset="0"/>
                <a:ea typeface="Tahoma" pitchFamily="34" charset="0"/>
                <a:cs typeface="Tahoma"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SzPct val="150000"/>
            </a:pPr>
            <a:r>
              <a:rPr lang="en-IN" altLang="en-US" dirty="0">
                <a:latin typeface="Bookman Old Style" pitchFamily="18" charset="0"/>
              </a:rPr>
              <a:t>Keeping a ceiling on the strength of Board of Directors at 21 (Article 243ZJ)</a:t>
            </a:r>
          </a:p>
          <a:p>
            <a:pPr>
              <a:buSzPct val="150000"/>
            </a:pPr>
            <a:r>
              <a:rPr lang="en-IN" altLang="en-US" dirty="0">
                <a:latin typeface="Bookman Old Style" pitchFamily="18" charset="0"/>
              </a:rPr>
              <a:t>Constitution of an independent State Cooperative Election Authority (Article 243ZK)</a:t>
            </a:r>
          </a:p>
          <a:p>
            <a:pPr>
              <a:buSzPct val="150000"/>
            </a:pPr>
            <a:r>
              <a:rPr lang="en-IN" altLang="en-US" dirty="0">
                <a:latin typeface="Bookman Old Style" pitchFamily="18" charset="0"/>
              </a:rPr>
              <a:t>Suppression of Committee or Board of directors made stringent by Specifying grounds (Article243ZL)</a:t>
            </a:r>
          </a:p>
          <a:p>
            <a:pPr>
              <a:buSzPct val="150000"/>
            </a:pPr>
            <a:r>
              <a:rPr lang="en-IN" altLang="en-US" dirty="0">
                <a:latin typeface="Bookman Old Style" pitchFamily="18" charset="0"/>
              </a:rPr>
              <a:t> Constitution of a panel of Audit firms / Auditors for audit of Cooperative Societies </a:t>
            </a:r>
          </a:p>
          <a:p>
            <a:pPr>
              <a:buSzPct val="150000"/>
              <a:buNone/>
            </a:pPr>
            <a:r>
              <a:rPr lang="en-IN" altLang="en-US" dirty="0">
                <a:latin typeface="Bookman Old Style" pitchFamily="18" charset="0"/>
              </a:rPr>
              <a:t>     (Article 243ZM)</a:t>
            </a:r>
          </a:p>
          <a:p>
            <a:pPr>
              <a:buSzPct val="150000"/>
            </a:pPr>
            <a:r>
              <a:rPr lang="en-IN" altLang="en-US" dirty="0">
                <a:latin typeface="Bookman Old Style" pitchFamily="18" charset="0"/>
              </a:rPr>
              <a:t>Employees not deducting amount payable to Cooperative Society from the salary of Employee  to be treated as offence ( Article 243ZQ)</a:t>
            </a:r>
          </a:p>
          <a:p>
            <a:pPr>
              <a:buSzPct val="150000"/>
            </a:pPr>
            <a:r>
              <a:rPr lang="en-IN" altLang="en-US" dirty="0">
                <a:latin typeface="Bookman Old Style" pitchFamily="18" charset="0"/>
              </a:rPr>
              <a:t>Managing Committee not producing records for audit and not placing audit report before General Body for approval to be treated as offence (Article 243ZQ)</a:t>
            </a:r>
          </a:p>
          <a:p>
            <a:pPr>
              <a:buSzPct val="150000"/>
            </a:pPr>
            <a:endParaRPr lang="en-IN" altLang="en-US" dirty="0"/>
          </a:p>
        </p:txBody>
      </p:sp>
      <p:sp>
        <p:nvSpPr>
          <p:cNvPr id="7" name="Slide Number Placeholder 6"/>
          <p:cNvSpPr>
            <a:spLocks noGrp="1"/>
          </p:cNvSpPr>
          <p:nvPr>
            <p:ph type="sldNum" sz="quarter" idx="12"/>
          </p:nvPr>
        </p:nvSpPr>
        <p:spPr/>
        <p:txBody>
          <a:bodyPr/>
          <a:lstStyle/>
          <a:p>
            <a:fld id="{C59EBFB3-C3CC-4A6C-BA93-430E9B838681}"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17EDBE86-50C6-4F6A-9B88-D82308A7CED9}"/>
              </a:ext>
            </a:extLst>
          </p:cNvPr>
          <p:cNvSpPr txBox="1"/>
          <p:nvPr/>
        </p:nvSpPr>
        <p:spPr>
          <a:xfrm>
            <a:off x="1258488" y="299116"/>
            <a:ext cx="4721398" cy="1323439"/>
          </a:xfrm>
          <a:prstGeom prst="rect">
            <a:avLst/>
          </a:prstGeom>
          <a:noFill/>
        </p:spPr>
        <p:txBody>
          <a:bodyPr wrap="square" rtlCol="0">
            <a:spAutoFit/>
          </a:bodyPr>
          <a:lstStyle>
            <a:defPPr>
              <a:defRPr lang="en-US"/>
            </a:defPPr>
            <a:lvl1pPr>
              <a:defRPr sz="2800" b="1">
                <a:solidFill>
                  <a:srgbClr val="0070C0"/>
                </a:solidFill>
                <a:latin typeface="Century Gothic" panose="020B0502020202020204" pitchFamily="34" charset="0"/>
              </a:defRPr>
            </a:lvl1pPr>
          </a:lstStyle>
          <a:p>
            <a:pPr algn="just"/>
            <a:r>
              <a:rPr lang="en-US" sz="2000" dirty="0">
                <a:latin typeface="Bookman Old Style" pitchFamily="18" charset="0"/>
              </a:rPr>
              <a:t>Other Important provisions added to Telangana Coop. Soc. Act  based on experience of working of the Act.</a:t>
            </a:r>
          </a:p>
        </p:txBody>
      </p:sp>
      <p:grpSp>
        <p:nvGrpSpPr>
          <p:cNvPr id="5" name="Group 4">
            <a:extLst>
              <a:ext uri="{FF2B5EF4-FFF2-40B4-BE49-F238E27FC236}">
                <a16:creationId xmlns="" xmlns:a16="http://schemas.microsoft.com/office/drawing/2014/main" id="{17E50FD3-7335-4C39-85A6-17D4D2873A33}"/>
              </a:ext>
            </a:extLst>
          </p:cNvPr>
          <p:cNvGrpSpPr/>
          <p:nvPr/>
        </p:nvGrpSpPr>
        <p:grpSpPr>
          <a:xfrm>
            <a:off x="417305" y="437559"/>
            <a:ext cx="684327" cy="668792"/>
            <a:chOff x="199593" y="161788"/>
            <a:chExt cx="460955" cy="467156"/>
          </a:xfrm>
        </p:grpSpPr>
        <p:pic>
          <p:nvPicPr>
            <p:cNvPr id="6" name="Picture 5">
              <a:extLst>
                <a:ext uri="{FF2B5EF4-FFF2-40B4-BE49-F238E27FC236}">
                  <a16:creationId xmlns="" xmlns:a16="http://schemas.microsoft.com/office/drawing/2014/main" id="{02C3E382-D6C1-4FDD-B637-32ACA3D1E454}"/>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7" name="Oval 6">
              <a:extLst>
                <a:ext uri="{FF2B5EF4-FFF2-40B4-BE49-F238E27FC236}">
                  <a16:creationId xmlns="" xmlns:a16="http://schemas.microsoft.com/office/drawing/2014/main" id="{A8D4A0EE-A65B-41AC-BCBF-6F4EEB23916A}"/>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Content Placeholder 2">
            <a:extLst>
              <a:ext uri="{FF2B5EF4-FFF2-40B4-BE49-F238E27FC236}">
                <a16:creationId xmlns="" xmlns:a16="http://schemas.microsoft.com/office/drawing/2014/main" id="{C836197B-CE59-4DD8-ACBC-C441D5AECF3A}"/>
              </a:ext>
            </a:extLst>
          </p:cNvPr>
          <p:cNvSpPr txBox="1">
            <a:spLocks/>
          </p:cNvSpPr>
          <p:nvPr/>
        </p:nvSpPr>
        <p:spPr>
          <a:xfrm>
            <a:off x="1117600" y="1480458"/>
            <a:ext cx="5152571" cy="4586513"/>
          </a:xfrm>
          <a:prstGeom prst="rect">
            <a:avLst/>
          </a:prstGeom>
          <a:noFill/>
        </p:spPr>
        <p:txBody>
          <a:bodyPr wrap="square">
            <a:spAutoFit/>
          </a:bodyPr>
          <a:lstStyle>
            <a:defPPr>
              <a:defRPr lang="en-US"/>
            </a:defPPr>
            <a:lvl1pPr marL="285750" indent="-285750">
              <a:lnSpc>
                <a:spcPct val="150000"/>
              </a:lnSpc>
              <a:buClr>
                <a:srgbClr val="C00000"/>
              </a:buClr>
              <a:buSzPct val="135000"/>
              <a:buFont typeface="Arial" panose="020B0604020202020204" pitchFamily="34" charset="0"/>
              <a:buChar char="•"/>
              <a:defRPr>
                <a:latin typeface="Century Gothic" panose="020B0502020202020204" pitchFamily="34" charset="0"/>
                <a:ea typeface="Tahoma" pitchFamily="34" charset="0"/>
                <a:cs typeface="Tahoma"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5000"/>
              </a:lnSpc>
              <a:buSzPct val="150000"/>
            </a:pPr>
            <a:r>
              <a:rPr lang="en-IN" altLang="en-US" dirty="0"/>
              <a:t>Renewal of Cooperative Societies every 5 years made mandatory after </a:t>
            </a:r>
            <a:r>
              <a:rPr lang="en-IN" altLang="en-US" dirty="0" smtClean="0"/>
              <a:t>Registration </a:t>
            </a:r>
            <a:r>
              <a:rPr lang="en-IN" altLang="en-US" dirty="0"/>
              <a:t>of the society.</a:t>
            </a:r>
          </a:p>
          <a:p>
            <a:pPr>
              <a:lnSpc>
                <a:spcPct val="125000"/>
              </a:lnSpc>
              <a:buSzPct val="150000"/>
            </a:pPr>
            <a:r>
              <a:rPr lang="en-IN" altLang="en-US" dirty="0"/>
              <a:t>Expulsion of member of Cooperative Society is made more stringent.</a:t>
            </a:r>
          </a:p>
          <a:p>
            <a:pPr>
              <a:lnSpc>
                <a:spcPct val="125000"/>
              </a:lnSpc>
              <a:buSzPct val="150000"/>
            </a:pPr>
            <a:r>
              <a:rPr lang="en-IN" altLang="en-US" dirty="0"/>
              <a:t> Minimum number of individual applicants required for the registration of a Society raised from 10 to 21.</a:t>
            </a:r>
          </a:p>
          <a:p>
            <a:pPr>
              <a:lnSpc>
                <a:spcPct val="125000"/>
              </a:lnSpc>
              <a:buSzPct val="150000"/>
            </a:pPr>
            <a:r>
              <a:rPr lang="en-IN" altLang="en-US" dirty="0"/>
              <a:t>Member of Housing Society to be disqualified if </a:t>
            </a:r>
            <a:r>
              <a:rPr lang="en-IN" altLang="en-US" dirty="0" smtClean="0"/>
              <a:t>plot </a:t>
            </a:r>
            <a:r>
              <a:rPr lang="en-IN" altLang="en-US" dirty="0"/>
              <a:t>allotted </a:t>
            </a:r>
            <a:r>
              <a:rPr lang="en-IN" altLang="en-US" dirty="0" smtClean="0"/>
              <a:t>is sold. </a:t>
            </a:r>
            <a:endParaRPr lang="en-IN" altLang="en-US" dirty="0"/>
          </a:p>
          <a:p>
            <a:pPr>
              <a:lnSpc>
                <a:spcPct val="125000"/>
              </a:lnSpc>
              <a:buSzPct val="150000"/>
            </a:pPr>
            <a:r>
              <a:rPr lang="en-IN" altLang="en-US" dirty="0"/>
              <a:t>A representative of Registrar to participate in General Body meetings as observer  </a:t>
            </a:r>
          </a:p>
        </p:txBody>
      </p:sp>
      <p:sp>
        <p:nvSpPr>
          <p:cNvPr id="11" name="TextBox 10">
            <a:extLst>
              <a:ext uri="{FF2B5EF4-FFF2-40B4-BE49-F238E27FC236}">
                <a16:creationId xmlns="" xmlns:a16="http://schemas.microsoft.com/office/drawing/2014/main" id="{17EDBE86-50C6-4F6A-9B88-D82308A7CED9}"/>
              </a:ext>
            </a:extLst>
          </p:cNvPr>
          <p:cNvSpPr txBox="1"/>
          <p:nvPr/>
        </p:nvSpPr>
        <p:spPr>
          <a:xfrm>
            <a:off x="7040929" y="291858"/>
            <a:ext cx="4358541" cy="1015663"/>
          </a:xfrm>
          <a:prstGeom prst="rect">
            <a:avLst/>
          </a:prstGeom>
          <a:noFill/>
        </p:spPr>
        <p:txBody>
          <a:bodyPr wrap="square" rtlCol="0">
            <a:spAutoFit/>
          </a:bodyPr>
          <a:lstStyle>
            <a:defPPr>
              <a:defRPr lang="en-US"/>
            </a:defPPr>
            <a:lvl1pPr>
              <a:defRPr sz="2000" b="1">
                <a:solidFill>
                  <a:srgbClr val="0070C0"/>
                </a:solidFill>
                <a:latin typeface="Century Gothic" panose="020B0502020202020204" pitchFamily="34" charset="0"/>
              </a:defRPr>
            </a:lvl1pPr>
          </a:lstStyle>
          <a:p>
            <a:pPr algn="just"/>
            <a:r>
              <a:rPr lang="en-US" dirty="0">
                <a:latin typeface="Bookman Old Style" pitchFamily="18" charset="0"/>
              </a:rPr>
              <a:t>Recommendations  of Malegam Committee incorporated in Telangana Coop. Soc. Act.</a:t>
            </a:r>
          </a:p>
        </p:txBody>
      </p:sp>
      <p:sp>
        <p:nvSpPr>
          <p:cNvPr id="15" name="Content Placeholder 2">
            <a:extLst>
              <a:ext uri="{FF2B5EF4-FFF2-40B4-BE49-F238E27FC236}">
                <a16:creationId xmlns="" xmlns:a16="http://schemas.microsoft.com/office/drawing/2014/main" id="{C836197B-CE59-4DD8-ACBC-C441D5AECF3A}"/>
              </a:ext>
            </a:extLst>
          </p:cNvPr>
          <p:cNvSpPr txBox="1">
            <a:spLocks/>
          </p:cNvSpPr>
          <p:nvPr/>
        </p:nvSpPr>
        <p:spPr>
          <a:xfrm>
            <a:off x="7082971" y="1584014"/>
            <a:ext cx="4187372" cy="4211987"/>
          </a:xfrm>
          <a:prstGeom prst="rect">
            <a:avLst/>
          </a:prstGeom>
          <a:noFill/>
        </p:spPr>
        <p:txBody>
          <a:bodyPr wrap="square">
            <a:spAutoFit/>
          </a:bodyPr>
          <a:lstStyle>
            <a:defPPr>
              <a:defRPr lang="en-US"/>
            </a:defPPr>
            <a:lvl1pPr marL="285750" indent="-285750">
              <a:lnSpc>
                <a:spcPct val="125000"/>
              </a:lnSpc>
              <a:buClr>
                <a:srgbClr val="C00000"/>
              </a:buClr>
              <a:buSzPct val="150000"/>
              <a:buFont typeface="Arial" panose="020B0604020202020204" pitchFamily="34" charset="0"/>
              <a:buChar char="•"/>
              <a:defRPr>
                <a:latin typeface="Century Gothic" panose="020B0502020202020204" pitchFamily="34" charset="0"/>
                <a:ea typeface="Tahoma" pitchFamily="34" charset="0"/>
                <a:cs typeface="Tahoma" pitchFamily="34" charset="0"/>
              </a:defRPr>
            </a:lvl1pPr>
            <a:lvl2pPr indent="0" algn="ctr">
              <a:lnSpc>
                <a:spcPct val="90000"/>
              </a:lnSpc>
              <a:spcBef>
                <a:spcPts val="500"/>
              </a:spcBef>
              <a:buFont typeface="Arial" panose="020B0604020202020204" pitchFamily="34" charset="0"/>
              <a:buNone/>
              <a:defRPr sz="2000"/>
            </a:lvl2pPr>
            <a:lvl3pPr indent="0" algn="ctr">
              <a:lnSpc>
                <a:spcPct val="90000"/>
              </a:lnSpc>
              <a:spcBef>
                <a:spcPts val="500"/>
              </a:spcBef>
              <a:buFont typeface="Arial" panose="020B0604020202020204" pitchFamily="34" charset="0"/>
              <a:buNone/>
            </a:lvl3pPr>
            <a:lvl4pPr indent="0" algn="ctr">
              <a:lnSpc>
                <a:spcPct val="90000"/>
              </a:lnSpc>
              <a:spcBef>
                <a:spcPts val="500"/>
              </a:spcBef>
              <a:buFont typeface="Arial" panose="020B0604020202020204" pitchFamily="34" charset="0"/>
              <a:buNone/>
              <a:defRPr sz="1600"/>
            </a:lvl4pPr>
            <a:lvl5pPr indent="0" algn="ctr">
              <a:lnSpc>
                <a:spcPct val="90000"/>
              </a:lnSpc>
              <a:spcBef>
                <a:spcPts val="500"/>
              </a:spcBef>
              <a:buFont typeface="Arial" panose="020B0604020202020204" pitchFamily="34" charset="0"/>
              <a:buNone/>
              <a:defRPr sz="1600"/>
            </a:lvl5pPr>
            <a:lvl6pPr indent="0" algn="ctr">
              <a:lnSpc>
                <a:spcPct val="90000"/>
              </a:lnSpc>
              <a:spcBef>
                <a:spcPts val="500"/>
              </a:spcBef>
              <a:buFont typeface="Arial" panose="020B0604020202020204" pitchFamily="34" charset="0"/>
              <a:buNone/>
              <a:defRPr sz="1600"/>
            </a:lvl6pPr>
            <a:lvl7pPr indent="0" algn="ctr">
              <a:lnSpc>
                <a:spcPct val="90000"/>
              </a:lnSpc>
              <a:spcBef>
                <a:spcPts val="500"/>
              </a:spcBef>
              <a:buFont typeface="Arial" panose="020B0604020202020204" pitchFamily="34" charset="0"/>
              <a:buNone/>
              <a:defRPr sz="1600"/>
            </a:lvl7pPr>
            <a:lvl8pPr indent="0" algn="ctr">
              <a:lnSpc>
                <a:spcPct val="90000"/>
              </a:lnSpc>
              <a:spcBef>
                <a:spcPts val="500"/>
              </a:spcBef>
              <a:buFont typeface="Arial" panose="020B0604020202020204" pitchFamily="34" charset="0"/>
              <a:buNone/>
              <a:defRPr sz="1600"/>
            </a:lvl8pPr>
            <a:lvl9pPr indent="0" algn="ctr">
              <a:lnSpc>
                <a:spcPct val="90000"/>
              </a:lnSpc>
              <a:spcBef>
                <a:spcPts val="500"/>
              </a:spcBef>
              <a:buFont typeface="Arial" panose="020B0604020202020204" pitchFamily="34" charset="0"/>
              <a:buNone/>
              <a:defRPr sz="1600"/>
            </a:lvl9pPr>
          </a:lstStyle>
          <a:p>
            <a:pPr marL="0" indent="0" algn="just"/>
            <a:r>
              <a:rPr lang="en-IN" altLang="en-US" dirty="0"/>
              <a:t>Minimum 50 % of the total value of deposits of Cooperative Urban Banks to be held by members having voting rights.</a:t>
            </a:r>
          </a:p>
          <a:p>
            <a:pPr marL="0" indent="0"/>
            <a:endParaRPr lang="en-IN" altLang="en-US" dirty="0"/>
          </a:p>
          <a:p>
            <a:pPr marL="0" indent="0" algn="just"/>
            <a:r>
              <a:rPr lang="en-IN" altLang="en-US" dirty="0"/>
              <a:t>Board of Director of the Cooperative Urban Bank not be elected as President or Chair person if held the office during two consecutive terms in succession  whether full or part.  </a:t>
            </a:r>
          </a:p>
          <a:p>
            <a:endParaRPr lang="en-IN" altLang="en-US" dirty="0"/>
          </a:p>
        </p:txBody>
      </p:sp>
      <p:sp>
        <p:nvSpPr>
          <p:cNvPr id="9" name="Slide Number Placeholder 8"/>
          <p:cNvSpPr>
            <a:spLocks noGrp="1"/>
          </p:cNvSpPr>
          <p:nvPr>
            <p:ph type="sldNum" sz="quarter" idx="12"/>
          </p:nvPr>
        </p:nvSpPr>
        <p:spPr/>
        <p:txBody>
          <a:bodyPr/>
          <a:lstStyle/>
          <a:p>
            <a:fld id="{C59EBFB3-C3CC-4A6C-BA93-430E9B838681}"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 xmlns:a16="http://schemas.microsoft.com/office/drawing/2014/main" id="{17EDBE86-50C6-4F6A-9B88-D82308A7CED9}"/>
              </a:ext>
            </a:extLst>
          </p:cNvPr>
          <p:cNvSpPr txBox="1"/>
          <p:nvPr/>
        </p:nvSpPr>
        <p:spPr>
          <a:xfrm>
            <a:off x="1258487" y="371686"/>
            <a:ext cx="10701283" cy="769441"/>
          </a:xfrm>
          <a:prstGeom prst="rect">
            <a:avLst/>
          </a:prstGeom>
          <a:noFill/>
        </p:spPr>
        <p:txBody>
          <a:bodyPr wrap="square" rtlCol="0">
            <a:spAutoFit/>
          </a:bodyPr>
          <a:lstStyle/>
          <a:p>
            <a:pPr algn="ctr"/>
            <a:r>
              <a:rPr lang="en-US" sz="4400" b="1" dirty="0">
                <a:solidFill>
                  <a:srgbClr val="0070C0"/>
                </a:solidFill>
                <a:latin typeface="Bookman Old Style" pitchFamily="18" charset="0"/>
              </a:rPr>
              <a:t>Institutional </a:t>
            </a:r>
            <a:r>
              <a:rPr lang="en-US" sz="4400" b="1" dirty="0" smtClean="0">
                <a:solidFill>
                  <a:srgbClr val="0070C0"/>
                </a:solidFill>
                <a:latin typeface="Bookman Old Style" pitchFamily="18" charset="0"/>
              </a:rPr>
              <a:t>Reforms</a:t>
            </a:r>
            <a:endParaRPr lang="en-US" sz="2000" b="1" dirty="0">
              <a:solidFill>
                <a:schemeClr val="accent2">
                  <a:lumMod val="75000"/>
                </a:schemeClr>
              </a:solidFill>
              <a:latin typeface="Bookman Old Style" pitchFamily="18" charset="0"/>
            </a:endParaRPr>
          </a:p>
        </p:txBody>
      </p:sp>
      <p:grpSp>
        <p:nvGrpSpPr>
          <p:cNvPr id="11" name="Group 10">
            <a:extLst>
              <a:ext uri="{FF2B5EF4-FFF2-40B4-BE49-F238E27FC236}">
                <a16:creationId xmlns="" xmlns:a16="http://schemas.microsoft.com/office/drawing/2014/main" id="{17E50FD3-7335-4C39-85A6-17D4D2873A33}"/>
              </a:ext>
            </a:extLst>
          </p:cNvPr>
          <p:cNvGrpSpPr/>
          <p:nvPr/>
        </p:nvGrpSpPr>
        <p:grpSpPr>
          <a:xfrm>
            <a:off x="417305" y="437559"/>
            <a:ext cx="684327" cy="668792"/>
            <a:chOff x="199593" y="161788"/>
            <a:chExt cx="460955" cy="467156"/>
          </a:xfrm>
        </p:grpSpPr>
        <p:pic>
          <p:nvPicPr>
            <p:cNvPr id="12" name="Picture 11">
              <a:extLst>
                <a:ext uri="{FF2B5EF4-FFF2-40B4-BE49-F238E27FC236}">
                  <a16:creationId xmlns="" xmlns:a16="http://schemas.microsoft.com/office/drawing/2014/main" id="{02C3E382-D6C1-4FDD-B637-32ACA3D1E454}"/>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13" name="Oval 12">
              <a:extLst>
                <a:ext uri="{FF2B5EF4-FFF2-40B4-BE49-F238E27FC236}">
                  <a16:creationId xmlns="" xmlns:a16="http://schemas.microsoft.com/office/drawing/2014/main" id="{A8D4A0EE-A65B-41AC-BCBF-6F4EEB23916A}"/>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Content Placeholder 2">
            <a:extLst>
              <a:ext uri="{FF2B5EF4-FFF2-40B4-BE49-F238E27FC236}">
                <a16:creationId xmlns="" xmlns:a16="http://schemas.microsoft.com/office/drawing/2014/main" id="{568F4B53-109E-4B8B-87D3-7C57461DC25B}"/>
              </a:ext>
            </a:extLst>
          </p:cNvPr>
          <p:cNvSpPr txBox="1">
            <a:spLocks/>
          </p:cNvSpPr>
          <p:nvPr/>
        </p:nvSpPr>
        <p:spPr>
          <a:xfrm>
            <a:off x="1302030" y="1125541"/>
            <a:ext cx="9235341" cy="461665"/>
          </a:xfrm>
          <a:prstGeom prst="rect">
            <a:avLst/>
          </a:prstGeom>
          <a:noFill/>
        </p:spPr>
        <p:txBody>
          <a:bodyPr wrap="square">
            <a:spAutoFit/>
          </a:bodyPr>
          <a:lstStyle>
            <a:defPPr>
              <a:defRPr lang="en-US"/>
            </a:defPPr>
            <a:lvl1pPr marL="285750" indent="-285750" algn="just">
              <a:lnSpc>
                <a:spcPct val="100000"/>
              </a:lnSpc>
              <a:buClr>
                <a:srgbClr val="C00000"/>
              </a:buClr>
              <a:buSzPct val="150000"/>
              <a:buFont typeface="Arial" panose="020B0604020202020204" pitchFamily="34" charset="0"/>
              <a:buChar char="•"/>
              <a:defRPr>
                <a:latin typeface="Century Gothic" panose="020B0502020202020204" pitchFamily="34" charset="0"/>
                <a:ea typeface="Tahoma" pitchFamily="34" charset="0"/>
                <a:cs typeface="Tahoma" pitchFamily="34" charset="0"/>
              </a:defRPr>
            </a:lvl1pPr>
            <a:lvl2pPr indent="0" algn="ctr">
              <a:lnSpc>
                <a:spcPct val="90000"/>
              </a:lnSpc>
              <a:spcBef>
                <a:spcPts val="500"/>
              </a:spcBef>
              <a:buFont typeface="Arial" panose="020B0604020202020204" pitchFamily="34" charset="0"/>
              <a:buNone/>
              <a:defRPr sz="2000"/>
            </a:lvl2pPr>
            <a:lvl3pPr indent="0" algn="ctr">
              <a:lnSpc>
                <a:spcPct val="90000"/>
              </a:lnSpc>
              <a:spcBef>
                <a:spcPts val="500"/>
              </a:spcBef>
              <a:buFont typeface="Arial" panose="020B0604020202020204" pitchFamily="34" charset="0"/>
              <a:buNone/>
            </a:lvl3pPr>
            <a:lvl4pPr indent="0" algn="ctr">
              <a:lnSpc>
                <a:spcPct val="90000"/>
              </a:lnSpc>
              <a:spcBef>
                <a:spcPts val="500"/>
              </a:spcBef>
              <a:buFont typeface="Arial" panose="020B0604020202020204" pitchFamily="34" charset="0"/>
              <a:buNone/>
              <a:defRPr sz="1600"/>
            </a:lvl4pPr>
            <a:lvl5pPr indent="0" algn="ctr">
              <a:lnSpc>
                <a:spcPct val="90000"/>
              </a:lnSpc>
              <a:spcBef>
                <a:spcPts val="500"/>
              </a:spcBef>
              <a:buFont typeface="Arial" panose="020B0604020202020204" pitchFamily="34" charset="0"/>
              <a:buNone/>
              <a:defRPr sz="1600"/>
            </a:lvl5pPr>
            <a:lvl6pPr indent="0" algn="ctr">
              <a:lnSpc>
                <a:spcPct val="90000"/>
              </a:lnSpc>
              <a:spcBef>
                <a:spcPts val="500"/>
              </a:spcBef>
              <a:buFont typeface="Arial" panose="020B0604020202020204" pitchFamily="34" charset="0"/>
              <a:buNone/>
              <a:defRPr sz="1600"/>
            </a:lvl6pPr>
            <a:lvl7pPr indent="0" algn="ctr">
              <a:lnSpc>
                <a:spcPct val="90000"/>
              </a:lnSpc>
              <a:spcBef>
                <a:spcPts val="500"/>
              </a:spcBef>
              <a:buFont typeface="Arial" panose="020B0604020202020204" pitchFamily="34" charset="0"/>
              <a:buNone/>
              <a:defRPr sz="1600"/>
            </a:lvl7pPr>
            <a:lvl8pPr indent="0" algn="ctr">
              <a:lnSpc>
                <a:spcPct val="90000"/>
              </a:lnSpc>
              <a:spcBef>
                <a:spcPts val="500"/>
              </a:spcBef>
              <a:buFont typeface="Arial" panose="020B0604020202020204" pitchFamily="34" charset="0"/>
              <a:buNone/>
              <a:defRPr sz="1600"/>
            </a:lvl8pPr>
            <a:lvl9pPr indent="0" algn="ctr">
              <a:lnSpc>
                <a:spcPct val="90000"/>
              </a:lnSpc>
              <a:spcBef>
                <a:spcPts val="500"/>
              </a:spcBef>
              <a:buFont typeface="Arial" panose="020B0604020202020204" pitchFamily="34" charset="0"/>
              <a:buNone/>
              <a:defRPr sz="1600"/>
            </a:lvl9pPr>
          </a:lstStyle>
          <a:p>
            <a:pPr marL="0" indent="0" algn="ctr">
              <a:buNone/>
            </a:pPr>
            <a:r>
              <a:rPr lang="en-IN" sz="2400" b="1" dirty="0" smtClean="0">
                <a:solidFill>
                  <a:schemeClr val="accent2">
                    <a:lumMod val="75000"/>
                  </a:schemeClr>
                </a:solidFill>
                <a:latin typeface="Bookman Old Style" pitchFamily="18" charset="0"/>
              </a:rPr>
              <a:t>      The State Cooperative Election Authority (SCEA)</a:t>
            </a:r>
            <a:endParaRPr lang="en-IN" sz="2400" dirty="0">
              <a:solidFill>
                <a:schemeClr val="accent2">
                  <a:lumMod val="75000"/>
                </a:schemeClr>
              </a:solidFill>
              <a:latin typeface="Bookman Old Style" pitchFamily="18" charset="0"/>
            </a:endParaRPr>
          </a:p>
        </p:txBody>
      </p:sp>
      <p:sp>
        <p:nvSpPr>
          <p:cNvPr id="10" name="Rectangle 9"/>
          <p:cNvSpPr/>
          <p:nvPr/>
        </p:nvSpPr>
        <p:spPr>
          <a:xfrm>
            <a:off x="1476103" y="1580606"/>
            <a:ext cx="9392194" cy="4616648"/>
          </a:xfrm>
          <a:prstGeom prst="rect">
            <a:avLst/>
          </a:prstGeom>
        </p:spPr>
        <p:txBody>
          <a:bodyPr wrap="square">
            <a:spAutoFit/>
          </a:bodyPr>
          <a:lstStyle/>
          <a:p>
            <a:pPr algn="just">
              <a:buFont typeface="Wingdings" pitchFamily="2" charset="2"/>
              <a:buChar char="v"/>
            </a:pPr>
            <a:r>
              <a:rPr lang="en-IN" sz="2000" dirty="0" smtClean="0">
                <a:latin typeface="Bookman Old Style" pitchFamily="18" charset="0"/>
              </a:rPr>
              <a:t>The State Cooperative Election authority is Statutory body independent of the Registrar.</a:t>
            </a:r>
          </a:p>
          <a:p>
            <a:pPr algn="just"/>
            <a:endParaRPr lang="en-IN" dirty="0" smtClean="0">
              <a:latin typeface="Bookman Old Style" pitchFamily="18" charset="0"/>
            </a:endParaRPr>
          </a:p>
          <a:p>
            <a:pPr algn="just">
              <a:buFont typeface="Wingdings" pitchFamily="2" charset="2"/>
              <a:buChar char="v"/>
            </a:pPr>
            <a:r>
              <a:rPr lang="en-IN" sz="2000" dirty="0" smtClean="0">
                <a:latin typeface="Bookman Old Style" pitchFamily="18" charset="0"/>
              </a:rPr>
              <a:t>State Cooperative Election authority in the Cadre of Additional Registrar is assisted by 02 Additional Cooperative Electoral Officers in the cadre of Joint Registrar</a:t>
            </a:r>
          </a:p>
          <a:p>
            <a:pPr algn="just"/>
            <a:endParaRPr lang="en-IN" dirty="0" smtClean="0">
              <a:latin typeface="Bookman Old Style" pitchFamily="18" charset="0"/>
            </a:endParaRPr>
          </a:p>
          <a:p>
            <a:pPr algn="just"/>
            <a:r>
              <a:rPr lang="en-IN" sz="2000" dirty="0" smtClean="0">
                <a:latin typeface="Bookman Old Style" pitchFamily="18" charset="0"/>
              </a:rPr>
              <a:t>SCEA conducts Elections for all the Cooperative Societies including the societies functioning under the control of Functional Registrars (i.e., Fisheries, Industries, Handloom Weavers, Toddy Toppers, Sheep Breeders,   Dairy,  Animal Husbandry etc.,) </a:t>
            </a:r>
            <a:r>
              <a:rPr lang="en-IN" sz="2000" b="1" i="1" dirty="0" smtClean="0">
                <a:latin typeface="Bookman Old Style" pitchFamily="18" charset="0"/>
              </a:rPr>
              <a:t>except societies registered under Telangana MACS Act. </a:t>
            </a:r>
          </a:p>
          <a:p>
            <a:pPr algn="just"/>
            <a:endParaRPr lang="en-IN" b="1" i="1" dirty="0" smtClean="0">
              <a:latin typeface="Bookman Old Style" pitchFamily="18" charset="0"/>
            </a:endParaRPr>
          </a:p>
          <a:p>
            <a:pPr algn="just">
              <a:buFont typeface="Wingdings" pitchFamily="2" charset="2"/>
              <a:buChar char="v"/>
            </a:pPr>
            <a:r>
              <a:rPr lang="en-IN" sz="2000" dirty="0" smtClean="0">
                <a:latin typeface="Bookman Old Style" pitchFamily="18" charset="0"/>
              </a:rPr>
              <a:t>SCEA successfully conducted elections to 4925 Cooperative Societies as on 31.07.2022.</a:t>
            </a:r>
            <a:endParaRPr lang="en-IN" sz="2000" dirty="0"/>
          </a:p>
        </p:txBody>
      </p:sp>
      <p:sp>
        <p:nvSpPr>
          <p:cNvPr id="8" name="Slide Number Placeholder 7"/>
          <p:cNvSpPr>
            <a:spLocks noGrp="1"/>
          </p:cNvSpPr>
          <p:nvPr>
            <p:ph type="sldNum" sz="quarter" idx="12"/>
          </p:nvPr>
        </p:nvSpPr>
        <p:spPr/>
        <p:txBody>
          <a:bodyPr/>
          <a:lstStyle/>
          <a:p>
            <a:fld id="{C59EBFB3-C3CC-4A6C-BA93-430E9B838681}" type="slidenum">
              <a:rPr lang="en-US" smtClean="0"/>
              <a:pPr/>
              <a:t>5</a:t>
            </a:fld>
            <a:endParaRPr lang="en-US"/>
          </a:p>
        </p:txBody>
      </p:sp>
    </p:spTree>
    <p:extLst>
      <p:ext uri="{BB962C8B-B14F-4D97-AF65-F5344CB8AC3E}">
        <p14:creationId xmlns="" xmlns:p14="http://schemas.microsoft.com/office/powerpoint/2010/main" val="3814974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4DD0C80-189B-4DD1-B6D3-83DC75545C56}"/>
              </a:ext>
            </a:extLst>
          </p:cNvPr>
          <p:cNvSpPr txBox="1"/>
          <p:nvPr/>
        </p:nvSpPr>
        <p:spPr>
          <a:xfrm>
            <a:off x="1164238" y="386200"/>
            <a:ext cx="9808561" cy="769441"/>
          </a:xfrm>
          <a:prstGeom prst="rect">
            <a:avLst/>
          </a:prstGeom>
          <a:noFill/>
        </p:spPr>
        <p:txBody>
          <a:bodyPr wrap="square" rtlCol="0">
            <a:spAutoFit/>
          </a:bodyPr>
          <a:lstStyle/>
          <a:p>
            <a:pPr algn="ctr"/>
            <a:r>
              <a:rPr lang="en-US" sz="4400" b="1" dirty="0" smtClean="0">
                <a:solidFill>
                  <a:srgbClr val="0070C0"/>
                </a:solidFill>
                <a:latin typeface="Bookman Old Style" pitchFamily="18" charset="0"/>
              </a:rPr>
              <a:t>Technology Reforms</a:t>
            </a:r>
            <a:endParaRPr lang="en-US" sz="2000" b="1" dirty="0">
              <a:solidFill>
                <a:schemeClr val="accent2">
                  <a:lumMod val="75000"/>
                </a:schemeClr>
              </a:solidFill>
              <a:latin typeface="Bookman Old Style" pitchFamily="18" charset="0"/>
            </a:endParaRPr>
          </a:p>
        </p:txBody>
      </p:sp>
      <p:grpSp>
        <p:nvGrpSpPr>
          <p:cNvPr id="9"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7" name="Picture 6">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8" name="Oval 7">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Rectangle 2">
            <a:extLst>
              <a:ext uri="{FF2B5EF4-FFF2-40B4-BE49-F238E27FC236}">
                <a16:creationId xmlns="" xmlns:a16="http://schemas.microsoft.com/office/drawing/2014/main" id="{4F5B6445-E1C5-4342-95C3-9FEF3E79E82E}"/>
              </a:ext>
            </a:extLst>
          </p:cNvPr>
          <p:cNvSpPr>
            <a:spLocks noChangeArrowheads="1"/>
          </p:cNvSpPr>
          <p:nvPr/>
        </p:nvSpPr>
        <p:spPr bwMode="auto">
          <a:xfrm>
            <a:off x="1164239" y="1146629"/>
            <a:ext cx="9837590" cy="57938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IN" altLang="en-US" b="1" dirty="0" smtClean="0">
              <a:solidFill>
                <a:schemeClr val="accent2">
                  <a:lumMod val="75000"/>
                </a:schemeClr>
              </a:solidFill>
              <a:latin typeface="Bookman Old Style" pitchFamily="18" charset="0"/>
              <a:cs typeface="Tahoma" panose="020B0604030504040204" pitchFamily="34" charset="0"/>
            </a:endParaRPr>
          </a:p>
          <a:p>
            <a:pPr algn="ctr" eaLnBrk="1" hangingPunct="1"/>
            <a:r>
              <a:rPr lang="en-IN" altLang="en-US" sz="2400" b="1" dirty="0" err="1" smtClean="0">
                <a:solidFill>
                  <a:schemeClr val="accent2">
                    <a:lumMod val="75000"/>
                  </a:schemeClr>
                </a:solidFill>
                <a:latin typeface="Bookman Old Style" pitchFamily="18" charset="0"/>
                <a:cs typeface="Tahoma" panose="020B0604030504040204" pitchFamily="34" charset="0"/>
              </a:rPr>
              <a:t>EoDB</a:t>
            </a:r>
            <a:r>
              <a:rPr lang="en-IN" altLang="en-US" sz="2400" b="1" dirty="0" smtClean="0">
                <a:solidFill>
                  <a:schemeClr val="accent2">
                    <a:lumMod val="75000"/>
                  </a:schemeClr>
                </a:solidFill>
                <a:latin typeface="Bookman Old Style" pitchFamily="18" charset="0"/>
                <a:cs typeface="Tahoma" panose="020B0604030504040204" pitchFamily="34" charset="0"/>
              </a:rPr>
              <a:t> - Online </a:t>
            </a:r>
            <a:r>
              <a:rPr lang="en-IN" altLang="en-US" sz="2400" b="1" dirty="0">
                <a:solidFill>
                  <a:schemeClr val="accent2">
                    <a:lumMod val="75000"/>
                  </a:schemeClr>
                </a:solidFill>
                <a:latin typeface="Bookman Old Style" pitchFamily="18" charset="0"/>
                <a:cs typeface="Tahoma" panose="020B0604030504040204" pitchFamily="34" charset="0"/>
              </a:rPr>
              <a:t>Services for </a:t>
            </a:r>
            <a:r>
              <a:rPr lang="en-IN" altLang="en-US" sz="2400" b="1" dirty="0" smtClean="0">
                <a:solidFill>
                  <a:schemeClr val="accent2">
                    <a:lumMod val="75000"/>
                  </a:schemeClr>
                </a:solidFill>
                <a:latin typeface="Bookman Old Style" pitchFamily="18" charset="0"/>
                <a:cs typeface="Tahoma" panose="020B0604030504040204" pitchFamily="34" charset="0"/>
              </a:rPr>
              <a:t>Registration </a:t>
            </a:r>
            <a:r>
              <a:rPr lang="en-IN" altLang="en-US" sz="2400" b="1" dirty="0">
                <a:solidFill>
                  <a:schemeClr val="accent2">
                    <a:lumMod val="75000"/>
                  </a:schemeClr>
                </a:solidFill>
                <a:latin typeface="Bookman Old Style" pitchFamily="18" charset="0"/>
                <a:cs typeface="Tahoma" panose="020B0604030504040204" pitchFamily="34" charset="0"/>
              </a:rPr>
              <a:t>of Cooperatives</a:t>
            </a:r>
          </a:p>
          <a:p>
            <a:pPr marL="363538" lvl="1" indent="0" eaLnBrk="1" hangingPunct="1">
              <a:buClr>
                <a:schemeClr val="accent2">
                  <a:lumMod val="75000"/>
                </a:schemeClr>
              </a:buClr>
              <a:buSzPct val="135000"/>
            </a:pPr>
            <a:endParaRPr lang="en-IN" altLang="en-US" sz="1050" dirty="0" smtClean="0">
              <a:latin typeface="Bookman Old Style" pitchFamily="18" charset="0"/>
              <a:cs typeface="Tahoma" panose="020B0604030504040204" pitchFamily="34" charset="0"/>
            </a:endParaRPr>
          </a:p>
          <a:p>
            <a:pPr marL="363538" lvl="1" indent="0" algn="just" eaLnBrk="1" hangingPunct="1">
              <a:buClr>
                <a:schemeClr val="accent2">
                  <a:lumMod val="75000"/>
                </a:schemeClr>
              </a:buClr>
              <a:buSzPct val="135000"/>
              <a:buFont typeface="Wingdings" pitchFamily="2" charset="2"/>
              <a:buChar char="v"/>
            </a:pPr>
            <a:r>
              <a:rPr lang="en-IN" altLang="en-US" sz="2400" dirty="0" smtClean="0">
                <a:latin typeface="Bookman Old Style" pitchFamily="18" charset="0"/>
                <a:cs typeface="Tahoma" panose="020B0604030504040204" pitchFamily="34" charset="0"/>
              </a:rPr>
              <a:t>Developed an exclusive website for the Cooperation Department (</a:t>
            </a:r>
            <a:r>
              <a:rPr lang="en-IN" altLang="en-US" sz="2400" dirty="0" smtClean="0">
                <a:latin typeface="Bookman Old Style" pitchFamily="18" charset="0"/>
                <a:cs typeface="Tahoma" panose="020B0604030504040204" pitchFamily="34" charset="0"/>
                <a:hlinkClick r:id="rId3"/>
              </a:rPr>
              <a:t>www.coooperation.telangana.gov.in</a:t>
            </a:r>
            <a:r>
              <a:rPr lang="en-IN" altLang="en-US" sz="2400" dirty="0" smtClean="0">
                <a:latin typeface="Bookman Old Style" pitchFamily="18" charset="0"/>
                <a:cs typeface="Tahoma" panose="020B0604030504040204" pitchFamily="34" charset="0"/>
              </a:rPr>
              <a:t>) where the citizen can access all the required information.</a:t>
            </a:r>
          </a:p>
          <a:p>
            <a:pPr marL="363538" lvl="1" indent="0" algn="just" eaLnBrk="1" hangingPunct="1">
              <a:buClr>
                <a:schemeClr val="accent2">
                  <a:lumMod val="75000"/>
                </a:schemeClr>
              </a:buClr>
              <a:buSzPct val="135000"/>
            </a:pPr>
            <a:endParaRPr lang="en-IN" altLang="en-US" sz="2400" dirty="0" smtClean="0">
              <a:latin typeface="Bookman Old Style" pitchFamily="18" charset="0"/>
              <a:cs typeface="Tahoma" panose="020B0604030504040204" pitchFamily="34" charset="0"/>
            </a:endParaRPr>
          </a:p>
          <a:p>
            <a:pPr marL="363538" lvl="1" indent="0" algn="just" eaLnBrk="1" hangingPunct="1">
              <a:buClr>
                <a:schemeClr val="accent2">
                  <a:lumMod val="75000"/>
                </a:schemeClr>
              </a:buClr>
              <a:buSzPct val="135000"/>
              <a:buFont typeface="Wingdings" pitchFamily="2" charset="2"/>
              <a:buChar char="v"/>
            </a:pPr>
            <a:r>
              <a:rPr lang="en-IN" altLang="en-US" sz="2400" dirty="0" smtClean="0">
                <a:latin typeface="Bookman Old Style" pitchFamily="18" charset="0"/>
                <a:cs typeface="Tahoma" panose="020B0604030504040204" pitchFamily="34" charset="0"/>
              </a:rPr>
              <a:t> A web portal (https://</a:t>
            </a:r>
            <a:r>
              <a:rPr lang="en-IN" altLang="en-US" sz="2400" dirty="0" smtClean="0">
                <a:latin typeface="Bookman Old Style" pitchFamily="18" charset="0"/>
                <a:cs typeface="Tahoma" panose="020B0604030504040204" pitchFamily="34" charset="0"/>
                <a:hlinkClick r:id="rId3"/>
              </a:rPr>
              <a:t>esahakaraseva.telangana.gov.in</a:t>
            </a:r>
            <a:r>
              <a:rPr lang="en-IN" altLang="en-US" sz="2400" dirty="0" smtClean="0">
                <a:latin typeface="Bookman Old Style" pitchFamily="18" charset="0"/>
                <a:cs typeface="Tahoma" panose="020B0604030504040204" pitchFamily="34" charset="0"/>
              </a:rPr>
              <a:t>) has been launched for </a:t>
            </a:r>
            <a:r>
              <a:rPr lang="en-IN" altLang="en-US" sz="2400" b="1" u="sng" dirty="0" smtClean="0">
                <a:latin typeface="Bookman Old Style" pitchFamily="18" charset="0"/>
                <a:cs typeface="Tahoma" panose="020B0604030504040204" pitchFamily="34" charset="0"/>
              </a:rPr>
              <a:t>online registration of cooperative societies</a:t>
            </a:r>
            <a:r>
              <a:rPr lang="en-IN" altLang="en-US" sz="2400" dirty="0" smtClean="0">
                <a:latin typeface="Bookman Old Style" pitchFamily="18" charset="0"/>
                <a:cs typeface="Tahoma" panose="020B0604030504040204" pitchFamily="34" charset="0"/>
              </a:rPr>
              <a:t> on 29.07.2021.</a:t>
            </a:r>
          </a:p>
          <a:p>
            <a:pPr marL="363538" lvl="1" indent="0" algn="just" eaLnBrk="1" hangingPunct="1">
              <a:buClr>
                <a:schemeClr val="accent2">
                  <a:lumMod val="75000"/>
                </a:schemeClr>
              </a:buClr>
              <a:buSzPct val="135000"/>
            </a:pPr>
            <a:endParaRPr lang="en-IN" altLang="en-US" sz="2400" dirty="0" smtClean="0">
              <a:latin typeface="Bookman Old Style" pitchFamily="18" charset="0"/>
              <a:cs typeface="Tahoma" panose="020B0604030504040204" pitchFamily="34" charset="0"/>
            </a:endParaRPr>
          </a:p>
          <a:p>
            <a:pPr marL="363538" lvl="1" indent="0" algn="just" eaLnBrk="1" hangingPunct="1">
              <a:buClr>
                <a:schemeClr val="accent2">
                  <a:lumMod val="75000"/>
                </a:schemeClr>
              </a:buClr>
              <a:buSzPct val="135000"/>
              <a:buFont typeface="Wingdings" pitchFamily="2" charset="2"/>
              <a:buChar char="v"/>
            </a:pPr>
            <a:r>
              <a:rPr lang="en-IN" altLang="en-US" sz="2400" dirty="0" smtClean="0">
                <a:latin typeface="Bookman Old Style" pitchFamily="18" charset="0"/>
                <a:cs typeface="Tahoma" panose="020B0604030504040204" pitchFamily="34" charset="0"/>
              </a:rPr>
              <a:t> A total of 439 societies have been registered through online as on 22.08.2022. </a:t>
            </a:r>
          </a:p>
          <a:p>
            <a:pPr marL="363538" lvl="1" indent="0" algn="just" eaLnBrk="1" hangingPunct="1">
              <a:buClr>
                <a:schemeClr val="accent2">
                  <a:lumMod val="75000"/>
                </a:schemeClr>
              </a:buClr>
              <a:buSzPct val="135000"/>
              <a:buFont typeface="Wingdings" pitchFamily="2" charset="2"/>
              <a:buChar char="v"/>
            </a:pPr>
            <a:endParaRPr lang="en-US" altLang="en-US" sz="2400" dirty="0" smtClean="0">
              <a:latin typeface="Bookman Old Style" pitchFamily="18" charset="0"/>
              <a:cs typeface="Tahoma" panose="020B0604030504040204" pitchFamily="34" charset="0"/>
            </a:endParaRPr>
          </a:p>
          <a:p>
            <a:pPr marL="363538" lvl="1" indent="0" eaLnBrk="1" hangingPunct="1">
              <a:buClr>
                <a:schemeClr val="accent2">
                  <a:lumMod val="75000"/>
                </a:schemeClr>
              </a:buClr>
              <a:buSzPct val="135000"/>
            </a:pPr>
            <a:endParaRPr lang="en-IN" altLang="en-US" sz="2800" dirty="0">
              <a:latin typeface="Bookman Old Style" pitchFamily="18" charset="0"/>
              <a:cs typeface="Tahoma" panose="020B0604030504040204" pitchFamily="34" charset="0"/>
            </a:endParaRPr>
          </a:p>
          <a:p>
            <a:pPr eaLnBrk="1" hangingPunct="1"/>
            <a:endParaRPr lang="en-IN" altLang="en-US" sz="1400" dirty="0">
              <a:latin typeface="Century Gothic" panose="020B0502020202020204" pitchFamily="34" charset="0"/>
              <a:cs typeface="Tahoma" panose="020B0604030504040204" pitchFamily="34" charset="0"/>
            </a:endParaRPr>
          </a:p>
          <a:p>
            <a:pPr eaLnBrk="1" hangingPunct="1"/>
            <a:endParaRPr lang="en-IN" altLang="en-US" sz="1200" dirty="0">
              <a:latin typeface="Century Gothic" panose="020B0502020202020204" pitchFamily="34" charset="0"/>
              <a:cs typeface="Tahoma" panose="020B0604030504040204" pitchFamily="34" charset="0"/>
            </a:endParaRPr>
          </a:p>
        </p:txBody>
      </p:sp>
      <p:sp>
        <p:nvSpPr>
          <p:cNvPr id="11" name="Rectangle 2">
            <a:extLst>
              <a:ext uri="{FF2B5EF4-FFF2-40B4-BE49-F238E27FC236}">
                <a16:creationId xmlns="" xmlns:a16="http://schemas.microsoft.com/office/drawing/2014/main" id="{04C35E22-C2A6-41B7-BC9B-A76D8DBCA596}"/>
              </a:ext>
            </a:extLst>
          </p:cNvPr>
          <p:cNvSpPr>
            <a:spLocks noChangeArrowheads="1"/>
          </p:cNvSpPr>
          <p:nvPr/>
        </p:nvSpPr>
        <p:spPr bwMode="auto">
          <a:xfrm>
            <a:off x="1262743" y="4093029"/>
            <a:ext cx="9318171"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IN" altLang="en-US" sz="1200" dirty="0" smtClean="0">
              <a:latin typeface="Century Gothic" panose="020B0502020202020204" pitchFamily="34" charset="0"/>
              <a:cs typeface="Tahoma" panose="020B0604030504040204" pitchFamily="34" charset="0"/>
            </a:endParaRPr>
          </a:p>
          <a:p>
            <a:pPr eaLnBrk="1" hangingPunct="1"/>
            <a:endParaRPr lang="en-IN" altLang="en-US" sz="1200" dirty="0">
              <a:latin typeface="Century Gothic" panose="020B050202020202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C59EBFB3-C3CC-4A6C-BA93-430E9B838681}" type="slidenum">
              <a:rPr lang="en-US" smtClean="0"/>
              <a:pPr/>
              <a:t>6</a:t>
            </a:fld>
            <a:endParaRPr lang="en-US"/>
          </a:p>
        </p:txBody>
      </p:sp>
    </p:spTree>
    <p:extLst>
      <p:ext uri="{BB962C8B-B14F-4D97-AF65-F5344CB8AC3E}">
        <p14:creationId xmlns="" xmlns:p14="http://schemas.microsoft.com/office/powerpoint/2010/main" val="1832739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4DD0C80-189B-4DD1-B6D3-83DC75545C56}"/>
              </a:ext>
            </a:extLst>
          </p:cNvPr>
          <p:cNvSpPr txBox="1"/>
          <p:nvPr/>
        </p:nvSpPr>
        <p:spPr>
          <a:xfrm>
            <a:off x="1164238" y="386200"/>
            <a:ext cx="9808561" cy="646331"/>
          </a:xfrm>
          <a:prstGeom prst="rect">
            <a:avLst/>
          </a:prstGeom>
          <a:noFill/>
        </p:spPr>
        <p:txBody>
          <a:bodyPr wrap="square" rtlCol="0">
            <a:spAutoFit/>
          </a:bodyPr>
          <a:lstStyle/>
          <a:p>
            <a:pPr algn="ctr"/>
            <a:r>
              <a:rPr lang="en-US" sz="3600" b="1" dirty="0" smtClean="0">
                <a:solidFill>
                  <a:srgbClr val="0070C0"/>
                </a:solidFill>
                <a:latin typeface="Bookman Old Style" pitchFamily="18" charset="0"/>
              </a:rPr>
              <a:t>Technology Reforms</a:t>
            </a:r>
            <a:endParaRPr lang="en-US" sz="3600" b="1" dirty="0">
              <a:solidFill>
                <a:schemeClr val="accent2">
                  <a:lumMod val="75000"/>
                </a:schemeClr>
              </a:solidFill>
              <a:latin typeface="Bookman Old Style" pitchFamily="18" charset="0"/>
            </a:endParaRPr>
          </a:p>
        </p:txBody>
      </p:sp>
      <p:grpSp>
        <p:nvGrpSpPr>
          <p:cNvPr id="3"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7" name="Picture 6">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8" name="Oval 7">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2">
            <a:extLst>
              <a:ext uri="{FF2B5EF4-FFF2-40B4-BE49-F238E27FC236}">
                <a16:creationId xmlns="" xmlns:a16="http://schemas.microsoft.com/office/drawing/2014/main" id="{04C35E22-C2A6-41B7-BC9B-A76D8DBCA596}"/>
              </a:ext>
            </a:extLst>
          </p:cNvPr>
          <p:cNvSpPr>
            <a:spLocks noChangeArrowheads="1"/>
          </p:cNvSpPr>
          <p:nvPr/>
        </p:nvSpPr>
        <p:spPr bwMode="auto">
          <a:xfrm>
            <a:off x="1306285" y="972456"/>
            <a:ext cx="9869716" cy="50937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IN" altLang="en-US" sz="3200" b="1" dirty="0" smtClean="0">
                <a:solidFill>
                  <a:schemeClr val="accent2">
                    <a:lumMod val="75000"/>
                  </a:schemeClr>
                </a:solidFill>
                <a:latin typeface="Bookman Old Style" pitchFamily="18" charset="0"/>
                <a:cs typeface="+mn-cs"/>
              </a:rPr>
              <a:t>Computerisation  of PACS</a:t>
            </a:r>
            <a:endParaRPr lang="en-IN" altLang="en-US" sz="3200" b="1" dirty="0" smtClean="0">
              <a:solidFill>
                <a:srgbClr val="0070C0"/>
              </a:solidFill>
              <a:latin typeface="Bookman Old Style" pitchFamily="18" charset="0"/>
              <a:cs typeface="+mn-cs"/>
            </a:endParaRPr>
          </a:p>
          <a:p>
            <a:pPr eaLnBrk="1" hangingPunct="1"/>
            <a:endParaRPr lang="en-IN" altLang="en-US" sz="1100" dirty="0" smtClean="0">
              <a:latin typeface="Bookman Old Style" pitchFamily="18" charset="0"/>
              <a:cs typeface="Tahoma" panose="020B0604030504040204" pitchFamily="34" charset="0"/>
            </a:endParaRPr>
          </a:p>
          <a:p>
            <a:pPr marL="363538" lvl="1" indent="-276225" eaLnBrk="1" hangingPunct="1">
              <a:buClr>
                <a:schemeClr val="accent2">
                  <a:lumMod val="75000"/>
                </a:schemeClr>
              </a:buClr>
              <a:buSzPct val="135000"/>
              <a:buFont typeface="Arial" panose="020B0604020202020204" pitchFamily="34" charset="0"/>
              <a:buChar char="•"/>
            </a:pPr>
            <a:r>
              <a:rPr lang="en-US" sz="2000" dirty="0" smtClean="0">
                <a:latin typeface="Bookman Old Style" pitchFamily="18" charset="0"/>
              </a:rPr>
              <a:t>TSCAB is the first State Co-operative Bank in the country to implement comprehensive Computerization project for all the PACS with uniform Software.</a:t>
            </a:r>
          </a:p>
          <a:p>
            <a:pPr marL="363538" lvl="1" indent="-276225" eaLnBrk="1" hangingPunct="1">
              <a:lnSpc>
                <a:spcPct val="150000"/>
              </a:lnSpc>
              <a:buClr>
                <a:schemeClr val="accent2">
                  <a:lumMod val="75000"/>
                </a:schemeClr>
              </a:buClr>
              <a:buSzPct val="135000"/>
              <a:buFont typeface="Arial" panose="020B0604020202020204" pitchFamily="34" charset="0"/>
              <a:buChar char="•"/>
            </a:pPr>
            <a:r>
              <a:rPr lang="en-IN" altLang="en-US" sz="2000" dirty="0" smtClean="0">
                <a:latin typeface="Bookman Old Style" pitchFamily="18" charset="0"/>
                <a:cs typeface="Tahoma" panose="020B0604030504040204" pitchFamily="34" charset="0"/>
              </a:rPr>
              <a:t>806 (100%) PACS Computerized </a:t>
            </a:r>
          </a:p>
          <a:p>
            <a:pPr marL="363538" lvl="1" indent="-276225" eaLnBrk="1" hangingPunct="1">
              <a:lnSpc>
                <a:spcPct val="150000"/>
              </a:lnSpc>
              <a:buClr>
                <a:schemeClr val="accent2">
                  <a:lumMod val="75000"/>
                </a:schemeClr>
              </a:buClr>
              <a:buSzPct val="135000"/>
              <a:buFont typeface="Arial" panose="020B0604020202020204" pitchFamily="34" charset="0"/>
              <a:buChar char="•"/>
            </a:pPr>
            <a:r>
              <a:rPr lang="en-IN" altLang="en-US" sz="2000" dirty="0" smtClean="0">
                <a:latin typeface="Bookman Old Style" pitchFamily="18" charset="0"/>
                <a:cs typeface="Tahoma" panose="020B0604030504040204" pitchFamily="34" charset="0"/>
              </a:rPr>
              <a:t>714 out of 806 PACS are in </a:t>
            </a:r>
            <a:r>
              <a:rPr lang="en-IN" altLang="en-US" sz="2000" b="1" dirty="0" smtClean="0">
                <a:latin typeface="Bookman Old Style" pitchFamily="18" charset="0"/>
                <a:cs typeface="Tahoma" panose="020B0604030504040204" pitchFamily="34" charset="0"/>
              </a:rPr>
              <a:t>Go-Live Mode</a:t>
            </a:r>
            <a:endParaRPr lang="en-IN" altLang="en-US" sz="2000" dirty="0" smtClean="0">
              <a:latin typeface="Bookman Old Style" pitchFamily="18" charset="0"/>
              <a:cs typeface="Tahoma" panose="020B0604030504040204" pitchFamily="34" charset="0"/>
            </a:endParaRPr>
          </a:p>
          <a:p>
            <a:pPr marL="363538" lvl="1" indent="-276225" algn="just" eaLnBrk="1" hangingPunct="1">
              <a:lnSpc>
                <a:spcPct val="150000"/>
              </a:lnSpc>
              <a:buClr>
                <a:schemeClr val="accent2">
                  <a:lumMod val="75000"/>
                </a:schemeClr>
              </a:buClr>
              <a:buSzPct val="135000"/>
              <a:buFont typeface="Arial" panose="020B0604020202020204" pitchFamily="34" charset="0"/>
              <a:buChar char="•"/>
            </a:pPr>
            <a:r>
              <a:rPr lang="en-IN" altLang="en-US" sz="2000" dirty="0" smtClean="0">
                <a:latin typeface="Bookman Old Style" pitchFamily="18" charset="0"/>
                <a:cs typeface="Tahoma" panose="020B0604030504040204" pitchFamily="34" charset="0"/>
              </a:rPr>
              <a:t>795 PACS (2019-20) - System Generated Audit Completed</a:t>
            </a:r>
          </a:p>
          <a:p>
            <a:pPr marL="363538" lvl="1" indent="-276225" algn="just" eaLnBrk="1" hangingPunct="1">
              <a:buClr>
                <a:schemeClr val="accent2">
                  <a:lumMod val="75000"/>
                </a:schemeClr>
              </a:buClr>
              <a:buSzPct val="135000"/>
              <a:buFont typeface="Arial" panose="020B0604020202020204" pitchFamily="34" charset="0"/>
              <a:buChar char="•"/>
            </a:pPr>
            <a:r>
              <a:rPr lang="en-IN" altLang="en-US" sz="2000" dirty="0" smtClean="0">
                <a:latin typeface="Bookman Old Style" pitchFamily="18" charset="0"/>
                <a:cs typeface="Tahoma" panose="020B0604030504040204" pitchFamily="34" charset="0"/>
              </a:rPr>
              <a:t>The Credit/Financial services to farmers prior to computerization of PACS was Rs.4148.63 Crores for 2016-17 and after computerization of PACS it is Rs.7623.93 Crores for 2021-22.</a:t>
            </a:r>
          </a:p>
          <a:p>
            <a:pPr marL="363538" lvl="1" indent="-276225" algn="just" eaLnBrk="1" hangingPunct="1">
              <a:buClr>
                <a:schemeClr val="accent2">
                  <a:lumMod val="75000"/>
                </a:schemeClr>
              </a:buClr>
              <a:buSzPct val="135000"/>
              <a:buFont typeface="Arial" panose="020B0604020202020204" pitchFamily="34" charset="0"/>
              <a:buChar char="•"/>
            </a:pPr>
            <a:r>
              <a:rPr lang="en-IN" altLang="en-US" sz="2000" dirty="0" smtClean="0">
                <a:latin typeface="Bookman Old Style" pitchFamily="18" charset="0"/>
                <a:cs typeface="Tahoma" panose="020B0604030504040204" pitchFamily="34" charset="0"/>
              </a:rPr>
              <a:t>The Non Credit/Non-Financial services to farmers prior to computerization of PACS was Rs.4395.95 Crores for 2016-17 and after computerization of PACS it is Rs.20799.12 Crores for 2021-22. </a:t>
            </a:r>
          </a:p>
          <a:p>
            <a:pPr marL="363538" lvl="1" indent="-276225" algn="just" eaLnBrk="1" hangingPunct="1">
              <a:buClr>
                <a:schemeClr val="accent2">
                  <a:lumMod val="75000"/>
                </a:schemeClr>
              </a:buClr>
              <a:buSzPct val="135000"/>
              <a:buFont typeface="Arial" panose="020B0604020202020204" pitchFamily="34" charset="0"/>
              <a:buChar char="•"/>
            </a:pPr>
            <a:endParaRPr lang="en-IN" altLang="en-US" sz="1200" dirty="0">
              <a:latin typeface="Century Gothic" panose="020B0502020202020204" pitchFamily="34" charset="0"/>
              <a:cs typeface="Tahoma" panose="020B0604030504040204" pitchFamily="34" charset="0"/>
            </a:endParaRPr>
          </a:p>
        </p:txBody>
      </p:sp>
      <p:sp>
        <p:nvSpPr>
          <p:cNvPr id="9" name="Slide Number Placeholder 8"/>
          <p:cNvSpPr>
            <a:spLocks noGrp="1"/>
          </p:cNvSpPr>
          <p:nvPr>
            <p:ph type="sldNum" sz="quarter" idx="12"/>
          </p:nvPr>
        </p:nvSpPr>
        <p:spPr/>
        <p:txBody>
          <a:bodyPr/>
          <a:lstStyle/>
          <a:p>
            <a:fld id="{C59EBFB3-C3CC-4A6C-BA93-430E9B838681}" type="slidenum">
              <a:rPr lang="en-US" smtClean="0"/>
              <a:pPr/>
              <a:t>7</a:t>
            </a:fld>
            <a:endParaRPr lang="en-US"/>
          </a:p>
        </p:txBody>
      </p:sp>
    </p:spTree>
    <p:extLst>
      <p:ext uri="{BB962C8B-B14F-4D97-AF65-F5344CB8AC3E}">
        <p14:creationId xmlns="" xmlns:p14="http://schemas.microsoft.com/office/powerpoint/2010/main" val="1832739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9218"/>
          </a:xfrm>
        </p:spPr>
        <p:txBody>
          <a:bodyPr/>
          <a:lstStyle/>
          <a:p>
            <a:pPr algn="ctr"/>
            <a:r>
              <a:rPr lang="en-US" b="1" dirty="0" smtClean="0">
                <a:solidFill>
                  <a:srgbClr val="0070C0"/>
                </a:solidFill>
                <a:latin typeface="Bookman Old Style" pitchFamily="18" charset="0"/>
              </a:rPr>
              <a:t>Technology Reforms</a:t>
            </a:r>
            <a:endParaRPr lang="en-IN" dirty="0"/>
          </a:p>
        </p:txBody>
      </p:sp>
      <p:sp>
        <p:nvSpPr>
          <p:cNvPr id="3" name="Content Placeholder 2"/>
          <p:cNvSpPr>
            <a:spLocks noGrp="1"/>
          </p:cNvSpPr>
          <p:nvPr>
            <p:ph idx="1"/>
          </p:nvPr>
        </p:nvSpPr>
        <p:spPr>
          <a:xfrm>
            <a:off x="1099457" y="1117600"/>
            <a:ext cx="10515600" cy="4928734"/>
          </a:xfrm>
        </p:spPr>
        <p:txBody>
          <a:bodyPr>
            <a:normAutofit fontScale="92500"/>
          </a:bodyPr>
          <a:lstStyle/>
          <a:p>
            <a:pPr algn="ctr">
              <a:buNone/>
            </a:pPr>
            <a:r>
              <a:rPr lang="en-IN" sz="3500" b="1" dirty="0" smtClean="0">
                <a:solidFill>
                  <a:schemeClr val="accent2">
                    <a:lumMod val="75000"/>
                  </a:schemeClr>
                </a:solidFill>
                <a:latin typeface="Bookman Old Style" pitchFamily="18" charset="0"/>
              </a:rPr>
              <a:t>Cyber Security Compliances</a:t>
            </a:r>
          </a:p>
          <a:p>
            <a:pPr algn="just"/>
            <a:r>
              <a:rPr lang="en-US" dirty="0" smtClean="0">
                <a:latin typeface="Bookman Old Style" pitchFamily="18" charset="0"/>
              </a:rPr>
              <a:t>TSCAB is the first SCB in the country to establish Cyber Security Operation Centre(CSOC).</a:t>
            </a:r>
          </a:p>
          <a:p>
            <a:r>
              <a:rPr lang="en-IN" dirty="0" smtClean="0">
                <a:latin typeface="Bookman Old Style" pitchFamily="18" charset="0"/>
              </a:rPr>
              <a:t>Information Security Committee (ISC) is put in place for Cyber Security Management in TSCAB and DCCBs.</a:t>
            </a:r>
          </a:p>
          <a:p>
            <a:r>
              <a:rPr lang="en-IN" dirty="0" smtClean="0">
                <a:latin typeface="Bookman Old Style" pitchFamily="18" charset="0"/>
              </a:rPr>
              <a:t>Cyber Security Policy and Information Technology/System Security Policies are revised as per current needs.</a:t>
            </a:r>
          </a:p>
          <a:p>
            <a:r>
              <a:rPr lang="en-IN" dirty="0" smtClean="0">
                <a:latin typeface="Bookman Old Style" pitchFamily="18" charset="0"/>
              </a:rPr>
              <a:t>Cyber Crisis Management Plan (CCMP) is in place to deal with the Cyber attacks and also to meet the requirements of Cyber Security Framework.</a:t>
            </a:r>
          </a:p>
          <a:p>
            <a:r>
              <a:rPr lang="en-IN" dirty="0" smtClean="0">
                <a:latin typeface="Bookman Old Style" pitchFamily="18" charset="0"/>
              </a:rPr>
              <a:t>Data Privacy Policy is put in place for TSCAB and DCCB’s.</a:t>
            </a:r>
          </a:p>
          <a:p>
            <a:pPr>
              <a:buNone/>
            </a:pPr>
            <a:endParaRPr lang="en-IN" dirty="0" smtClean="0"/>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5" name="Picture 4">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6" name="Oval 5">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Slide Number Placeholder 6"/>
          <p:cNvSpPr>
            <a:spLocks noGrp="1"/>
          </p:cNvSpPr>
          <p:nvPr>
            <p:ph type="sldNum" sz="quarter" idx="12"/>
          </p:nvPr>
        </p:nvSpPr>
        <p:spPr/>
        <p:txBody>
          <a:bodyPr/>
          <a:lstStyle/>
          <a:p>
            <a:fld id="{C59EBFB3-C3CC-4A6C-BA93-430E9B838681}"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8143" y="740229"/>
            <a:ext cx="10236200" cy="885371"/>
          </a:xfrm>
        </p:spPr>
        <p:txBody>
          <a:bodyPr>
            <a:noAutofit/>
          </a:bodyPr>
          <a:lstStyle/>
          <a:p>
            <a:pPr algn="ctr"/>
            <a:r>
              <a:rPr lang="en-IN" sz="4000" b="1" dirty="0" smtClean="0">
                <a:solidFill>
                  <a:srgbClr val="0070C0"/>
                </a:solidFill>
                <a:latin typeface="Bookman Old Style" pitchFamily="18" charset="0"/>
              </a:rPr>
              <a:t>Business Reforms </a:t>
            </a:r>
            <a:r>
              <a:rPr lang="en-IN" sz="2800" b="1" dirty="0" smtClean="0">
                <a:solidFill>
                  <a:srgbClr val="0070C0"/>
                </a:solidFill>
                <a:latin typeface="Bookman Old Style" pitchFamily="18" charset="0"/>
              </a:rPr>
              <a:t/>
            </a:r>
            <a:br>
              <a:rPr lang="en-IN" sz="2800" b="1" dirty="0" smtClean="0">
                <a:solidFill>
                  <a:srgbClr val="0070C0"/>
                </a:solidFill>
                <a:latin typeface="Bookman Old Style" pitchFamily="18" charset="0"/>
              </a:rPr>
            </a:br>
            <a:r>
              <a:rPr lang="en-IN" sz="2400" b="1" dirty="0" smtClean="0">
                <a:solidFill>
                  <a:schemeClr val="accent2">
                    <a:lumMod val="75000"/>
                  </a:schemeClr>
                </a:solidFill>
                <a:latin typeface="Bookman Old Style" pitchFamily="18" charset="0"/>
              </a:rPr>
              <a:t>PACS as Multi Service Centres</a:t>
            </a:r>
            <a:br>
              <a:rPr lang="en-IN" sz="2400" b="1" dirty="0" smtClean="0">
                <a:solidFill>
                  <a:schemeClr val="accent2">
                    <a:lumMod val="75000"/>
                  </a:schemeClr>
                </a:solidFill>
                <a:latin typeface="Bookman Old Style" pitchFamily="18" charset="0"/>
              </a:rPr>
            </a:br>
            <a:endParaRPr lang="en-IN" sz="2800" b="1" dirty="0">
              <a:solidFill>
                <a:srgbClr val="0070C0"/>
              </a:solidFill>
              <a:latin typeface="Bookman Old Style" pitchFamily="18" charset="0"/>
            </a:endParaRPr>
          </a:p>
        </p:txBody>
      </p:sp>
      <p:sp>
        <p:nvSpPr>
          <p:cNvPr id="3" name="Content Placeholder 2"/>
          <p:cNvSpPr>
            <a:spLocks noGrp="1"/>
          </p:cNvSpPr>
          <p:nvPr>
            <p:ph idx="1"/>
          </p:nvPr>
        </p:nvSpPr>
        <p:spPr>
          <a:xfrm>
            <a:off x="1161142" y="1705428"/>
            <a:ext cx="9971315" cy="4448629"/>
          </a:xfrm>
        </p:spPr>
        <p:txBody>
          <a:bodyPr>
            <a:normAutofit fontScale="25000" lnSpcReduction="20000"/>
          </a:bodyPr>
          <a:lstStyle/>
          <a:p>
            <a:pPr algn="just">
              <a:lnSpc>
                <a:spcPct val="120000"/>
              </a:lnSpc>
            </a:pPr>
            <a:r>
              <a:rPr lang="en-IN" sz="7200" dirty="0" smtClean="0">
                <a:latin typeface="Bookman Old Style" pitchFamily="18" charset="0"/>
              </a:rPr>
              <a:t>NABARD has introduced a Special Refinance Facility for transforming PACS as MSCs.</a:t>
            </a:r>
          </a:p>
          <a:p>
            <a:pPr algn="just">
              <a:lnSpc>
                <a:spcPct val="120000"/>
              </a:lnSpc>
            </a:pPr>
            <a:r>
              <a:rPr lang="en-IN" sz="7200" dirty="0" smtClean="0">
                <a:latin typeface="Bookman Old Style" pitchFamily="18" charset="0"/>
              </a:rPr>
              <a:t>The Objective was to establish the Supremacy of Cooperatives as a grass root member driven , member centric Organization providing credit plus requirements to members and also to enable them to diversify their business and act as one-stop shop.</a:t>
            </a:r>
          </a:p>
          <a:p>
            <a:pPr algn="just">
              <a:lnSpc>
                <a:spcPct val="120000"/>
              </a:lnSpc>
            </a:pPr>
            <a:r>
              <a:rPr lang="en-IN" sz="7200" dirty="0" smtClean="0">
                <a:latin typeface="Bookman Old Style" pitchFamily="18" charset="0"/>
              </a:rPr>
              <a:t>TSCAB is the fist SCB to constitute Business Development and Product Innovation Cell (BDPIC)” for implementation of PACS as Multi service entre(MSC) scheme utilizing </a:t>
            </a:r>
            <a:r>
              <a:rPr lang="en-IN" sz="7200" dirty="0" err="1" smtClean="0">
                <a:latin typeface="Bookman Old Style" pitchFamily="18" charset="0"/>
              </a:rPr>
              <a:t>Agri</a:t>
            </a:r>
            <a:r>
              <a:rPr lang="en-IN" sz="7200" dirty="0" smtClean="0">
                <a:latin typeface="Bookman Old Style" pitchFamily="18" charset="0"/>
              </a:rPr>
              <a:t> Infra Fund (AIF).</a:t>
            </a:r>
          </a:p>
          <a:p>
            <a:pPr algn="just">
              <a:lnSpc>
                <a:spcPct val="120000"/>
              </a:lnSpc>
            </a:pPr>
            <a:r>
              <a:rPr lang="en-IN" sz="7200" dirty="0" smtClean="0">
                <a:latin typeface="Bookman Old Style" pitchFamily="18" charset="0"/>
              </a:rPr>
              <a:t>Under AIF, 314 PACS have been sanctioned financial assistance of Rs. 194.24 </a:t>
            </a:r>
            <a:r>
              <a:rPr lang="en-IN" sz="7200" dirty="0" err="1" smtClean="0">
                <a:latin typeface="Bookman Old Style" pitchFamily="18" charset="0"/>
              </a:rPr>
              <a:t>crores</a:t>
            </a:r>
            <a:r>
              <a:rPr lang="en-IN" sz="7200" dirty="0" smtClean="0">
                <a:latin typeface="Bookman Old Style" pitchFamily="18" charset="0"/>
              </a:rPr>
              <a:t>, so far for 525 activities.</a:t>
            </a:r>
          </a:p>
          <a:p>
            <a:pPr algn="just">
              <a:lnSpc>
                <a:spcPct val="120000"/>
              </a:lnSpc>
            </a:pPr>
            <a:r>
              <a:rPr lang="en-IN" sz="7200" dirty="0" smtClean="0">
                <a:latin typeface="Bookman Old Style" pitchFamily="18" charset="0"/>
              </a:rPr>
              <a:t>Under Phase I, II &amp; III an amount of about Rs. 64.34 </a:t>
            </a:r>
            <a:r>
              <a:rPr lang="en-IN" sz="7200" dirty="0" err="1" smtClean="0">
                <a:latin typeface="Bookman Old Style" pitchFamily="18" charset="0"/>
              </a:rPr>
              <a:t>crores</a:t>
            </a:r>
            <a:r>
              <a:rPr lang="en-IN" sz="7200" dirty="0" smtClean="0">
                <a:latin typeface="Bookman Old Style" pitchFamily="18" charset="0"/>
              </a:rPr>
              <a:t> is disbursed to 207 PACS so far under AIF scheme.</a:t>
            </a:r>
            <a:endParaRPr lang="en-IN" dirty="0"/>
          </a:p>
        </p:txBody>
      </p:sp>
      <p:grpSp>
        <p:nvGrpSpPr>
          <p:cNvPr id="4" name="Group 8">
            <a:extLst>
              <a:ext uri="{FF2B5EF4-FFF2-40B4-BE49-F238E27FC236}">
                <a16:creationId xmlns="" xmlns:a16="http://schemas.microsoft.com/office/drawing/2014/main" id="{B1E110BD-E5A5-40EA-8B0C-71E7EE04463A}"/>
              </a:ext>
            </a:extLst>
          </p:cNvPr>
          <p:cNvGrpSpPr/>
          <p:nvPr/>
        </p:nvGrpSpPr>
        <p:grpSpPr>
          <a:xfrm>
            <a:off x="417305" y="437559"/>
            <a:ext cx="684327" cy="668792"/>
            <a:chOff x="199593" y="161788"/>
            <a:chExt cx="460955" cy="467156"/>
          </a:xfrm>
        </p:grpSpPr>
        <p:pic>
          <p:nvPicPr>
            <p:cNvPr id="5" name="Picture 4">
              <a:extLst>
                <a:ext uri="{FF2B5EF4-FFF2-40B4-BE49-F238E27FC236}">
                  <a16:creationId xmlns="" xmlns:a16="http://schemas.microsoft.com/office/drawing/2014/main" id="{14F41AEF-A09D-4C54-BAA6-82EAA8DF9E0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99593" y="161788"/>
              <a:ext cx="460955" cy="467156"/>
            </a:xfrm>
            <a:prstGeom prst="rect">
              <a:avLst/>
            </a:prstGeom>
          </p:spPr>
        </p:pic>
        <p:sp>
          <p:nvSpPr>
            <p:cNvPr id="6" name="Oval 5">
              <a:extLst>
                <a:ext uri="{FF2B5EF4-FFF2-40B4-BE49-F238E27FC236}">
                  <a16:creationId xmlns="" xmlns:a16="http://schemas.microsoft.com/office/drawing/2014/main" id="{22A33468-A0CC-49D7-9BD1-9427CC966890}"/>
                </a:ext>
              </a:extLst>
            </p:cNvPr>
            <p:cNvSpPr/>
            <p:nvPr/>
          </p:nvSpPr>
          <p:spPr>
            <a:xfrm>
              <a:off x="297109" y="253531"/>
              <a:ext cx="265922" cy="268429"/>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Slide Number Placeholder 6"/>
          <p:cNvSpPr>
            <a:spLocks noGrp="1"/>
          </p:cNvSpPr>
          <p:nvPr>
            <p:ph type="sldNum" sz="quarter" idx="12"/>
          </p:nvPr>
        </p:nvSpPr>
        <p:spPr/>
        <p:txBody>
          <a:bodyPr/>
          <a:lstStyle/>
          <a:p>
            <a:fld id="{C59EBFB3-C3CC-4A6C-BA93-430E9B838681}"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1269</TotalTime>
  <Words>1349</Words>
  <Application>Microsoft Office PowerPoint</Application>
  <PresentationFormat>Custom</PresentationFormat>
  <Paragraphs>157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Technology Reforms</vt:lpstr>
      <vt:lpstr>Business Reforms  PACS as Multi Service Centres </vt:lpstr>
      <vt:lpstr>Slide 10</vt:lpstr>
      <vt:lpstr>3-Tier Coop. Credit Structure</vt:lpstr>
      <vt:lpstr>TSCAB / DCCBs</vt:lpstr>
      <vt:lpstr>Awards won</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hp</cp:lastModifiedBy>
  <cp:revision>342</cp:revision>
  <cp:lastPrinted>2022-02-02T12:57:44Z</cp:lastPrinted>
  <dcterms:created xsi:type="dcterms:W3CDTF">2022-02-02T08:34:35Z</dcterms:created>
  <dcterms:modified xsi:type="dcterms:W3CDTF">2022-09-05T05:40:41Z</dcterms:modified>
</cp:coreProperties>
</file>