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2" r:id="rId1"/>
    <p:sldMasterId id="2147483765" r:id="rId2"/>
    <p:sldMasterId id="2147483770" r:id="rId3"/>
  </p:sldMasterIdLst>
  <p:notesMasterIdLst>
    <p:notesMasterId r:id="rId20"/>
  </p:notesMasterIdLst>
  <p:sldIdLst>
    <p:sldId id="284" r:id="rId4"/>
    <p:sldId id="278" r:id="rId5"/>
    <p:sldId id="280" r:id="rId6"/>
    <p:sldId id="281" r:id="rId7"/>
    <p:sldId id="286" r:id="rId8"/>
    <p:sldId id="268" r:id="rId9"/>
    <p:sldId id="261" r:id="rId10"/>
    <p:sldId id="270" r:id="rId11"/>
    <p:sldId id="262" r:id="rId12"/>
    <p:sldId id="282" r:id="rId13"/>
    <p:sldId id="273" r:id="rId14"/>
    <p:sldId id="269" r:id="rId15"/>
    <p:sldId id="271" r:id="rId16"/>
    <p:sldId id="285" r:id="rId17"/>
    <p:sldId id="264" r:id="rId18"/>
    <p:sldId id="283" r:id="rId19"/>
  </p:sldIdLst>
  <p:sldSz cx="23763288" cy="13681075"/>
  <p:notesSz cx="7315200" cy="9601200"/>
  <p:defaultTextStyle>
    <a:defPPr>
      <a:defRPr lang="en-US"/>
    </a:defPPr>
    <a:lvl1pPr marL="0" algn="l" defTabSz="1020996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1pPr>
    <a:lvl2pPr marL="1020996" algn="l" defTabSz="1020996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2pPr>
    <a:lvl3pPr marL="2041989" algn="l" defTabSz="1020996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3pPr>
    <a:lvl4pPr marL="3062985" algn="l" defTabSz="1020996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4pPr>
    <a:lvl5pPr marL="4083978" algn="l" defTabSz="1020996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5pPr>
    <a:lvl6pPr marL="5104974" algn="l" defTabSz="1020996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6pPr>
    <a:lvl7pPr marL="6125967" algn="l" defTabSz="1020996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7pPr>
    <a:lvl8pPr marL="7146963" algn="l" defTabSz="1020996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8pPr>
    <a:lvl9pPr marL="8167957" algn="l" defTabSz="1020996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A7E"/>
    <a:srgbClr val="0000CC"/>
    <a:srgbClr val="FF00FF"/>
    <a:srgbClr val="000099"/>
    <a:srgbClr val="66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83" autoAdjust="0"/>
    <p:restoredTop sz="94624" autoAdjust="0"/>
  </p:normalViewPr>
  <p:slideViewPr>
    <p:cSldViewPr snapToGrid="0">
      <p:cViewPr varScale="1">
        <p:scale>
          <a:sx n="32" d="100"/>
          <a:sy n="32" d="100"/>
        </p:scale>
        <p:origin x="-918" y="-108"/>
      </p:cViewPr>
      <p:guideLst>
        <p:guide orient="horz" pos="4309"/>
        <p:guide pos="74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en-US"/>
            </a:pPr>
            <a:r>
              <a:rPr lang="en-US"/>
              <a:t>Short-Term Crop Loan Distribution</a:t>
            </a:r>
          </a:p>
        </c:rich>
      </c:tx>
      <c:layout>
        <c:manualLayout>
          <c:xMode val="edge"/>
          <c:yMode val="edge"/>
          <c:x val="0.19333396262332891"/>
          <c:y val="1.2390310387031344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Amount (Rs. in crore)</c:v>
                </c:pt>
              </c:strCache>
            </c:strRef>
          </c:tx>
          <c:spPr>
            <a:solidFill>
              <a:srgbClr val="002A7E"/>
            </a:solidFill>
          </c:spPr>
          <c:dLbls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Sheet1!$A$2:$A$4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2021-22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9541.02</c:v>
                </c:pt>
                <c:pt idx="1">
                  <c:v>15235.38</c:v>
                </c:pt>
                <c:pt idx="2">
                  <c:v>18101.68</c:v>
                </c:pt>
              </c:numCache>
            </c:numRef>
          </c:val>
        </c:ser>
        <c:axId val="159936896"/>
        <c:axId val="159938432"/>
      </c:barChart>
      <c:catAx>
        <c:axId val="1599368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59938432"/>
        <c:crosses val="autoZero"/>
        <c:auto val="1"/>
        <c:lblAlgn val="ctr"/>
        <c:lblOffset val="100"/>
      </c:catAx>
      <c:valAx>
        <c:axId val="159938432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59936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436050002068197"/>
          <c:y val="0.40697922981880735"/>
          <c:w val="0.2669121136683823"/>
          <c:h val="0.30384098003362614"/>
        </c:manualLayout>
      </c:layout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spPr>
    <a:ln>
      <a:solidFill>
        <a:srgbClr val="C00000"/>
      </a:solidFill>
    </a:ln>
  </c:spPr>
  <c:txPr>
    <a:bodyPr/>
    <a:lstStyle/>
    <a:p>
      <a:pPr>
        <a:defRPr sz="3200">
          <a:latin typeface="Times New Roman" pitchFamily="18" charset="0"/>
          <a:cs typeface="Times New Roman" pitchFamily="18" charset="0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6.980370992230045E-2"/>
          <c:y val="6.9331675172594184E-2"/>
          <c:w val="0.69237026880483776"/>
          <c:h val="0.71524299089035959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Total Farmers (in Lakh)</c:v>
                </c:pt>
              </c:strCache>
            </c:strRef>
          </c:tx>
          <c:spPr>
            <a:solidFill>
              <a:srgbClr val="002A7E"/>
            </a:solidFill>
          </c:spPr>
          <c:dLbls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Sheet1!$A$2:$A$4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21.86</c:v>
                </c:pt>
                <c:pt idx="1">
                  <c:v>26.34</c:v>
                </c:pt>
                <c:pt idx="2">
                  <c:v>28.4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New Farmers (in Lakh)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</c:dLbls>
          <c:cat>
            <c:strRef>
              <c:f>Sheet1!$A$2:$A$4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9.7199999999999989</c:v>
                </c:pt>
                <c:pt idx="1">
                  <c:v>3.9099999999999997</c:v>
                </c:pt>
                <c:pt idx="2">
                  <c:v>3.4</c:v>
                </c:pt>
              </c:numCache>
            </c:numRef>
          </c:val>
        </c:ser>
        <c:axId val="167009280"/>
        <c:axId val="167027456"/>
      </c:barChart>
      <c:catAx>
        <c:axId val="167009280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67027456"/>
        <c:crosses val="autoZero"/>
        <c:auto val="1"/>
        <c:lblAlgn val="ctr"/>
        <c:lblOffset val="100"/>
      </c:catAx>
      <c:valAx>
        <c:axId val="16702745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67009280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80868860198543191"/>
          <c:y val="0.18882476150280741"/>
          <c:w val="0.18219686995832826"/>
          <c:h val="0.50526165544266399"/>
        </c:manualLayout>
      </c:layout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spPr>
    <a:ln>
      <a:solidFill>
        <a:srgbClr val="C00000"/>
      </a:solidFill>
    </a:ln>
  </c:spPr>
  <c:txPr>
    <a:bodyPr/>
    <a:lstStyle/>
    <a:p>
      <a:pPr>
        <a:defRPr sz="3200">
          <a:latin typeface="Times New Roman" pitchFamily="18" charset="0"/>
          <a:cs typeface="Times New Roman" pitchFamily="18" charset="0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169920" cy="481728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2"/>
            <a:ext cx="3169920" cy="481728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r">
              <a:defRPr sz="1200"/>
            </a:lvl1pPr>
          </a:lstStyle>
          <a:p>
            <a:fld id="{34F40223-8A97-42A1-AE6C-F99FB08DBE5E}" type="datetimeFigureOut">
              <a:rPr lang="en-IN" smtClean="0"/>
              <a:pPr/>
              <a:t>07-09-2022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42963" y="1200150"/>
            <a:ext cx="56292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6" tIns="48328" rIns="96656" bIns="48328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7"/>
            <a:ext cx="5852160" cy="3780472"/>
          </a:xfrm>
          <a:prstGeom prst="rect">
            <a:avLst/>
          </a:prstGeom>
        </p:spPr>
        <p:txBody>
          <a:bodyPr vert="horz" lIns="96656" tIns="48328" rIns="96656" bIns="4832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8"/>
            <a:ext cx="3169920" cy="481727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8"/>
            <a:ext cx="3169920" cy="481727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r">
              <a:defRPr sz="1200"/>
            </a:lvl1pPr>
          </a:lstStyle>
          <a:p>
            <a:fld id="{51858131-F693-4260-A030-4E02ED38628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076804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04198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1020996" algn="l" defTabSz="204198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2041989" algn="l" defTabSz="204198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3062985" algn="l" defTabSz="204198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4083978" algn="l" defTabSz="204198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5104974" algn="l" defTabSz="204198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6125967" algn="l" defTabSz="204198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7146963" algn="l" defTabSz="204198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8167957" algn="l" defTabSz="2041989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B3828-2772-42DC-A3A4-4FAD3B6BBABE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2963" y="1200150"/>
            <a:ext cx="5629275" cy="3240088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2247" y="4250024"/>
            <a:ext cx="20198795" cy="2932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4493" y="7752609"/>
            <a:ext cx="16634302" cy="34962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20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41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062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083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104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125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146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167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8FF9-2BA1-4F91-9E5D-4762F79AE99F}" type="datetime1">
              <a:rPr lang="en-US" smtClean="0"/>
              <a:pPr/>
              <a:t>07-Sep-22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36F52-C2EB-44C6-B56B-AE706ADC41D7}" type="datetime1">
              <a:rPr lang="en-US" smtClean="0"/>
              <a:pPr/>
              <a:t>07-Sep-22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664081" y="547900"/>
            <a:ext cx="5792304" cy="116732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7187" y="547900"/>
            <a:ext cx="16980852" cy="116732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B7EC4-1826-4C0D-8B54-0959E322273D}" type="datetime1">
              <a:rPr lang="en-US" smtClean="0"/>
              <a:pPr/>
              <a:t>07-Sep-22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65" y="547879"/>
            <a:ext cx="21386959" cy="22801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8164" y="3192255"/>
            <a:ext cx="10495452" cy="902570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9672" y="3192255"/>
            <a:ext cx="10495452" cy="902570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5EC65-EC8E-45A7-997B-3E34D4F1C99E}" type="datetime1">
              <a:rPr lang="en-US" smtClean="0"/>
              <a:pPr>
                <a:defRPr/>
              </a:pPr>
              <a:t>07-Sep-22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F5455-9872-4814-B7A1-A3D955565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Title + subtitle 3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ctrTitle"/>
          </p:nvPr>
        </p:nvSpPr>
        <p:spPr>
          <a:xfrm flipH="1">
            <a:off x="17660829" y="1078144"/>
            <a:ext cx="4514869" cy="2516775"/>
          </a:xfrm>
          <a:prstGeom prst="rect">
            <a:avLst/>
          </a:prstGeom>
        </p:spPr>
        <p:txBody>
          <a:bodyPr spcFirstLastPara="1" wrap="square" lIns="239548" tIns="239548" rIns="239548" bIns="239548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 idx="2"/>
          </p:nvPr>
        </p:nvSpPr>
        <p:spPr>
          <a:xfrm flipH="1">
            <a:off x="1871125" y="5272740"/>
            <a:ext cx="6942654" cy="1722802"/>
          </a:xfrm>
          <a:prstGeom prst="rect">
            <a:avLst/>
          </a:prstGeom>
        </p:spPr>
        <p:txBody>
          <a:bodyPr spcFirstLastPara="1" wrap="square" lIns="239548" tIns="239548" rIns="239548" bIns="239548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3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 flipH="1">
            <a:off x="3285384" y="6685592"/>
            <a:ext cx="5528395" cy="2581410"/>
          </a:xfrm>
          <a:prstGeom prst="rect">
            <a:avLst/>
          </a:prstGeom>
        </p:spPr>
        <p:txBody>
          <a:bodyPr spcFirstLastPara="1" wrap="square" lIns="239548" tIns="239548" rIns="239548" bIns="239548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9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9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9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9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9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9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9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9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 mod="1"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pos="2074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ctrTitle"/>
          </p:nvPr>
        </p:nvSpPr>
        <p:spPr>
          <a:xfrm>
            <a:off x="8006791" y="1078144"/>
            <a:ext cx="7749576" cy="1832921"/>
          </a:xfrm>
          <a:prstGeom prst="rect">
            <a:avLst/>
          </a:prstGeom>
        </p:spPr>
        <p:txBody>
          <a:bodyPr spcFirstLastPara="1" wrap="square" lIns="239548" tIns="239548" rIns="239548" bIns="23954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88164" y="12680332"/>
            <a:ext cx="5544767" cy="728390"/>
          </a:xfrm>
          <a:prstGeom prst="rect">
            <a:avLst/>
          </a:prstGeom>
        </p:spPr>
        <p:txBody>
          <a:bodyPr/>
          <a:lstStyle/>
          <a:p>
            <a:fld id="{5EC9547C-D284-4848-A885-1007BF22BCEF}" type="datetimeFigureOut">
              <a:rPr lang="en-US" smtClean="0"/>
              <a:pPr/>
              <a:t>07-Sep-22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119125" y="12680332"/>
            <a:ext cx="7525041" cy="72839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030358" y="12680332"/>
            <a:ext cx="5544767" cy="728390"/>
          </a:xfrm>
          <a:prstGeom prst="rect">
            <a:avLst/>
          </a:prstGeom>
        </p:spPr>
        <p:txBody>
          <a:bodyPr/>
          <a:lstStyle/>
          <a:p>
            <a:fld id="{C4795E51-8C97-4A3B-9E72-AC07C83D8E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Title + subtitle 3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ctrTitle"/>
          </p:nvPr>
        </p:nvSpPr>
        <p:spPr>
          <a:xfrm flipH="1">
            <a:off x="17660829" y="1078144"/>
            <a:ext cx="4514869" cy="2516775"/>
          </a:xfrm>
          <a:prstGeom prst="rect">
            <a:avLst/>
          </a:prstGeom>
        </p:spPr>
        <p:txBody>
          <a:bodyPr spcFirstLastPara="1" wrap="square" lIns="239597" tIns="239597" rIns="239597" bIns="23959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 idx="2"/>
          </p:nvPr>
        </p:nvSpPr>
        <p:spPr>
          <a:xfrm flipH="1">
            <a:off x="1871125" y="5272740"/>
            <a:ext cx="6942654" cy="1722802"/>
          </a:xfrm>
          <a:prstGeom prst="rect">
            <a:avLst/>
          </a:prstGeom>
        </p:spPr>
        <p:txBody>
          <a:bodyPr spcFirstLastPara="1" wrap="square" lIns="239597" tIns="239597" rIns="239597" bIns="239597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3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 flipH="1">
            <a:off x="3285384" y="6685592"/>
            <a:ext cx="5528395" cy="2581410"/>
          </a:xfrm>
          <a:prstGeom prst="rect">
            <a:avLst/>
          </a:prstGeom>
        </p:spPr>
        <p:txBody>
          <a:bodyPr spcFirstLastPara="1" wrap="square" lIns="239597" tIns="239597" rIns="239597" bIns="23959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9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9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9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9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9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9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9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9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 mod="1"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pos="2074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ctrTitle"/>
          </p:nvPr>
        </p:nvSpPr>
        <p:spPr>
          <a:xfrm>
            <a:off x="8006791" y="1078144"/>
            <a:ext cx="7749576" cy="1832921"/>
          </a:xfrm>
          <a:prstGeom prst="rect">
            <a:avLst/>
          </a:prstGeom>
        </p:spPr>
        <p:txBody>
          <a:bodyPr spcFirstLastPara="1" wrap="square" lIns="239597" tIns="239597" rIns="239597" bIns="2395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37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noFill/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B0A72-6711-4AAC-8638-9EFB42B4CE49}" type="datetime1">
              <a:rPr lang="en-US" smtClean="0"/>
              <a:pPr/>
              <a:t>07-Sep-22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7139" y="8791381"/>
            <a:ext cx="20198795" cy="2717213"/>
          </a:xfrm>
        </p:spPr>
        <p:txBody>
          <a:bodyPr anchor="t"/>
          <a:lstStyle>
            <a:lvl1pPr algn="l">
              <a:defRPr sz="89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139" y="5798624"/>
            <a:ext cx="20198795" cy="2992733"/>
          </a:xfrm>
        </p:spPr>
        <p:txBody>
          <a:bodyPr anchor="b"/>
          <a:lstStyle>
            <a:lvl1pPr marL="0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1pPr>
            <a:lvl2pPr marL="1020996" indent="0">
              <a:buNone/>
              <a:defRPr sz="3900">
                <a:solidFill>
                  <a:schemeClr val="tx1">
                    <a:tint val="75000"/>
                  </a:schemeClr>
                </a:solidFill>
              </a:defRPr>
            </a:lvl2pPr>
            <a:lvl3pPr marL="2041989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3pPr>
            <a:lvl4pPr marL="3062985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4pPr>
            <a:lvl5pPr marL="4083978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5pPr>
            <a:lvl6pPr marL="5104974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6pPr>
            <a:lvl7pPr marL="6125967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7pPr>
            <a:lvl8pPr marL="7146963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8pPr>
            <a:lvl9pPr marL="8167957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45C8-E526-406E-BDE3-26DC7B29902C}" type="datetime1">
              <a:rPr lang="en-US" smtClean="0"/>
              <a:pPr/>
              <a:t>07-Sep-22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7178" y="3192264"/>
            <a:ext cx="11386576" cy="9028876"/>
          </a:xfrm>
        </p:spPr>
        <p:txBody>
          <a:bodyPr/>
          <a:lstStyle>
            <a:lvl1pPr>
              <a:defRPr sz="6300"/>
            </a:lvl1pPr>
            <a:lvl2pPr>
              <a:defRPr sz="5500"/>
            </a:lvl2pPr>
            <a:lvl3pPr>
              <a:defRPr sz="4500"/>
            </a:lvl3pPr>
            <a:lvl4pPr>
              <a:defRPr sz="3900"/>
            </a:lvl4pPr>
            <a:lvl5pPr>
              <a:defRPr sz="3900"/>
            </a:lvl5pPr>
            <a:lvl6pPr>
              <a:defRPr sz="3900"/>
            </a:lvl6pPr>
            <a:lvl7pPr>
              <a:defRPr sz="3900"/>
            </a:lvl7pPr>
            <a:lvl8pPr>
              <a:defRPr sz="3900"/>
            </a:lvl8pPr>
            <a:lvl9pPr>
              <a:defRPr sz="3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069808" y="3192264"/>
            <a:ext cx="11386576" cy="9028876"/>
          </a:xfrm>
        </p:spPr>
        <p:txBody>
          <a:bodyPr/>
          <a:lstStyle>
            <a:lvl1pPr>
              <a:defRPr sz="6300"/>
            </a:lvl1pPr>
            <a:lvl2pPr>
              <a:defRPr sz="5500"/>
            </a:lvl2pPr>
            <a:lvl3pPr>
              <a:defRPr sz="4500"/>
            </a:lvl3pPr>
            <a:lvl4pPr>
              <a:defRPr sz="3900"/>
            </a:lvl4pPr>
            <a:lvl5pPr>
              <a:defRPr sz="3900"/>
            </a:lvl5pPr>
            <a:lvl6pPr>
              <a:defRPr sz="3900"/>
            </a:lvl6pPr>
            <a:lvl7pPr>
              <a:defRPr sz="3900"/>
            </a:lvl7pPr>
            <a:lvl8pPr>
              <a:defRPr sz="3900"/>
            </a:lvl8pPr>
            <a:lvl9pPr>
              <a:defRPr sz="3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AD82-8E88-4078-9E65-0D3A754E89F0}" type="datetime1">
              <a:rPr lang="en-US" smtClean="0"/>
              <a:pPr/>
              <a:t>07-Sep-22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65" y="547879"/>
            <a:ext cx="21386959" cy="228017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8164" y="3062406"/>
            <a:ext cx="10499579" cy="1276267"/>
          </a:xfrm>
        </p:spPr>
        <p:txBody>
          <a:bodyPr anchor="b"/>
          <a:lstStyle>
            <a:lvl1pPr marL="0" indent="0">
              <a:buNone/>
              <a:defRPr sz="5500" b="1"/>
            </a:lvl1pPr>
            <a:lvl2pPr marL="1020996" indent="0">
              <a:buNone/>
              <a:defRPr sz="4500" b="1"/>
            </a:lvl2pPr>
            <a:lvl3pPr marL="2041989" indent="0">
              <a:buNone/>
              <a:defRPr sz="3900" b="1"/>
            </a:lvl3pPr>
            <a:lvl4pPr marL="3062985" indent="0">
              <a:buNone/>
              <a:defRPr sz="3700" b="1"/>
            </a:lvl4pPr>
            <a:lvl5pPr marL="4083978" indent="0">
              <a:buNone/>
              <a:defRPr sz="3700" b="1"/>
            </a:lvl5pPr>
            <a:lvl6pPr marL="5104974" indent="0">
              <a:buNone/>
              <a:defRPr sz="3700" b="1"/>
            </a:lvl6pPr>
            <a:lvl7pPr marL="6125967" indent="0">
              <a:buNone/>
              <a:defRPr sz="3700" b="1"/>
            </a:lvl7pPr>
            <a:lvl8pPr marL="7146963" indent="0">
              <a:buNone/>
              <a:defRPr sz="3700" b="1"/>
            </a:lvl8pPr>
            <a:lvl9pPr marL="8167957" indent="0">
              <a:buNone/>
              <a:defRPr sz="3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8164" y="4338673"/>
            <a:ext cx="10499579" cy="7882454"/>
          </a:xfrm>
        </p:spPr>
        <p:txBody>
          <a:bodyPr/>
          <a:lstStyle>
            <a:lvl1pPr>
              <a:defRPr sz="5500"/>
            </a:lvl1pPr>
            <a:lvl2pPr>
              <a:defRPr sz="4500"/>
            </a:lvl2pPr>
            <a:lvl3pPr>
              <a:defRPr sz="39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071432" y="3062406"/>
            <a:ext cx="10503703" cy="1276267"/>
          </a:xfrm>
        </p:spPr>
        <p:txBody>
          <a:bodyPr anchor="b"/>
          <a:lstStyle>
            <a:lvl1pPr marL="0" indent="0">
              <a:buNone/>
              <a:defRPr sz="5500" b="1"/>
            </a:lvl1pPr>
            <a:lvl2pPr marL="1020996" indent="0">
              <a:buNone/>
              <a:defRPr sz="4500" b="1"/>
            </a:lvl2pPr>
            <a:lvl3pPr marL="2041989" indent="0">
              <a:buNone/>
              <a:defRPr sz="3900" b="1"/>
            </a:lvl3pPr>
            <a:lvl4pPr marL="3062985" indent="0">
              <a:buNone/>
              <a:defRPr sz="3700" b="1"/>
            </a:lvl4pPr>
            <a:lvl5pPr marL="4083978" indent="0">
              <a:buNone/>
              <a:defRPr sz="3700" b="1"/>
            </a:lvl5pPr>
            <a:lvl6pPr marL="5104974" indent="0">
              <a:buNone/>
              <a:defRPr sz="3700" b="1"/>
            </a:lvl6pPr>
            <a:lvl7pPr marL="6125967" indent="0">
              <a:buNone/>
              <a:defRPr sz="3700" b="1"/>
            </a:lvl7pPr>
            <a:lvl8pPr marL="7146963" indent="0">
              <a:buNone/>
              <a:defRPr sz="3700" b="1"/>
            </a:lvl8pPr>
            <a:lvl9pPr marL="8167957" indent="0">
              <a:buNone/>
              <a:defRPr sz="3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071432" y="4338673"/>
            <a:ext cx="10503703" cy="7882454"/>
          </a:xfrm>
        </p:spPr>
        <p:txBody>
          <a:bodyPr/>
          <a:lstStyle>
            <a:lvl1pPr>
              <a:defRPr sz="5500"/>
            </a:lvl1pPr>
            <a:lvl2pPr>
              <a:defRPr sz="4500"/>
            </a:lvl2pPr>
            <a:lvl3pPr>
              <a:defRPr sz="39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BF89-5D19-4583-A56E-47136E7942A5}" type="datetime1">
              <a:rPr lang="en-US" smtClean="0"/>
              <a:pPr/>
              <a:t>07-Sep-22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7B298-1F61-452B-BF3B-2BEE15C4BEC0}" type="datetime1">
              <a:rPr lang="en-US" smtClean="0"/>
              <a:pPr/>
              <a:t>07-Sep-22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76BA-7502-4026-B5DA-9628F201D62F}" type="datetime1">
              <a:rPr lang="en-US" smtClean="0"/>
              <a:pPr/>
              <a:t>07-Sep-22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66" y="544712"/>
            <a:ext cx="7817958" cy="2318181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0788" y="544733"/>
            <a:ext cx="13284338" cy="11676419"/>
          </a:xfrm>
        </p:spPr>
        <p:txBody>
          <a:bodyPr/>
          <a:lstStyle>
            <a:lvl1pPr>
              <a:defRPr sz="7100"/>
            </a:lvl1pPr>
            <a:lvl2pPr>
              <a:defRPr sz="6300"/>
            </a:lvl2pPr>
            <a:lvl3pPr>
              <a:defRPr sz="5500"/>
            </a:lvl3pPr>
            <a:lvl4pPr>
              <a:defRPr sz="4500"/>
            </a:lvl4pPr>
            <a:lvl5pPr>
              <a:defRPr sz="4500"/>
            </a:lvl5pPr>
            <a:lvl6pPr>
              <a:defRPr sz="4500"/>
            </a:lvl6pPr>
            <a:lvl7pPr>
              <a:defRPr sz="4500"/>
            </a:lvl7pPr>
            <a:lvl8pPr>
              <a:defRPr sz="4500"/>
            </a:lvl8pPr>
            <a:lvl9pPr>
              <a:defRPr sz="4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8166" y="2862901"/>
            <a:ext cx="7817958" cy="9358236"/>
          </a:xfrm>
        </p:spPr>
        <p:txBody>
          <a:bodyPr/>
          <a:lstStyle>
            <a:lvl1pPr marL="0" indent="0">
              <a:buNone/>
              <a:defRPr sz="3100"/>
            </a:lvl1pPr>
            <a:lvl2pPr marL="1020996" indent="0">
              <a:buNone/>
              <a:defRPr sz="2600"/>
            </a:lvl2pPr>
            <a:lvl3pPr marL="2041989" indent="0">
              <a:buNone/>
              <a:defRPr sz="2100"/>
            </a:lvl3pPr>
            <a:lvl4pPr marL="3062985" indent="0">
              <a:buNone/>
              <a:defRPr sz="2100"/>
            </a:lvl4pPr>
            <a:lvl5pPr marL="4083978" indent="0">
              <a:buNone/>
              <a:defRPr sz="2100"/>
            </a:lvl5pPr>
            <a:lvl6pPr marL="5104974" indent="0">
              <a:buNone/>
              <a:defRPr sz="2100"/>
            </a:lvl6pPr>
            <a:lvl7pPr marL="6125967" indent="0">
              <a:buNone/>
              <a:defRPr sz="2100"/>
            </a:lvl7pPr>
            <a:lvl8pPr marL="7146963" indent="0">
              <a:buNone/>
              <a:defRPr sz="2100"/>
            </a:lvl8pPr>
            <a:lvl9pPr marL="8167957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61AD1-638B-4742-8B7D-0CE0054873EF}" type="datetime1">
              <a:rPr lang="en-US" smtClean="0"/>
              <a:pPr/>
              <a:t>07-Sep-22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7771" y="9576753"/>
            <a:ext cx="14257973" cy="1130591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771" y="1222429"/>
            <a:ext cx="14257973" cy="8208645"/>
          </a:xfrm>
        </p:spPr>
        <p:txBody>
          <a:bodyPr/>
          <a:lstStyle>
            <a:lvl1pPr marL="0" indent="0">
              <a:buNone/>
              <a:defRPr sz="7100"/>
            </a:lvl1pPr>
            <a:lvl2pPr marL="1020996" indent="0">
              <a:buNone/>
              <a:defRPr sz="6300"/>
            </a:lvl2pPr>
            <a:lvl3pPr marL="2041989" indent="0">
              <a:buNone/>
              <a:defRPr sz="5500"/>
            </a:lvl3pPr>
            <a:lvl4pPr marL="3062985" indent="0">
              <a:buNone/>
              <a:defRPr sz="4500"/>
            </a:lvl4pPr>
            <a:lvl5pPr marL="4083978" indent="0">
              <a:buNone/>
              <a:defRPr sz="4500"/>
            </a:lvl5pPr>
            <a:lvl6pPr marL="5104974" indent="0">
              <a:buNone/>
              <a:defRPr sz="4500"/>
            </a:lvl6pPr>
            <a:lvl7pPr marL="6125967" indent="0">
              <a:buNone/>
              <a:defRPr sz="4500"/>
            </a:lvl7pPr>
            <a:lvl8pPr marL="7146963" indent="0">
              <a:buNone/>
              <a:defRPr sz="4500"/>
            </a:lvl8pPr>
            <a:lvl9pPr marL="8167957" indent="0">
              <a:buNone/>
              <a:defRPr sz="45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7771" y="10707344"/>
            <a:ext cx="14257973" cy="1605624"/>
          </a:xfrm>
        </p:spPr>
        <p:txBody>
          <a:bodyPr/>
          <a:lstStyle>
            <a:lvl1pPr marL="0" indent="0">
              <a:buNone/>
              <a:defRPr sz="3100"/>
            </a:lvl1pPr>
            <a:lvl2pPr marL="1020996" indent="0">
              <a:buNone/>
              <a:defRPr sz="2600"/>
            </a:lvl2pPr>
            <a:lvl3pPr marL="2041989" indent="0">
              <a:buNone/>
              <a:defRPr sz="2100"/>
            </a:lvl3pPr>
            <a:lvl4pPr marL="3062985" indent="0">
              <a:buNone/>
              <a:defRPr sz="2100"/>
            </a:lvl4pPr>
            <a:lvl5pPr marL="4083978" indent="0">
              <a:buNone/>
              <a:defRPr sz="2100"/>
            </a:lvl5pPr>
            <a:lvl6pPr marL="5104974" indent="0">
              <a:buNone/>
              <a:defRPr sz="2100"/>
            </a:lvl6pPr>
            <a:lvl7pPr marL="6125967" indent="0">
              <a:buNone/>
              <a:defRPr sz="2100"/>
            </a:lvl7pPr>
            <a:lvl8pPr marL="7146963" indent="0">
              <a:buNone/>
              <a:defRPr sz="2100"/>
            </a:lvl8pPr>
            <a:lvl9pPr marL="8167957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0E8AE-663C-450A-8C89-A9C462A678F7}" type="datetime1">
              <a:rPr lang="en-US" smtClean="0"/>
              <a:pPr/>
              <a:t>07-Sep-22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88165" y="547879"/>
            <a:ext cx="21386959" cy="2280179"/>
          </a:xfrm>
          <a:prstGeom prst="rect">
            <a:avLst/>
          </a:prstGeom>
        </p:spPr>
        <p:txBody>
          <a:bodyPr vert="horz" lIns="204200" tIns="102100" rIns="204200" bIns="1021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8165" y="3192264"/>
            <a:ext cx="21386959" cy="9028876"/>
          </a:xfrm>
          <a:prstGeom prst="rect">
            <a:avLst/>
          </a:prstGeom>
        </p:spPr>
        <p:txBody>
          <a:bodyPr vert="horz" lIns="204200" tIns="102100" rIns="204200" bIns="1021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88164" y="12680352"/>
            <a:ext cx="5544767" cy="728391"/>
          </a:xfrm>
          <a:prstGeom prst="rect">
            <a:avLst/>
          </a:prstGeom>
        </p:spPr>
        <p:txBody>
          <a:bodyPr vert="horz" lIns="204200" tIns="102100" rIns="204200" bIns="102100" rtlCol="0" anchor="ctr"/>
          <a:lstStyle>
            <a:lvl1pPr algn="l">
              <a:defRPr sz="2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8872B-AE60-45A8-B181-84D49EBD1575}" type="datetime1">
              <a:rPr lang="en-US" smtClean="0"/>
              <a:pPr/>
              <a:t>07-Sep-22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19124" y="12680352"/>
            <a:ext cx="7525041" cy="728391"/>
          </a:xfrm>
          <a:prstGeom prst="rect">
            <a:avLst/>
          </a:prstGeom>
        </p:spPr>
        <p:txBody>
          <a:bodyPr vert="horz" lIns="204200" tIns="102100" rIns="204200" bIns="102100" rtlCol="0" anchor="ctr"/>
          <a:lstStyle>
            <a:lvl1pPr algn="ctr">
              <a:defRPr sz="2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030357" y="12680352"/>
            <a:ext cx="5544767" cy="728391"/>
          </a:xfrm>
          <a:prstGeom prst="rect">
            <a:avLst/>
          </a:prstGeom>
        </p:spPr>
        <p:txBody>
          <a:bodyPr vert="horz" lIns="204200" tIns="102100" rIns="204200" bIns="102100" rtlCol="0" anchor="ctr"/>
          <a:lstStyle>
            <a:lvl1pPr algn="r">
              <a:defRPr sz="2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hf hdr="0" ftr="0" dt="0"/>
  <p:txStyles>
    <p:titleStyle>
      <a:lvl1pPr algn="ctr" defTabSz="2041989" rtl="0" eaLnBrk="1" latinLnBrk="0" hangingPunct="1">
        <a:spcBef>
          <a:spcPct val="0"/>
        </a:spcBef>
        <a:buNone/>
        <a:defRPr sz="9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65745" indent="-765745" algn="l" defTabSz="2041989" rtl="0" eaLnBrk="1" latinLnBrk="0" hangingPunct="1">
        <a:spcBef>
          <a:spcPct val="20000"/>
        </a:spcBef>
        <a:buFont typeface="Arial" pitchFamily="34" charset="0"/>
        <a:buChar char="•"/>
        <a:defRPr sz="7100" kern="1200">
          <a:solidFill>
            <a:schemeClr val="tx1"/>
          </a:solidFill>
          <a:latin typeface="+mn-lt"/>
          <a:ea typeface="+mn-ea"/>
          <a:cs typeface="+mn-cs"/>
        </a:defRPr>
      </a:lvl1pPr>
      <a:lvl2pPr marL="1659115" indent="-638122" algn="l" defTabSz="2041989" rtl="0" eaLnBrk="1" latinLnBrk="0" hangingPunct="1">
        <a:spcBef>
          <a:spcPct val="20000"/>
        </a:spcBef>
        <a:buFont typeface="Arial" pitchFamily="34" charset="0"/>
        <a:buChar char="–"/>
        <a:defRPr sz="6300" kern="1200">
          <a:solidFill>
            <a:schemeClr val="tx1"/>
          </a:solidFill>
          <a:latin typeface="+mn-lt"/>
          <a:ea typeface="+mn-ea"/>
          <a:cs typeface="+mn-cs"/>
        </a:defRPr>
      </a:lvl2pPr>
      <a:lvl3pPr marL="2552486" indent="-510497" algn="l" defTabSz="2041989" rtl="0" eaLnBrk="1" latinLnBrk="0" hangingPunct="1">
        <a:spcBef>
          <a:spcPct val="20000"/>
        </a:spcBef>
        <a:buFont typeface="Arial" pitchFamily="34" charset="0"/>
        <a:buChar char="•"/>
        <a:defRPr sz="5500" kern="1200">
          <a:solidFill>
            <a:schemeClr val="tx1"/>
          </a:solidFill>
          <a:latin typeface="+mn-lt"/>
          <a:ea typeface="+mn-ea"/>
          <a:cs typeface="+mn-cs"/>
        </a:defRPr>
      </a:lvl3pPr>
      <a:lvl4pPr marL="3573482" indent="-510497" algn="l" defTabSz="2041989" rtl="0" eaLnBrk="1" latinLnBrk="0" hangingPunct="1">
        <a:spcBef>
          <a:spcPct val="20000"/>
        </a:spcBef>
        <a:buFont typeface="Arial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4pPr>
      <a:lvl5pPr marL="4594478" indent="-510497" algn="l" defTabSz="2041989" rtl="0" eaLnBrk="1" latinLnBrk="0" hangingPunct="1">
        <a:spcBef>
          <a:spcPct val="20000"/>
        </a:spcBef>
        <a:buFont typeface="Arial" pitchFamily="34" charset="0"/>
        <a:buChar char="»"/>
        <a:defRPr sz="4500" kern="1200">
          <a:solidFill>
            <a:schemeClr val="tx1"/>
          </a:solidFill>
          <a:latin typeface="+mn-lt"/>
          <a:ea typeface="+mn-ea"/>
          <a:cs typeface="+mn-cs"/>
        </a:defRPr>
      </a:lvl5pPr>
      <a:lvl6pPr marL="5615471" indent="-510497" algn="l" defTabSz="2041989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6pPr>
      <a:lvl7pPr marL="6636464" indent="-510497" algn="l" defTabSz="2041989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7pPr>
      <a:lvl8pPr marL="7657460" indent="-510497" algn="l" defTabSz="2041989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8pPr>
      <a:lvl9pPr marL="8678453" indent="-510497" algn="l" defTabSz="2041989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41989" rtl="0" eaLnBrk="1" latinLnBrk="0" hangingPunct="1"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1020996" algn="l" defTabSz="2041989" rtl="0" eaLnBrk="1" latinLnBrk="0" hangingPunct="1"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989" algn="l" defTabSz="2041989" rtl="0" eaLnBrk="1" latinLnBrk="0" hangingPunct="1"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3062985" algn="l" defTabSz="2041989" rtl="0" eaLnBrk="1" latinLnBrk="0" hangingPunct="1">
        <a:defRPr sz="3900" kern="1200">
          <a:solidFill>
            <a:schemeClr val="tx1"/>
          </a:solidFill>
          <a:latin typeface="+mn-lt"/>
          <a:ea typeface="+mn-ea"/>
          <a:cs typeface="+mn-cs"/>
        </a:defRPr>
      </a:lvl4pPr>
      <a:lvl5pPr marL="4083978" algn="l" defTabSz="2041989" rtl="0" eaLnBrk="1" latinLnBrk="0" hangingPunct="1">
        <a:defRPr sz="3900" kern="1200">
          <a:solidFill>
            <a:schemeClr val="tx1"/>
          </a:solidFill>
          <a:latin typeface="+mn-lt"/>
          <a:ea typeface="+mn-ea"/>
          <a:cs typeface="+mn-cs"/>
        </a:defRPr>
      </a:lvl5pPr>
      <a:lvl6pPr marL="5104974" algn="l" defTabSz="2041989" rtl="0" eaLnBrk="1" latinLnBrk="0" hangingPunct="1">
        <a:defRPr sz="3900" kern="1200">
          <a:solidFill>
            <a:schemeClr val="tx1"/>
          </a:solidFill>
          <a:latin typeface="+mn-lt"/>
          <a:ea typeface="+mn-ea"/>
          <a:cs typeface="+mn-cs"/>
        </a:defRPr>
      </a:lvl6pPr>
      <a:lvl7pPr marL="6125967" algn="l" defTabSz="2041989" rtl="0" eaLnBrk="1" latinLnBrk="0" hangingPunct="1">
        <a:defRPr sz="3900" kern="1200">
          <a:solidFill>
            <a:schemeClr val="tx1"/>
          </a:solidFill>
          <a:latin typeface="+mn-lt"/>
          <a:ea typeface="+mn-ea"/>
          <a:cs typeface="+mn-cs"/>
        </a:defRPr>
      </a:lvl7pPr>
      <a:lvl8pPr marL="7146963" algn="l" defTabSz="2041989" rtl="0" eaLnBrk="1" latinLnBrk="0" hangingPunct="1">
        <a:defRPr sz="3900" kern="1200">
          <a:solidFill>
            <a:schemeClr val="tx1"/>
          </a:solidFill>
          <a:latin typeface="+mn-lt"/>
          <a:ea typeface="+mn-ea"/>
          <a:cs typeface="+mn-cs"/>
        </a:defRPr>
      </a:lvl8pPr>
      <a:lvl9pPr marL="8167957" algn="l" defTabSz="2041989" rtl="0" eaLnBrk="1" latinLnBrk="0" hangingPunct="1">
        <a:defRPr sz="3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0041" y="1183712"/>
            <a:ext cx="22143206" cy="1523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9548" tIns="239548" rIns="239548" bIns="23954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0041" y="3065441"/>
            <a:ext cx="22143206" cy="9087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9548" tIns="239548" rIns="239548" bIns="239548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0041" y="1183712"/>
            <a:ext cx="22143206" cy="1523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9597" tIns="239597" rIns="239597" bIns="2395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0041" y="3065441"/>
            <a:ext cx="22143206" cy="9087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9597" tIns="239597" rIns="239597" bIns="239597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/>
          <a:srcRect l="22489" t="21250" r="22489" b="13750"/>
          <a:stretch>
            <a:fillRect/>
          </a:stretch>
        </p:blipFill>
        <p:spPr bwMode="auto">
          <a:xfrm>
            <a:off x="0" y="-1"/>
            <a:ext cx="23763288" cy="136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1147203" y="0"/>
            <a:ext cx="11005456" cy="13681075"/>
          </a:xfrm>
          <a:prstGeom prst="rect">
            <a:avLst/>
          </a:prstGeom>
          <a:solidFill>
            <a:srgbClr val="00206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39542" tIns="119771" rIns="239542" bIns="119771"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72258620-D380-473B-A288-E14928A16BDB}"/>
              </a:ext>
            </a:extLst>
          </p:cNvPr>
          <p:cNvSpPr txBox="1">
            <a:spLocks/>
          </p:cNvSpPr>
          <p:nvPr/>
        </p:nvSpPr>
        <p:spPr>
          <a:xfrm>
            <a:off x="1093505" y="470702"/>
            <a:ext cx="10966209" cy="6689877"/>
          </a:xfrm>
          <a:prstGeom prst="rect">
            <a:avLst/>
          </a:prstGeom>
        </p:spPr>
        <p:txBody>
          <a:bodyPr lIns="239542" tIns="119771" rIns="239542" bIns="119771"/>
          <a:lstStyle/>
          <a:p>
            <a:pPr algn="ctr"/>
            <a:r>
              <a:rPr lang="en-US" sz="89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Cooperative Department </a:t>
            </a:r>
          </a:p>
          <a:p>
            <a:pPr algn="ctr"/>
            <a:r>
              <a:rPr lang="en-US" sz="89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Rajasthan</a:t>
            </a:r>
            <a:endParaRPr lang="en-US" sz="89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4703" y="6171329"/>
            <a:ext cx="5801132" cy="900416"/>
          </a:xfrm>
          <a:prstGeom prst="rect">
            <a:avLst/>
          </a:prstGeom>
          <a:noFill/>
        </p:spPr>
        <p:txBody>
          <a:bodyPr wrap="square" lIns="239542" tIns="119771" rIns="239542" bIns="119771" rtlCol="0">
            <a:spAutoFit/>
          </a:bodyPr>
          <a:lstStyle/>
          <a:p>
            <a:pPr algn="ctr"/>
            <a:r>
              <a:rPr lang="en-US" sz="4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08-09 September 2022</a:t>
            </a:r>
            <a:endParaRPr lang="en-IN" sz="4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0" descr="MAFW Director Vacancy 2021">
            <a:extLst>
              <a:ext uri="{FF2B5EF4-FFF2-40B4-BE49-F238E27FC236}">
                <a16:creationId xmlns:a16="http://schemas.microsoft.com/office/drawing/2014/main" xmlns="" id="{B6FD4D22-BEC2-480E-995E-BDAF841C2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420" t="9532" r="40323" b="26413"/>
          <a:stretch/>
        </p:blipFill>
        <p:spPr bwMode="auto">
          <a:xfrm>
            <a:off x="6035932" y="10332508"/>
            <a:ext cx="1464420" cy="184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E09898D-7763-4A48-9AA0-440F6142C3DF}"/>
              </a:ext>
            </a:extLst>
          </p:cNvPr>
          <p:cNvSpPr txBox="1"/>
          <p:nvPr/>
        </p:nvSpPr>
        <p:spPr>
          <a:xfrm>
            <a:off x="1542868" y="12077777"/>
            <a:ext cx="10538501" cy="1603156"/>
          </a:xfrm>
          <a:prstGeom prst="rect">
            <a:avLst/>
          </a:prstGeom>
          <a:noFill/>
        </p:spPr>
        <p:txBody>
          <a:bodyPr wrap="square" lIns="703726" tIns="351866" rIns="703726" bIns="351866" rtlCol="0">
            <a:spAutoFit/>
          </a:bodyPr>
          <a:lstStyle/>
          <a:p>
            <a:pPr algn="ctr"/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Ministry of Agriculture &amp; </a:t>
            </a:r>
            <a:r>
              <a:rPr lang="en-US" sz="2900" b="1" dirty="0" smtClean="0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Farmers Welfare </a:t>
            </a:r>
          </a:p>
          <a:p>
            <a:pPr algn="ctr"/>
            <a:r>
              <a:rPr lang="en-US" sz="2900" b="1" dirty="0" smtClean="0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Government 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of India</a:t>
            </a:r>
            <a:endParaRPr lang="en-IN" sz="2900" b="1" dirty="0">
              <a:solidFill>
                <a:schemeClr val="bg1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16" name="Object 21"/>
          <p:cNvGraphicFramePr>
            <a:graphicFrameLocks noGrp="1" noChangeAspect="1"/>
          </p:cNvGraphicFramePr>
          <p:nvPr/>
        </p:nvGraphicFramePr>
        <p:xfrm>
          <a:off x="5439802" y="7423830"/>
          <a:ext cx="2483757" cy="2291670"/>
        </p:xfrm>
        <a:graphic>
          <a:graphicData uri="http://schemas.openxmlformats.org/presentationml/2006/ole">
            <p:oleObj spid="_x0000_s36866" name="Image" r:id="rId6" imgW="9523810" imgH="9523810" progId="">
              <p:embed/>
            </p:oleObj>
          </a:graphicData>
        </a:graphic>
      </p:graphicFrame>
      <p:sp>
        <p:nvSpPr>
          <p:cNvPr id="17" name="Rectangle 16"/>
          <p:cNvSpPr/>
          <p:nvPr/>
        </p:nvSpPr>
        <p:spPr>
          <a:xfrm>
            <a:off x="1403627" y="4804755"/>
            <a:ext cx="10786054" cy="784810"/>
          </a:xfrm>
          <a:prstGeom prst="rect">
            <a:avLst/>
          </a:prstGeom>
        </p:spPr>
        <p:txBody>
          <a:bodyPr wrap="none" lIns="91420" tIns="45710" rIns="91420" bIns="45710">
            <a:spAutoFit/>
          </a:bodyPr>
          <a:lstStyle/>
          <a:p>
            <a:pPr algn="ctr">
              <a:tabLst>
                <a:tab pos="9050695" algn="r"/>
              </a:tabLst>
            </a:pPr>
            <a:r>
              <a:rPr lang="en-IN" sz="45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State Cooperation Ministers' Conference</a:t>
            </a:r>
          </a:p>
        </p:txBody>
      </p:sp>
      <p:sp>
        <p:nvSpPr>
          <p:cNvPr id="36868" name="AutoShape 4" descr="GRAM Day 2: Rajasthan Showcases The Future&#10;Of Farming In In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DELL\Downloads\Nabcons PPT_Slide 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761700" cy="136858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51855" y="6466114"/>
            <a:ext cx="728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500 MT capacity warehouse 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Bolawali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GSS,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Distt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Hanumangarh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49285" y="12480746"/>
            <a:ext cx="8147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Cleaning-Grading-Sorting-Processing Unit -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Bhagwanpura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GSS, Kota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96156" y="6411909"/>
            <a:ext cx="7358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Under construction 5000 MT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godown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Kotadi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GSS,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Distt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Kota</a:t>
            </a:r>
          </a:p>
        </p:txBody>
      </p:sp>
      <p:sp>
        <p:nvSpPr>
          <p:cNvPr id="9" name="Rectangle 8"/>
          <p:cNvSpPr/>
          <p:nvPr/>
        </p:nvSpPr>
        <p:spPr>
          <a:xfrm>
            <a:off x="12817929" y="12480746"/>
            <a:ext cx="8915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Cleaning-Grading-Sorting-Processing Unit -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Talwada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LAMPS,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Distt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Banswara</a:t>
            </a:r>
            <a:endParaRPr lang="en-US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admi\Desktop\CM REVIEW MAY 2022\Photos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9947" y="1909643"/>
            <a:ext cx="7405409" cy="4546538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01699" y="1855636"/>
            <a:ext cx="7380515" cy="4577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WhatsApp Image 2022-05-25 at 5.29.06 P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759" y="7952016"/>
            <a:ext cx="7347927" cy="4555670"/>
          </a:xfrm>
          <a:prstGeom prst="rect">
            <a:avLst/>
          </a:prstGeom>
        </p:spPr>
      </p:pic>
      <p:pic>
        <p:nvPicPr>
          <p:cNvPr id="13" name="Picture 12" descr="AIF_page-000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5060" y="7968812"/>
            <a:ext cx="7288168" cy="4522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020494" y="12952687"/>
            <a:ext cx="5544767" cy="728391"/>
          </a:xfrm>
        </p:spPr>
        <p:txBody>
          <a:bodyPr/>
          <a:lstStyle/>
          <a:p>
            <a:pPr>
              <a:defRPr/>
            </a:pPr>
            <a:fld id="{E87F5455-9872-4814-B7A1-A3D95556593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96055" y="3344263"/>
            <a:ext cx="22971178" cy="760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04200" tIns="102100" rIns="204200" bIns="102100"/>
          <a:lstStyle/>
          <a:p>
            <a:pPr marL="1020996" indent="-1020996" algn="just">
              <a:spcBef>
                <a:spcPts val="1339"/>
              </a:spcBef>
              <a:spcAft>
                <a:spcPts val="1339"/>
              </a:spcAft>
            </a:pPr>
            <a:endParaRPr lang="en-US" sz="4200" dirty="0" smtClean="0">
              <a:latin typeface="DevLys 010" pitchFamily="2" charset="0"/>
              <a:cs typeface="Utsaah" pitchFamily="34" charset="0"/>
            </a:endParaRPr>
          </a:p>
          <a:p>
            <a:pPr marL="1038722" indent="-1038722" algn="just">
              <a:spcBef>
                <a:spcPts val="1339"/>
              </a:spcBef>
              <a:spcAft>
                <a:spcPts val="1339"/>
              </a:spcAft>
            </a:pPr>
            <a:endParaRPr lang="en-US" sz="4200" dirty="0">
              <a:latin typeface="DevLys 010" pitchFamily="2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91134" y="1397058"/>
            <a:ext cx="7128986" cy="1141471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3657" y="1493757"/>
            <a:ext cx="11473886" cy="5453797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4887" y="8318000"/>
            <a:ext cx="11397342" cy="4781466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20074" y="422144"/>
            <a:ext cx="13663891" cy="821747"/>
          </a:xfrm>
          <a:prstGeom prst="rect">
            <a:avLst/>
          </a:prstGeom>
          <a:noFill/>
        </p:spPr>
        <p:txBody>
          <a:bodyPr wrap="square" lIns="204200" tIns="102100" rIns="204200" bIns="102100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CHC -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Aagariya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GSS, 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Distt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Rajsamand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5325" y="7219405"/>
            <a:ext cx="13861918" cy="821747"/>
          </a:xfrm>
          <a:prstGeom prst="rect">
            <a:avLst/>
          </a:prstGeom>
          <a:noFill/>
        </p:spPr>
        <p:txBody>
          <a:bodyPr wrap="square" lIns="204200" tIns="102100" rIns="204200" bIns="102100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CHC -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Goluwala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Niwadan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GSS,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Distt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Hanumangarh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9813" y="1583870"/>
            <a:ext cx="23313330" cy="11854543"/>
            <a:chOff x="107141" y="932464"/>
            <a:chExt cx="8944187" cy="4133284"/>
          </a:xfrm>
        </p:grpSpPr>
        <p:sp>
          <p:nvSpPr>
            <p:cNvPr id="14" name="Rectangle 13"/>
            <p:cNvSpPr/>
            <p:nvPr/>
          </p:nvSpPr>
          <p:spPr>
            <a:xfrm>
              <a:off x="107141" y="932464"/>
              <a:ext cx="45719" cy="410520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005609" y="932464"/>
              <a:ext cx="45719" cy="410520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4556376" y="616514"/>
              <a:ext cx="45719" cy="885275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54897" y="2958522"/>
            <a:ext cx="20464132" cy="808014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 lIns="204200" tIns="102100" rIns="204200" bIns="102100">
            <a:spAutoFit/>
          </a:bodyPr>
          <a:lstStyle/>
          <a:p>
            <a:pPr marL="1205341" indent="-1205341" algn="just">
              <a:spcBef>
                <a:spcPts val="1339"/>
              </a:spcBef>
              <a:spcAft>
                <a:spcPts val="1339"/>
              </a:spcAft>
              <a:buFont typeface="Wingdings" pitchFamily="2" charset="2"/>
              <a:buChar char="v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State Credit Cooperative Societies - 700</a:t>
            </a:r>
          </a:p>
          <a:p>
            <a:pPr marL="1205341" indent="-1205341" algn="just">
              <a:spcBef>
                <a:spcPts val="1339"/>
              </a:spcBef>
              <a:spcAft>
                <a:spcPts val="1339"/>
              </a:spcAft>
              <a:buFont typeface="Wingdings" pitchFamily="2" charset="2"/>
              <a:buChar char="v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Multi-State Credit Cooperative Societies - 50</a:t>
            </a:r>
          </a:p>
          <a:p>
            <a:pPr marL="1205341" indent="-1205341" algn="just">
              <a:spcBef>
                <a:spcPts val="1339"/>
              </a:spcBef>
              <a:spcAft>
                <a:spcPts val="1339"/>
              </a:spcAft>
              <a:buFont typeface="Wingdings" pitchFamily="2" charset="2"/>
              <a:buChar char="v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Effective implementation of the BUDS Act, 2019</a:t>
            </a:r>
          </a:p>
          <a:p>
            <a:pPr marL="2290148" indent="-1020996" algn="just">
              <a:spcBef>
                <a:spcPts val="1339"/>
              </a:spcBef>
              <a:spcAft>
                <a:spcPts val="1339"/>
              </a:spcAft>
              <a:buFont typeface="Wingdings" pitchFamily="2" charset="2"/>
              <a:buChar char="Ø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Registration of complaints by Deputy Registrars in the Designated Courts</a:t>
            </a:r>
          </a:p>
          <a:p>
            <a:pPr marL="2290148" indent="-1020996" algn="just">
              <a:spcBef>
                <a:spcPts val="1339"/>
              </a:spcBef>
              <a:spcAft>
                <a:spcPts val="1339"/>
              </a:spcAft>
              <a:buFont typeface="Wingdings" pitchFamily="2" charset="2"/>
              <a:buChar char="Ø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Online complaint registration</a:t>
            </a:r>
          </a:p>
          <a:p>
            <a:pPr marL="2290148" indent="-1020996" algn="just">
              <a:spcBef>
                <a:spcPts val="1339"/>
              </a:spcBef>
              <a:spcAft>
                <a:spcPts val="1339"/>
              </a:spcAft>
              <a:buFont typeface="Wingdings" pitchFamily="2" charset="2"/>
              <a:buChar char="Ø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So far, 7059 complaints filed in DJ courts</a:t>
            </a:r>
          </a:p>
          <a:p>
            <a:pPr marL="2290148" indent="-1020996" algn="just">
              <a:spcBef>
                <a:spcPts val="1339"/>
              </a:spcBef>
              <a:spcAft>
                <a:spcPts val="1339"/>
              </a:spcAft>
              <a:buFont typeface="Wingdings" pitchFamily="2" charset="2"/>
              <a:buChar char="Ø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BUDS Rules, 2022 notified</a:t>
            </a:r>
          </a:p>
          <a:p>
            <a:pPr marL="1205341" indent="-1205341" algn="just">
              <a:spcBef>
                <a:spcPts val="1339"/>
              </a:spcBef>
              <a:spcAft>
                <a:spcPts val="1339"/>
              </a:spcAft>
              <a:buFont typeface="Wingdings" pitchFamily="2" charset="2"/>
              <a:buChar char="v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Vigilance Committee constituted in 2021 comprising of RCS and officers from Law and Police Department for effective implementation of MSCS Act, 2002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80182" y="307982"/>
            <a:ext cx="21260406" cy="1221857"/>
          </a:xfrm>
          <a:prstGeom prst="rect">
            <a:avLst/>
          </a:prstGeom>
        </p:spPr>
        <p:txBody>
          <a:bodyPr wrap="square" lIns="204200" tIns="102100" rIns="204200" bIns="102100">
            <a:spAutoFit/>
          </a:bodyPr>
          <a:lstStyle/>
          <a:p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Credit Cooperative Societies</a:t>
            </a:r>
            <a:endParaRPr lang="en-IN" sz="6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0" y="715182"/>
            <a:ext cx="556873" cy="570049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39217" tIns="119609" rIns="239217" bIns="119609" spcCol="0" rtlCol="0" anchor="ctr"/>
          <a:lstStyle/>
          <a:p>
            <a:pPr algn="ctr"/>
            <a:endParaRPr lang="en-IN"/>
          </a:p>
        </p:txBody>
      </p:sp>
      <p:grpSp>
        <p:nvGrpSpPr>
          <p:cNvPr id="7" name="Group 6"/>
          <p:cNvGrpSpPr/>
          <p:nvPr/>
        </p:nvGrpSpPr>
        <p:grpSpPr>
          <a:xfrm>
            <a:off x="199813" y="1583870"/>
            <a:ext cx="23313330" cy="11854543"/>
            <a:chOff x="107141" y="932464"/>
            <a:chExt cx="8944187" cy="4133284"/>
          </a:xfrm>
        </p:grpSpPr>
        <p:sp>
          <p:nvSpPr>
            <p:cNvPr id="8" name="Rectangle 7"/>
            <p:cNvSpPr/>
            <p:nvPr/>
          </p:nvSpPr>
          <p:spPr>
            <a:xfrm>
              <a:off x="107141" y="932464"/>
              <a:ext cx="45719" cy="410520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005609" y="932464"/>
              <a:ext cx="45719" cy="410520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Rectangle 12"/>
            <p:cNvSpPr/>
            <p:nvPr/>
          </p:nvSpPr>
          <p:spPr>
            <a:xfrm rot="16200000">
              <a:off x="4556376" y="616514"/>
              <a:ext cx="45719" cy="885275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xmlns="" val="306422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47519" y="306466"/>
            <a:ext cx="21260406" cy="1314190"/>
          </a:xfrm>
          <a:prstGeom prst="rect">
            <a:avLst/>
          </a:prstGeom>
        </p:spPr>
        <p:txBody>
          <a:bodyPr wrap="square" lIns="204200" tIns="102100" rIns="204200" bIns="102100">
            <a:spAutoFit/>
          </a:bodyPr>
          <a:lstStyle/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CONFED</a:t>
            </a:r>
            <a:endParaRPr lang="en-IN" sz="7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1657" y="2596527"/>
            <a:ext cx="19512644" cy="9070159"/>
          </a:xfrm>
          <a:prstGeom prst="rect">
            <a:avLst/>
          </a:prstGeom>
        </p:spPr>
        <p:txBody>
          <a:bodyPr wrap="square" lIns="204200" tIns="102100" rIns="204200" bIns="102100">
            <a:spAutoFit/>
          </a:bodyPr>
          <a:lstStyle/>
          <a:p>
            <a:pPr marL="1205341" indent="-1205341" algn="just">
              <a:spcBef>
                <a:spcPts val="2678"/>
              </a:spcBef>
              <a:spcAft>
                <a:spcPts val="2678"/>
              </a:spcAft>
              <a:buFont typeface="Wingdings" pitchFamily="2" charset="2"/>
              <a:buChar char="v"/>
              <a:tabLst>
                <a:tab pos="9050695" algn="r"/>
              </a:tabLst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34 Consumer Wholesale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Bhandars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, 120 Retail Outlets (Super Stores) and 469 Medical Outlets</a:t>
            </a:r>
          </a:p>
          <a:p>
            <a:pPr marL="1205341" indent="-1205341" algn="just">
              <a:spcBef>
                <a:spcPts val="2678"/>
              </a:spcBef>
              <a:spcAft>
                <a:spcPts val="2678"/>
              </a:spcAft>
              <a:buFont typeface="Wingdings" pitchFamily="2" charset="2"/>
              <a:buChar char="v"/>
              <a:tabLst>
                <a:tab pos="9050695" algn="r"/>
              </a:tabLst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Recently launched 14 organic products</a:t>
            </a:r>
          </a:p>
          <a:p>
            <a:pPr marL="1205341" indent="-1205341" algn="just">
              <a:spcBef>
                <a:spcPts val="2678"/>
              </a:spcBef>
              <a:spcAft>
                <a:spcPts val="2678"/>
              </a:spcAft>
              <a:buFont typeface="Wingdings" pitchFamily="2" charset="2"/>
              <a:buChar char="v"/>
              <a:tabLst>
                <a:tab pos="9050695" algn="r"/>
              </a:tabLst>
            </a:pP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Deepawali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Fair and Spice Fair organized every year. Recently organized Spice Fair in May, 2022.</a:t>
            </a:r>
          </a:p>
          <a:p>
            <a:pPr marL="1205341" indent="-1205341" algn="just">
              <a:spcBef>
                <a:spcPts val="2678"/>
              </a:spcBef>
              <a:spcAft>
                <a:spcPts val="2678"/>
              </a:spcAft>
              <a:buFont typeface="Wingdings" pitchFamily="2" charset="2"/>
              <a:buChar char="v"/>
              <a:tabLst>
                <a:tab pos="9050695" algn="r"/>
              </a:tabLst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Provides medicines under RGHS through its 60 medical outlets in Jaipur and 469 medical outlets through District Wholesale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Bhandars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205341" indent="-1205341" algn="just">
              <a:spcBef>
                <a:spcPts val="2678"/>
              </a:spcBef>
              <a:spcAft>
                <a:spcPts val="2678"/>
              </a:spcAft>
              <a:buFont typeface="Wingdings" pitchFamily="2" charset="2"/>
              <a:buChar char="v"/>
              <a:tabLst>
                <a:tab pos="9050695" algn="r"/>
              </a:tabLst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Institutional supply in government organizations/departments. Currently supplying supplementary nutrition to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Aanganbadies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in Rajasthan.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9813" y="1681843"/>
            <a:ext cx="23313330" cy="11756570"/>
            <a:chOff x="107141" y="932464"/>
            <a:chExt cx="8944187" cy="4133284"/>
          </a:xfrm>
        </p:grpSpPr>
        <p:sp>
          <p:nvSpPr>
            <p:cNvPr id="6" name="Rectangle 5"/>
            <p:cNvSpPr/>
            <p:nvPr/>
          </p:nvSpPr>
          <p:spPr>
            <a:xfrm>
              <a:off x="107141" y="932464"/>
              <a:ext cx="45719" cy="410520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005609" y="932464"/>
              <a:ext cx="45719" cy="410520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4556376" y="616514"/>
              <a:ext cx="45719" cy="885275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1" name="Flowchart: Process 10"/>
          <p:cNvSpPr/>
          <p:nvPr/>
        </p:nvSpPr>
        <p:spPr>
          <a:xfrm>
            <a:off x="0" y="715182"/>
            <a:ext cx="556873" cy="570049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39217" tIns="119609" rIns="239217" bIns="119609" spcCol="0"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06422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DELL\Downloads\Nabcons PPT_Slide 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761700" cy="136858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0" y="192082"/>
            <a:ext cx="23763288" cy="1314190"/>
          </a:xfrm>
          <a:prstGeom prst="rect">
            <a:avLst/>
          </a:prstGeom>
        </p:spPr>
        <p:txBody>
          <a:bodyPr wrap="square" lIns="204200" tIns="102100" rIns="204200" bIns="10210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Spice Fair - May, 2022</a:t>
            </a:r>
            <a:endParaRPr lang="en-IN" sz="7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C:\Users\admi\Downloads\WhatsApp Image 2022-09-06 at 8.50.38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5489" y="1904513"/>
            <a:ext cx="7373421" cy="4528943"/>
          </a:xfrm>
          <a:prstGeom prst="rect">
            <a:avLst/>
          </a:prstGeom>
          <a:noFill/>
        </p:spPr>
      </p:pic>
      <p:pic>
        <p:nvPicPr>
          <p:cNvPr id="16" name="Picture 3" descr="C:\Users\admi\Downloads\WhatsApp Image 2022-09-06 at 8.52.22 P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23177" y="1920842"/>
            <a:ext cx="7459037" cy="4430972"/>
          </a:xfrm>
          <a:prstGeom prst="rect">
            <a:avLst/>
          </a:prstGeom>
          <a:noFill/>
        </p:spPr>
      </p:pic>
      <p:pic>
        <p:nvPicPr>
          <p:cNvPr id="17" name="Picture 4" descr="C:\Users\admi\Downloads\WhatsApp Image 2022-09-06 at 8.51.56 PM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6792" y="7991214"/>
            <a:ext cx="7374894" cy="4467486"/>
          </a:xfrm>
          <a:prstGeom prst="rect">
            <a:avLst/>
          </a:prstGeom>
          <a:noFill/>
        </p:spPr>
      </p:pic>
      <p:pic>
        <p:nvPicPr>
          <p:cNvPr id="18" name="Picture 2" descr="C:\Users\admi\Downloads\WhatsApp Image 2022-09-06 at 7.43.54 PM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609158" y="8001000"/>
            <a:ext cx="7405714" cy="45066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75658" y="236026"/>
            <a:ext cx="20084748" cy="1478181"/>
          </a:xfrm>
          <a:prstGeom prst="rect">
            <a:avLst/>
          </a:prstGeom>
        </p:spPr>
        <p:txBody>
          <a:bodyPr wrap="square" lIns="204200" tIns="102100" rIns="204200" bIns="102100">
            <a:spAutoFit/>
          </a:bodyPr>
          <a:lstStyle/>
          <a:p>
            <a:r>
              <a:rPr lang="en-US" sz="8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Challenges</a:t>
            </a:r>
            <a:endParaRPr lang="en-IN" sz="8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18758" y="2584669"/>
            <a:ext cx="19398344" cy="9808823"/>
          </a:xfrm>
          <a:prstGeom prst="rect">
            <a:avLst/>
          </a:prstGeom>
        </p:spPr>
        <p:txBody>
          <a:bodyPr wrap="square" lIns="204200" tIns="102100" rIns="204200" bIns="102100">
            <a:spAutoFit/>
          </a:bodyPr>
          <a:lstStyle/>
          <a:p>
            <a:pPr marL="1205341" indent="-1205341" algn="just">
              <a:buFont typeface="Wingdings" pitchFamily="2" charset="2"/>
              <a:buChar char="v"/>
              <a:tabLst>
                <a:tab pos="9050695" algn="r"/>
              </a:tabLst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Making PACS self-sustainable </a:t>
            </a:r>
          </a:p>
          <a:p>
            <a:pPr marL="1205341" indent="-1205341" algn="just">
              <a:buFont typeface="Wingdings" pitchFamily="2" charset="2"/>
              <a:buChar char="v"/>
              <a:tabLst>
                <a:tab pos="9050695" algn="r"/>
              </a:tabLst>
            </a:pP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marL="1205341" indent="-1205341" algn="just">
              <a:buFont typeface="Wingdings" pitchFamily="2" charset="2"/>
              <a:buChar char="v"/>
              <a:tabLst>
                <a:tab pos="9050695" algn="r"/>
              </a:tabLst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Diversifying the loan-portfolio of Cooperative Banks</a:t>
            </a:r>
          </a:p>
          <a:p>
            <a:pPr marL="1205341" indent="-1205341" algn="just">
              <a:buFont typeface="Wingdings" pitchFamily="2" charset="2"/>
              <a:buChar char="v"/>
              <a:tabLst>
                <a:tab pos="9050695" algn="r"/>
              </a:tabLst>
            </a:pP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marL="1205341" indent="-1205341" algn="just">
              <a:buFont typeface="Wingdings" pitchFamily="2" charset="2"/>
              <a:buChar char="v"/>
              <a:tabLst>
                <a:tab pos="9050695" algn="r"/>
              </a:tabLst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Effective check and control on Credit Cooperative Societies; especially Multi state credit cooperative societies</a:t>
            </a:r>
          </a:p>
          <a:p>
            <a:pPr marL="1205341" indent="-1205341" algn="just">
              <a:buFont typeface="Wingdings" pitchFamily="2" charset="2"/>
              <a:buChar char="v"/>
              <a:tabLst>
                <a:tab pos="9050695" algn="r"/>
              </a:tabLst>
            </a:pP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marL="1205341" indent="-1205341" algn="just">
              <a:buFont typeface="Wingdings" pitchFamily="2" charset="2"/>
              <a:buChar char="v"/>
              <a:tabLst>
                <a:tab pos="9050695" algn="r"/>
              </a:tabLst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Creating a robust legal 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framework for Cooperatives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marL="1205341" indent="-1205341" algn="just">
              <a:buFont typeface="Wingdings" pitchFamily="2" charset="2"/>
              <a:buChar char="v"/>
              <a:tabLst>
                <a:tab pos="9050695" algn="r"/>
              </a:tabLst>
            </a:pP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marL="1205341" indent="-1205341" algn="just">
              <a:buFont typeface="Wingdings" pitchFamily="2" charset="2"/>
              <a:buChar char="v"/>
              <a:tabLst>
                <a:tab pos="9050695" algn="r"/>
              </a:tabLst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Ensuring democratic participation in Cooperative 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societies</a:t>
            </a:r>
          </a:p>
          <a:p>
            <a:pPr marL="1205341" indent="-1205341" algn="just">
              <a:tabLst>
                <a:tab pos="9050695" algn="r"/>
              </a:tabLst>
            </a:pP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pPr marL="1205341" indent="-1205341" algn="just">
              <a:buFont typeface="Wingdings" pitchFamily="2" charset="2"/>
              <a:buChar char="v"/>
              <a:tabLst>
                <a:tab pos="9050695" algn="r"/>
              </a:tabLst>
            </a:pP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Capacity building of cooperators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marL="1205341" indent="-1205341" algn="just">
              <a:tabLst>
                <a:tab pos="9050695" algn="r"/>
              </a:tabLst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9813" y="1681843"/>
            <a:ext cx="23313330" cy="11756570"/>
            <a:chOff x="107141" y="932464"/>
            <a:chExt cx="8944187" cy="4133284"/>
          </a:xfrm>
        </p:grpSpPr>
        <p:sp>
          <p:nvSpPr>
            <p:cNvPr id="6" name="Rectangle 5"/>
            <p:cNvSpPr/>
            <p:nvPr/>
          </p:nvSpPr>
          <p:spPr>
            <a:xfrm>
              <a:off x="107141" y="932464"/>
              <a:ext cx="45719" cy="410520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005609" y="932464"/>
              <a:ext cx="45719" cy="410520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4556376" y="616514"/>
              <a:ext cx="45719" cy="885275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1" name="Flowchart: Process 10"/>
          <p:cNvSpPr/>
          <p:nvPr/>
        </p:nvSpPr>
        <p:spPr>
          <a:xfrm>
            <a:off x="0" y="715182"/>
            <a:ext cx="556873" cy="570049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39217" tIns="119609" rIns="239217" bIns="119609" spcCol="0" rtlCol="0" anchor="ctr"/>
          <a:lstStyle/>
          <a:p>
            <a:pPr algn="ctr"/>
            <a:endParaRPr lang="en-IN"/>
          </a:p>
        </p:txBody>
      </p:sp>
      <p:sp>
        <p:nvSpPr>
          <p:cNvPr id="46086" name="AutoShape 6" descr="Tick Icon Vector Art, Icons, and Graphics for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090" name="Picture 10" descr="Framework - Free business and finance ico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7175" y="7484488"/>
            <a:ext cx="1313997" cy="1313997"/>
          </a:xfrm>
          <a:prstGeom prst="rect">
            <a:avLst/>
          </a:prstGeom>
          <a:noFill/>
        </p:spPr>
      </p:pic>
      <p:pic>
        <p:nvPicPr>
          <p:cNvPr id="46092" name="Picture 12" descr="Participation - Free business ic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8190" y="9084688"/>
            <a:ext cx="1375002" cy="1375002"/>
          </a:xfrm>
          <a:prstGeom prst="rect">
            <a:avLst/>
          </a:prstGeom>
          <a:noFill/>
        </p:spPr>
      </p:pic>
      <p:pic>
        <p:nvPicPr>
          <p:cNvPr id="62465" name="Picture 1" descr="C:\Users\admi\Downloads\image.png"/>
          <p:cNvPicPr>
            <a:picLocks noChangeAspect="1" noChangeArrowheads="1"/>
          </p:cNvPicPr>
          <p:nvPr/>
        </p:nvPicPr>
        <p:blipFill>
          <a:blip r:embed="rId4">
            <a:grayscl/>
            <a:lum bright="-30000"/>
          </a:blip>
          <a:srcRect/>
          <a:stretch>
            <a:fillRect/>
          </a:stretch>
        </p:blipFill>
        <p:spPr bwMode="auto">
          <a:xfrm>
            <a:off x="1385453" y="10364356"/>
            <a:ext cx="1639311" cy="1639311"/>
          </a:xfrm>
          <a:prstGeom prst="rect">
            <a:avLst/>
          </a:prstGeom>
          <a:noFill/>
        </p:spPr>
      </p:pic>
      <p:pic>
        <p:nvPicPr>
          <p:cNvPr id="16" name="Picture 2" descr="249 Community farm work Stock Illustrations, Images &amp; Vectors | Shutterstock"/>
          <p:cNvPicPr>
            <a:picLocks noChangeAspect="1" noChangeArrowheads="1"/>
          </p:cNvPicPr>
          <p:nvPr/>
        </p:nvPicPr>
        <p:blipFill>
          <a:blip r:embed="rId5"/>
          <a:srcRect r="11337" b="20799"/>
          <a:stretch>
            <a:fillRect/>
          </a:stretch>
        </p:blipFill>
        <p:spPr bwMode="auto">
          <a:xfrm>
            <a:off x="1177842" y="2237058"/>
            <a:ext cx="1482843" cy="1426483"/>
          </a:xfrm>
          <a:prstGeom prst="rect">
            <a:avLst/>
          </a:prstGeom>
          <a:noFill/>
        </p:spPr>
      </p:pic>
      <p:pic>
        <p:nvPicPr>
          <p:cNvPr id="17" name="Picture 4" descr="Indian rupee sign Money bag Currency symbol, money bag, logo, loan png |  PNGEg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55428" y="4084681"/>
            <a:ext cx="1379311" cy="1164865"/>
          </a:xfrm>
          <a:prstGeom prst="rect">
            <a:avLst/>
          </a:prstGeom>
          <a:noFill/>
        </p:spPr>
      </p:pic>
      <p:pic>
        <p:nvPicPr>
          <p:cNvPr id="18" name="Picture 8" descr="Checkmark circle 2 free vector icon - Iconbol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8086" y="5835240"/>
            <a:ext cx="1224643" cy="12246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7439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avy Blue Thank You Notes : Peter Pauper Press, Inc: Amazon.co.u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0713" y="904866"/>
            <a:ext cx="19087596" cy="1181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Process 3"/>
          <p:cNvSpPr/>
          <p:nvPr/>
        </p:nvSpPr>
        <p:spPr>
          <a:xfrm>
            <a:off x="0" y="1"/>
            <a:ext cx="23763288" cy="123633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39609" tIns="119805" rIns="239609" bIns="119805" rtlCol="0" anchor="ctr"/>
          <a:lstStyle/>
          <a:p>
            <a:pPr algn="ctr"/>
            <a:endParaRPr lang="en-US"/>
          </a:p>
        </p:txBody>
      </p:sp>
      <p:sp>
        <p:nvSpPr>
          <p:cNvPr id="6" name="Flowchart: Process 5"/>
          <p:cNvSpPr/>
          <p:nvPr/>
        </p:nvSpPr>
        <p:spPr>
          <a:xfrm>
            <a:off x="0" y="13299098"/>
            <a:ext cx="23763288" cy="123633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39609" tIns="119805" rIns="239609" bIns="11980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867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47273" y="262826"/>
            <a:ext cx="20198795" cy="1497173"/>
          </a:xfrm>
          <a:prstGeom prst="rect">
            <a:avLst/>
          </a:prstGeom>
        </p:spPr>
        <p:txBody>
          <a:bodyPr lIns="239637" tIns="119818" rIns="239637" bIns="119818"/>
          <a:lstStyle/>
          <a:p>
            <a:pPr lvl="0"/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Cooperatives in Rajasthan : An Overview</a:t>
            </a:r>
            <a:endParaRPr lang="en-IN" sz="6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0" y="715182"/>
            <a:ext cx="556873" cy="570049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39217" tIns="119609" rIns="239217" bIns="119609" spcCol="0" rtlCol="0" anchor="ctr"/>
          <a:lstStyle/>
          <a:p>
            <a:pPr algn="ctr"/>
            <a:endParaRPr lang="en-IN"/>
          </a:p>
        </p:txBody>
      </p:sp>
      <p:sp>
        <p:nvSpPr>
          <p:cNvPr id="26" name="Rectangle 25"/>
          <p:cNvSpPr/>
          <p:nvPr/>
        </p:nvSpPr>
        <p:spPr>
          <a:xfrm>
            <a:off x="9608635" y="3835664"/>
            <a:ext cx="4091418" cy="734419"/>
          </a:xfrm>
          <a:prstGeom prst="rect">
            <a:avLst/>
          </a:prstGeom>
        </p:spPr>
        <p:txBody>
          <a:bodyPr wrap="square" lIns="239637" tIns="119818" rIns="239637" bIns="119818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16848 PDCS</a:t>
            </a:r>
          </a:p>
        </p:txBody>
      </p:sp>
      <p:grpSp>
        <p:nvGrpSpPr>
          <p:cNvPr id="4" name="Group 31"/>
          <p:cNvGrpSpPr/>
          <p:nvPr/>
        </p:nvGrpSpPr>
        <p:grpSpPr>
          <a:xfrm>
            <a:off x="2458982" y="2798323"/>
            <a:ext cx="18310318" cy="5052969"/>
            <a:chOff x="771275" y="891212"/>
            <a:chExt cx="7491456" cy="1962735"/>
          </a:xfrm>
        </p:grpSpPr>
        <p:grpSp>
          <p:nvGrpSpPr>
            <p:cNvPr id="11" name="Google Shape;688;p46"/>
            <p:cNvGrpSpPr/>
            <p:nvPr/>
          </p:nvGrpSpPr>
          <p:grpSpPr>
            <a:xfrm>
              <a:off x="771275" y="978013"/>
              <a:ext cx="7485980" cy="1875934"/>
              <a:chOff x="5793258" y="2247269"/>
              <a:chExt cx="1153870" cy="318698"/>
            </a:xfrm>
          </p:grpSpPr>
          <p:sp>
            <p:nvSpPr>
              <p:cNvPr id="5" name="Google Shape;689;p46"/>
              <p:cNvSpPr/>
              <p:nvPr/>
            </p:nvSpPr>
            <p:spPr>
              <a:xfrm>
                <a:off x="5793258" y="2247269"/>
                <a:ext cx="243201" cy="268539"/>
              </a:xfrm>
              <a:custGeom>
                <a:avLst/>
                <a:gdLst/>
                <a:ahLst/>
                <a:cxnLst/>
                <a:rect l="l" t="t" r="r" b="b"/>
                <a:pathLst>
                  <a:path w="4732" h="5225" extrusionOk="0">
                    <a:moveTo>
                      <a:pt x="346" y="0"/>
                    </a:moveTo>
                    <a:cubicBezTo>
                      <a:pt x="148" y="0"/>
                      <a:pt x="1" y="148"/>
                      <a:pt x="1" y="333"/>
                    </a:cubicBezTo>
                    <a:lnTo>
                      <a:pt x="1" y="4423"/>
                    </a:lnTo>
                    <a:cubicBezTo>
                      <a:pt x="1" y="4608"/>
                      <a:pt x="148" y="4756"/>
                      <a:pt x="346" y="4756"/>
                    </a:cubicBezTo>
                    <a:lnTo>
                      <a:pt x="2046" y="4756"/>
                    </a:lnTo>
                    <a:lnTo>
                      <a:pt x="2366" y="5224"/>
                    </a:lnTo>
                    <a:lnTo>
                      <a:pt x="2687" y="4756"/>
                    </a:lnTo>
                    <a:lnTo>
                      <a:pt x="4387" y="4756"/>
                    </a:lnTo>
                    <a:cubicBezTo>
                      <a:pt x="4572" y="4756"/>
                      <a:pt x="4732" y="4608"/>
                      <a:pt x="4732" y="4423"/>
                    </a:cubicBezTo>
                    <a:lnTo>
                      <a:pt x="4732" y="333"/>
                    </a:lnTo>
                    <a:cubicBezTo>
                      <a:pt x="4732" y="148"/>
                      <a:pt x="4584" y="0"/>
                      <a:pt x="4387" y="0"/>
                    </a:cubicBezTo>
                    <a:close/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" name="Google Shape;690;p46"/>
              <p:cNvSpPr/>
              <p:nvPr/>
            </p:nvSpPr>
            <p:spPr>
              <a:xfrm>
                <a:off x="6248567" y="2247269"/>
                <a:ext cx="242584" cy="268539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5225" extrusionOk="0">
                    <a:moveTo>
                      <a:pt x="333" y="0"/>
                    </a:moveTo>
                    <a:cubicBezTo>
                      <a:pt x="148" y="0"/>
                      <a:pt x="1" y="148"/>
                      <a:pt x="1" y="333"/>
                    </a:cubicBezTo>
                    <a:lnTo>
                      <a:pt x="1" y="4423"/>
                    </a:lnTo>
                    <a:cubicBezTo>
                      <a:pt x="1" y="4608"/>
                      <a:pt x="148" y="4756"/>
                      <a:pt x="333" y="4756"/>
                    </a:cubicBezTo>
                    <a:lnTo>
                      <a:pt x="2046" y="4756"/>
                    </a:lnTo>
                    <a:lnTo>
                      <a:pt x="2354" y="5224"/>
                    </a:lnTo>
                    <a:lnTo>
                      <a:pt x="2674" y="4756"/>
                    </a:lnTo>
                    <a:lnTo>
                      <a:pt x="4387" y="4756"/>
                    </a:lnTo>
                    <a:cubicBezTo>
                      <a:pt x="4572" y="4756"/>
                      <a:pt x="4720" y="4608"/>
                      <a:pt x="4720" y="4423"/>
                    </a:cubicBezTo>
                    <a:lnTo>
                      <a:pt x="4720" y="333"/>
                    </a:lnTo>
                    <a:cubicBezTo>
                      <a:pt x="4720" y="148"/>
                      <a:pt x="4572" y="0"/>
                      <a:pt x="4387" y="0"/>
                    </a:cubicBezTo>
                    <a:close/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693;p46"/>
              <p:cNvSpPr/>
              <p:nvPr/>
            </p:nvSpPr>
            <p:spPr>
              <a:xfrm>
                <a:off x="6703875" y="2247269"/>
                <a:ext cx="243253" cy="268539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5225" extrusionOk="0">
                    <a:moveTo>
                      <a:pt x="346" y="0"/>
                    </a:moveTo>
                    <a:cubicBezTo>
                      <a:pt x="148" y="0"/>
                      <a:pt x="1" y="148"/>
                      <a:pt x="1" y="333"/>
                    </a:cubicBezTo>
                    <a:lnTo>
                      <a:pt x="1" y="4423"/>
                    </a:lnTo>
                    <a:cubicBezTo>
                      <a:pt x="1" y="4608"/>
                      <a:pt x="148" y="4756"/>
                      <a:pt x="346" y="4756"/>
                    </a:cubicBezTo>
                    <a:lnTo>
                      <a:pt x="2046" y="4756"/>
                    </a:lnTo>
                    <a:lnTo>
                      <a:pt x="2366" y="5224"/>
                    </a:lnTo>
                    <a:lnTo>
                      <a:pt x="2674" y="4756"/>
                    </a:lnTo>
                    <a:lnTo>
                      <a:pt x="4387" y="4756"/>
                    </a:lnTo>
                    <a:cubicBezTo>
                      <a:pt x="4394" y="4757"/>
                      <a:pt x="4400" y="4757"/>
                      <a:pt x="4407" y="4757"/>
                    </a:cubicBezTo>
                    <a:cubicBezTo>
                      <a:pt x="4583" y="4757"/>
                      <a:pt x="4732" y="4602"/>
                      <a:pt x="4732" y="4423"/>
                    </a:cubicBezTo>
                    <a:lnTo>
                      <a:pt x="4732" y="333"/>
                    </a:lnTo>
                    <a:cubicBezTo>
                      <a:pt x="4732" y="148"/>
                      <a:pt x="4572" y="0"/>
                      <a:pt x="4387" y="0"/>
                    </a:cubicBezTo>
                    <a:close/>
                  </a:path>
                </a:pathLst>
              </a:custGeom>
              <a:noFill/>
              <a:ln>
                <a:solidFill>
                  <a:srgbClr val="00206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694;p46"/>
              <p:cNvSpPr/>
              <p:nvPr/>
            </p:nvSpPr>
            <p:spPr>
              <a:xfrm>
                <a:off x="5808471" y="2556590"/>
                <a:ext cx="72097" cy="9377"/>
              </a:xfrm>
              <a:custGeom>
                <a:avLst/>
                <a:gdLst/>
                <a:ahLst/>
                <a:cxnLst/>
                <a:rect l="l" t="t" r="r" b="b"/>
                <a:pathLst>
                  <a:path w="22549" h="211" extrusionOk="0">
                    <a:moveTo>
                      <a:pt x="0" y="1"/>
                    </a:moveTo>
                    <a:lnTo>
                      <a:pt x="0" y="210"/>
                    </a:lnTo>
                    <a:lnTo>
                      <a:pt x="22548" y="210"/>
                    </a:lnTo>
                    <a:lnTo>
                      <a:pt x="22548" y="1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6" name="Google Shape;525;p46"/>
            <p:cNvSpPr/>
            <p:nvPr/>
          </p:nvSpPr>
          <p:spPr>
            <a:xfrm>
              <a:off x="791972" y="897676"/>
              <a:ext cx="1578522" cy="302972"/>
            </a:xfrm>
            <a:custGeom>
              <a:avLst/>
              <a:gdLst/>
              <a:ahLst/>
              <a:cxnLst/>
              <a:rect l="l" t="t" r="r" b="b"/>
              <a:pathLst>
                <a:path w="11281" h="2706" extrusionOk="0">
                  <a:moveTo>
                    <a:pt x="1349" y="0"/>
                  </a:moveTo>
                  <a:cubicBezTo>
                    <a:pt x="606" y="0"/>
                    <a:pt x="0" y="606"/>
                    <a:pt x="0" y="1356"/>
                  </a:cubicBezTo>
                  <a:cubicBezTo>
                    <a:pt x="0" y="2099"/>
                    <a:pt x="606" y="2705"/>
                    <a:pt x="1349" y="2705"/>
                  </a:cubicBezTo>
                  <a:lnTo>
                    <a:pt x="9924" y="2705"/>
                  </a:lnTo>
                  <a:cubicBezTo>
                    <a:pt x="10674" y="2705"/>
                    <a:pt x="11280" y="2099"/>
                    <a:pt x="11280" y="1356"/>
                  </a:cubicBezTo>
                  <a:cubicBezTo>
                    <a:pt x="11280" y="606"/>
                    <a:pt x="10674" y="0"/>
                    <a:pt x="9924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525;p46"/>
            <p:cNvSpPr/>
            <p:nvPr/>
          </p:nvSpPr>
          <p:spPr>
            <a:xfrm>
              <a:off x="3726324" y="914904"/>
              <a:ext cx="1578522" cy="301646"/>
            </a:xfrm>
            <a:custGeom>
              <a:avLst/>
              <a:gdLst/>
              <a:ahLst/>
              <a:cxnLst/>
              <a:rect l="l" t="t" r="r" b="b"/>
              <a:pathLst>
                <a:path w="11281" h="2706" extrusionOk="0">
                  <a:moveTo>
                    <a:pt x="1349" y="0"/>
                  </a:moveTo>
                  <a:cubicBezTo>
                    <a:pt x="606" y="0"/>
                    <a:pt x="0" y="606"/>
                    <a:pt x="0" y="1356"/>
                  </a:cubicBezTo>
                  <a:cubicBezTo>
                    <a:pt x="0" y="2099"/>
                    <a:pt x="606" y="2705"/>
                    <a:pt x="1349" y="2705"/>
                  </a:cubicBezTo>
                  <a:lnTo>
                    <a:pt x="9924" y="2705"/>
                  </a:lnTo>
                  <a:cubicBezTo>
                    <a:pt x="10674" y="2705"/>
                    <a:pt x="11280" y="2099"/>
                    <a:pt x="11280" y="1356"/>
                  </a:cubicBezTo>
                  <a:cubicBezTo>
                    <a:pt x="11280" y="606"/>
                    <a:pt x="10674" y="0"/>
                    <a:pt x="9924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525;p46"/>
            <p:cNvSpPr/>
            <p:nvPr/>
          </p:nvSpPr>
          <p:spPr>
            <a:xfrm>
              <a:off x="6684209" y="899002"/>
              <a:ext cx="1578522" cy="302972"/>
            </a:xfrm>
            <a:custGeom>
              <a:avLst/>
              <a:gdLst/>
              <a:ahLst/>
              <a:cxnLst/>
              <a:rect l="l" t="t" r="r" b="b"/>
              <a:pathLst>
                <a:path w="11281" h="2706" extrusionOk="0">
                  <a:moveTo>
                    <a:pt x="1349" y="0"/>
                  </a:moveTo>
                  <a:cubicBezTo>
                    <a:pt x="606" y="0"/>
                    <a:pt x="0" y="606"/>
                    <a:pt x="0" y="1356"/>
                  </a:cubicBezTo>
                  <a:cubicBezTo>
                    <a:pt x="0" y="2099"/>
                    <a:pt x="606" y="2705"/>
                    <a:pt x="1349" y="2705"/>
                  </a:cubicBezTo>
                  <a:lnTo>
                    <a:pt x="9924" y="2705"/>
                  </a:lnTo>
                  <a:cubicBezTo>
                    <a:pt x="10674" y="2705"/>
                    <a:pt x="11280" y="2099"/>
                    <a:pt x="11280" y="1356"/>
                  </a:cubicBezTo>
                  <a:cubicBezTo>
                    <a:pt x="11280" y="606"/>
                    <a:pt x="10674" y="0"/>
                    <a:pt x="9924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09095" y="891212"/>
              <a:ext cx="1703771" cy="2749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Banking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86899" y="1238231"/>
              <a:ext cx="1379551" cy="2271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7300 PACS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434964" y="907114"/>
              <a:ext cx="2218413" cy="2749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Dairy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967835" y="891212"/>
              <a:ext cx="1031783" cy="2749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Marketing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6799605" y="3585605"/>
            <a:ext cx="4174075" cy="734419"/>
          </a:xfrm>
          <a:prstGeom prst="rect">
            <a:avLst/>
          </a:prstGeom>
        </p:spPr>
        <p:txBody>
          <a:bodyPr wrap="square" lIns="239637" tIns="119818" rIns="239637" bIns="119818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7300 PACS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57775" y="2437943"/>
            <a:ext cx="118814" cy="1091933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39637" tIns="119818" rIns="239637" bIns="119818" rtlCol="0" anchor="ctr"/>
          <a:lstStyle/>
          <a:p>
            <a:pPr algn="ctr"/>
            <a:endParaRPr lang="en-IN"/>
          </a:p>
        </p:txBody>
      </p:sp>
      <p:sp>
        <p:nvSpPr>
          <p:cNvPr id="42" name="Rectangle 41"/>
          <p:cNvSpPr/>
          <p:nvPr/>
        </p:nvSpPr>
        <p:spPr>
          <a:xfrm>
            <a:off x="23403641" y="2480241"/>
            <a:ext cx="118814" cy="1091933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39637" tIns="119818" rIns="239637" bIns="119818" rtlCol="0" anchor="ctr"/>
          <a:lstStyle/>
          <a:p>
            <a:pPr algn="ctr"/>
            <a:endParaRPr lang="en-IN"/>
          </a:p>
        </p:txBody>
      </p:sp>
      <p:sp>
        <p:nvSpPr>
          <p:cNvPr id="45" name="Google Shape;694;p46"/>
          <p:cNvSpPr/>
          <p:nvPr/>
        </p:nvSpPr>
        <p:spPr>
          <a:xfrm>
            <a:off x="4914678" y="7745366"/>
            <a:ext cx="3657822" cy="157664"/>
          </a:xfrm>
          <a:custGeom>
            <a:avLst/>
            <a:gdLst/>
            <a:ahLst/>
            <a:cxnLst/>
            <a:rect l="l" t="t" r="r" b="b"/>
            <a:pathLst>
              <a:path w="22549" h="211" extrusionOk="0">
                <a:moveTo>
                  <a:pt x="0" y="1"/>
                </a:moveTo>
                <a:lnTo>
                  <a:pt x="0" y="210"/>
                </a:lnTo>
                <a:lnTo>
                  <a:pt x="22548" y="210"/>
                </a:lnTo>
                <a:lnTo>
                  <a:pt x="22548" y="1"/>
                </a:lnTo>
                <a:close/>
              </a:path>
            </a:pathLst>
          </a:custGeom>
          <a:solidFill>
            <a:srgbClr val="660066"/>
          </a:solidFill>
          <a:ln>
            <a:noFill/>
          </a:ln>
        </p:spPr>
        <p:txBody>
          <a:bodyPr spcFirstLastPara="1" wrap="square" lIns="239597" tIns="239597" rIns="239597" bIns="239597" anchor="ctr" anchorCtr="0">
            <a:noAutofit/>
          </a:bodyPr>
          <a:lstStyle/>
          <a:p>
            <a:endParaRPr/>
          </a:p>
        </p:txBody>
      </p:sp>
      <p:sp>
        <p:nvSpPr>
          <p:cNvPr id="53" name="Google Shape;694;p46"/>
          <p:cNvSpPr/>
          <p:nvPr/>
        </p:nvSpPr>
        <p:spPr>
          <a:xfrm>
            <a:off x="8554938" y="7732560"/>
            <a:ext cx="2586256" cy="159723"/>
          </a:xfrm>
          <a:custGeom>
            <a:avLst/>
            <a:gdLst/>
            <a:ahLst/>
            <a:cxnLst/>
            <a:rect l="l" t="t" r="r" b="b"/>
            <a:pathLst>
              <a:path w="22549" h="211" extrusionOk="0">
                <a:moveTo>
                  <a:pt x="0" y="1"/>
                </a:moveTo>
                <a:lnTo>
                  <a:pt x="0" y="210"/>
                </a:lnTo>
                <a:lnTo>
                  <a:pt x="22548" y="210"/>
                </a:lnTo>
                <a:lnTo>
                  <a:pt x="22548" y="1"/>
                </a:lnTo>
                <a:close/>
              </a:path>
            </a:pathLst>
          </a:custGeom>
          <a:solidFill>
            <a:srgbClr val="660066"/>
          </a:solidFill>
          <a:ln>
            <a:noFill/>
          </a:ln>
        </p:spPr>
        <p:txBody>
          <a:bodyPr spcFirstLastPara="1" wrap="square" lIns="239597" tIns="239597" rIns="239597" bIns="239597" anchor="ctr" anchorCtr="0">
            <a:noAutofit/>
          </a:bodyPr>
          <a:lstStyle/>
          <a:p>
            <a:endParaRPr/>
          </a:p>
        </p:txBody>
      </p:sp>
      <p:sp>
        <p:nvSpPr>
          <p:cNvPr id="57" name="Google Shape;694;p46"/>
          <p:cNvSpPr/>
          <p:nvPr/>
        </p:nvSpPr>
        <p:spPr>
          <a:xfrm>
            <a:off x="12153871" y="7762057"/>
            <a:ext cx="3652186" cy="140972"/>
          </a:xfrm>
          <a:custGeom>
            <a:avLst/>
            <a:gdLst/>
            <a:ahLst/>
            <a:cxnLst/>
            <a:rect l="l" t="t" r="r" b="b"/>
            <a:pathLst>
              <a:path w="22549" h="211" extrusionOk="0">
                <a:moveTo>
                  <a:pt x="0" y="1"/>
                </a:moveTo>
                <a:lnTo>
                  <a:pt x="0" y="210"/>
                </a:lnTo>
                <a:lnTo>
                  <a:pt x="22548" y="210"/>
                </a:lnTo>
                <a:lnTo>
                  <a:pt x="22548" y="1"/>
                </a:lnTo>
                <a:close/>
              </a:path>
            </a:pathLst>
          </a:custGeom>
          <a:solidFill>
            <a:srgbClr val="660066"/>
          </a:solidFill>
          <a:ln>
            <a:noFill/>
          </a:ln>
        </p:spPr>
        <p:txBody>
          <a:bodyPr spcFirstLastPara="1" wrap="square" lIns="239597" tIns="239597" rIns="239597" bIns="239597" anchor="ctr" anchorCtr="0">
            <a:noAutofit/>
          </a:bodyPr>
          <a:lstStyle/>
          <a:p>
            <a:endParaRPr/>
          </a:p>
        </p:txBody>
      </p:sp>
      <p:sp>
        <p:nvSpPr>
          <p:cNvPr id="63" name="Google Shape;694;p46"/>
          <p:cNvSpPr/>
          <p:nvPr/>
        </p:nvSpPr>
        <p:spPr>
          <a:xfrm>
            <a:off x="15794131" y="7760760"/>
            <a:ext cx="2586256" cy="159723"/>
          </a:xfrm>
          <a:custGeom>
            <a:avLst/>
            <a:gdLst/>
            <a:ahLst/>
            <a:cxnLst/>
            <a:rect l="l" t="t" r="r" b="b"/>
            <a:pathLst>
              <a:path w="22549" h="211" extrusionOk="0">
                <a:moveTo>
                  <a:pt x="0" y="1"/>
                </a:moveTo>
                <a:lnTo>
                  <a:pt x="0" y="210"/>
                </a:lnTo>
                <a:lnTo>
                  <a:pt x="22548" y="210"/>
                </a:lnTo>
                <a:lnTo>
                  <a:pt x="22548" y="1"/>
                </a:lnTo>
                <a:close/>
              </a:path>
            </a:pathLst>
          </a:custGeom>
          <a:solidFill>
            <a:srgbClr val="660066"/>
          </a:solidFill>
          <a:ln>
            <a:noFill/>
          </a:ln>
        </p:spPr>
        <p:txBody>
          <a:bodyPr spcFirstLastPara="1" wrap="square" lIns="239597" tIns="239597" rIns="239597" bIns="239597" anchor="ctr" anchorCtr="0">
            <a:noAutofit/>
          </a:bodyPr>
          <a:lstStyle/>
          <a:p>
            <a:endParaRPr/>
          </a:p>
        </p:txBody>
      </p:sp>
      <p:grpSp>
        <p:nvGrpSpPr>
          <p:cNvPr id="15" name="Google Shape;4108;p48"/>
          <p:cNvGrpSpPr/>
          <p:nvPr/>
        </p:nvGrpSpPr>
        <p:grpSpPr>
          <a:xfrm>
            <a:off x="18523520" y="7514610"/>
            <a:ext cx="623519" cy="720744"/>
            <a:chOff x="2676100" y="1456375"/>
            <a:chExt cx="501100" cy="424450"/>
          </a:xfrm>
          <a:solidFill>
            <a:schemeClr val="tx1"/>
          </a:solidFill>
        </p:grpSpPr>
        <p:sp>
          <p:nvSpPr>
            <p:cNvPr id="65" name="Google Shape;4109;p48"/>
            <p:cNvSpPr/>
            <p:nvPr/>
          </p:nvSpPr>
          <p:spPr>
            <a:xfrm>
              <a:off x="3079725" y="1534750"/>
              <a:ext cx="97475" cy="268275"/>
            </a:xfrm>
            <a:custGeom>
              <a:avLst/>
              <a:gdLst/>
              <a:ahLst/>
              <a:cxnLst/>
              <a:rect l="l" t="t" r="r" b="b"/>
              <a:pathLst>
                <a:path w="3899" h="10731" extrusionOk="0">
                  <a:moveTo>
                    <a:pt x="621" y="1"/>
                  </a:moveTo>
                  <a:cubicBezTo>
                    <a:pt x="476" y="1"/>
                    <a:pt x="331" y="56"/>
                    <a:pt x="221" y="166"/>
                  </a:cubicBezTo>
                  <a:cubicBezTo>
                    <a:pt x="0" y="387"/>
                    <a:pt x="0" y="746"/>
                    <a:pt x="221" y="966"/>
                  </a:cubicBezTo>
                  <a:cubicBezTo>
                    <a:pt x="2657" y="3397"/>
                    <a:pt x="2657" y="7340"/>
                    <a:pt x="221" y="9771"/>
                  </a:cubicBezTo>
                  <a:cubicBezTo>
                    <a:pt x="6" y="9992"/>
                    <a:pt x="9" y="10345"/>
                    <a:pt x="230" y="10565"/>
                  </a:cubicBezTo>
                  <a:cubicBezTo>
                    <a:pt x="340" y="10675"/>
                    <a:pt x="484" y="10730"/>
                    <a:pt x="629" y="10730"/>
                  </a:cubicBezTo>
                  <a:cubicBezTo>
                    <a:pt x="770" y="10730"/>
                    <a:pt x="912" y="10677"/>
                    <a:pt x="1021" y="10571"/>
                  </a:cubicBezTo>
                  <a:cubicBezTo>
                    <a:pt x="3898" y="7700"/>
                    <a:pt x="3898" y="3038"/>
                    <a:pt x="1021" y="166"/>
                  </a:cubicBezTo>
                  <a:cubicBezTo>
                    <a:pt x="911" y="56"/>
                    <a:pt x="766" y="1"/>
                    <a:pt x="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6" name="Google Shape;4110;p48"/>
            <p:cNvSpPr/>
            <p:nvPr/>
          </p:nvSpPr>
          <p:spPr>
            <a:xfrm>
              <a:off x="3039725" y="1574925"/>
              <a:ext cx="75350" cy="188250"/>
            </a:xfrm>
            <a:custGeom>
              <a:avLst/>
              <a:gdLst/>
              <a:ahLst/>
              <a:cxnLst/>
              <a:rect l="l" t="t" r="r" b="b"/>
              <a:pathLst>
                <a:path w="3014" h="7530" extrusionOk="0">
                  <a:moveTo>
                    <a:pt x="629" y="1"/>
                  </a:moveTo>
                  <a:cubicBezTo>
                    <a:pt x="484" y="1"/>
                    <a:pt x="339" y="56"/>
                    <a:pt x="230" y="166"/>
                  </a:cubicBezTo>
                  <a:cubicBezTo>
                    <a:pt x="12" y="383"/>
                    <a:pt x="9" y="736"/>
                    <a:pt x="224" y="960"/>
                  </a:cubicBezTo>
                  <a:cubicBezTo>
                    <a:pt x="1769" y="2506"/>
                    <a:pt x="1769" y="5018"/>
                    <a:pt x="224" y="6564"/>
                  </a:cubicBezTo>
                  <a:cubicBezTo>
                    <a:pt x="0" y="6784"/>
                    <a:pt x="0" y="7144"/>
                    <a:pt x="224" y="7364"/>
                  </a:cubicBezTo>
                  <a:cubicBezTo>
                    <a:pt x="334" y="7474"/>
                    <a:pt x="479" y="7529"/>
                    <a:pt x="624" y="7529"/>
                  </a:cubicBezTo>
                  <a:cubicBezTo>
                    <a:pt x="769" y="7529"/>
                    <a:pt x="913" y="7474"/>
                    <a:pt x="1024" y="7364"/>
                  </a:cubicBezTo>
                  <a:cubicBezTo>
                    <a:pt x="3013" y="5374"/>
                    <a:pt x="3013" y="2149"/>
                    <a:pt x="1024" y="160"/>
                  </a:cubicBezTo>
                  <a:cubicBezTo>
                    <a:pt x="913" y="53"/>
                    <a:pt x="771" y="1"/>
                    <a:pt x="6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7" name="Google Shape;4111;p48"/>
            <p:cNvSpPr/>
            <p:nvPr/>
          </p:nvSpPr>
          <p:spPr>
            <a:xfrm>
              <a:off x="2676100" y="1456375"/>
              <a:ext cx="340700" cy="424450"/>
            </a:xfrm>
            <a:custGeom>
              <a:avLst/>
              <a:gdLst/>
              <a:ahLst/>
              <a:cxnLst/>
              <a:rect l="l" t="t" r="r" b="b"/>
              <a:pathLst>
                <a:path w="13628" h="16978" extrusionOk="0">
                  <a:moveTo>
                    <a:pt x="2265" y="6792"/>
                  </a:moveTo>
                  <a:lnTo>
                    <a:pt x="2265" y="10189"/>
                  </a:lnTo>
                  <a:lnTo>
                    <a:pt x="1700" y="10189"/>
                  </a:lnTo>
                  <a:cubicBezTo>
                    <a:pt x="1386" y="10189"/>
                    <a:pt x="1133" y="9935"/>
                    <a:pt x="1133" y="9621"/>
                  </a:cubicBezTo>
                  <a:lnTo>
                    <a:pt x="1133" y="7356"/>
                  </a:lnTo>
                  <a:cubicBezTo>
                    <a:pt x="1133" y="7042"/>
                    <a:pt x="1386" y="6792"/>
                    <a:pt x="1700" y="6792"/>
                  </a:cubicBezTo>
                  <a:close/>
                  <a:moveTo>
                    <a:pt x="5701" y="5659"/>
                  </a:moveTo>
                  <a:lnTo>
                    <a:pt x="5701" y="11321"/>
                  </a:lnTo>
                  <a:lnTo>
                    <a:pt x="3965" y="11321"/>
                  </a:lnTo>
                  <a:cubicBezTo>
                    <a:pt x="3651" y="11321"/>
                    <a:pt x="3397" y="11067"/>
                    <a:pt x="3397" y="10753"/>
                  </a:cubicBezTo>
                  <a:lnTo>
                    <a:pt x="3397" y="6224"/>
                  </a:lnTo>
                  <a:cubicBezTo>
                    <a:pt x="3397" y="5910"/>
                    <a:pt x="3651" y="5659"/>
                    <a:pt x="3965" y="5659"/>
                  </a:cubicBezTo>
                  <a:close/>
                  <a:moveTo>
                    <a:pt x="10230" y="2827"/>
                  </a:moveTo>
                  <a:lnTo>
                    <a:pt x="10230" y="14150"/>
                  </a:lnTo>
                  <a:lnTo>
                    <a:pt x="6833" y="11602"/>
                  </a:lnTo>
                  <a:lnTo>
                    <a:pt x="6833" y="5376"/>
                  </a:lnTo>
                  <a:lnTo>
                    <a:pt x="10230" y="2827"/>
                  </a:lnTo>
                  <a:close/>
                  <a:moveTo>
                    <a:pt x="11927" y="1130"/>
                  </a:moveTo>
                  <a:cubicBezTo>
                    <a:pt x="12241" y="1130"/>
                    <a:pt x="12495" y="1381"/>
                    <a:pt x="12495" y="1695"/>
                  </a:cubicBezTo>
                  <a:lnTo>
                    <a:pt x="12495" y="15282"/>
                  </a:lnTo>
                  <a:cubicBezTo>
                    <a:pt x="12495" y="15596"/>
                    <a:pt x="12241" y="15847"/>
                    <a:pt x="11927" y="15847"/>
                  </a:cubicBezTo>
                  <a:cubicBezTo>
                    <a:pt x="11613" y="15847"/>
                    <a:pt x="11363" y="15596"/>
                    <a:pt x="11363" y="15282"/>
                  </a:cubicBezTo>
                  <a:lnTo>
                    <a:pt x="11363" y="1695"/>
                  </a:lnTo>
                  <a:cubicBezTo>
                    <a:pt x="11363" y="1381"/>
                    <a:pt x="11613" y="1130"/>
                    <a:pt x="11927" y="1130"/>
                  </a:cubicBezTo>
                  <a:close/>
                  <a:moveTo>
                    <a:pt x="11925" y="0"/>
                  </a:moveTo>
                  <a:cubicBezTo>
                    <a:pt x="11115" y="0"/>
                    <a:pt x="10405" y="580"/>
                    <a:pt x="10257" y="1393"/>
                  </a:cubicBezTo>
                  <a:lnTo>
                    <a:pt x="6079" y="4527"/>
                  </a:lnTo>
                  <a:lnTo>
                    <a:pt x="3965" y="4527"/>
                  </a:lnTo>
                  <a:cubicBezTo>
                    <a:pt x="3243" y="4527"/>
                    <a:pt x="2603" y="4980"/>
                    <a:pt x="2362" y="5659"/>
                  </a:cubicBezTo>
                  <a:lnTo>
                    <a:pt x="1700" y="5659"/>
                  </a:lnTo>
                  <a:cubicBezTo>
                    <a:pt x="761" y="5659"/>
                    <a:pt x="0" y="6417"/>
                    <a:pt x="0" y="7356"/>
                  </a:cubicBezTo>
                  <a:lnTo>
                    <a:pt x="0" y="9621"/>
                  </a:lnTo>
                  <a:cubicBezTo>
                    <a:pt x="0" y="10560"/>
                    <a:pt x="761" y="11318"/>
                    <a:pt x="1700" y="11321"/>
                  </a:cubicBezTo>
                  <a:lnTo>
                    <a:pt x="2362" y="11321"/>
                  </a:lnTo>
                  <a:cubicBezTo>
                    <a:pt x="2603" y="11997"/>
                    <a:pt x="3243" y="12450"/>
                    <a:pt x="3965" y="12453"/>
                  </a:cubicBezTo>
                  <a:lnTo>
                    <a:pt x="6079" y="12453"/>
                  </a:lnTo>
                  <a:lnTo>
                    <a:pt x="10257" y="15584"/>
                  </a:lnTo>
                  <a:cubicBezTo>
                    <a:pt x="10405" y="16397"/>
                    <a:pt x="11115" y="16977"/>
                    <a:pt x="11925" y="16977"/>
                  </a:cubicBezTo>
                  <a:cubicBezTo>
                    <a:pt x="11976" y="16977"/>
                    <a:pt x="12027" y="16975"/>
                    <a:pt x="12078" y="16970"/>
                  </a:cubicBezTo>
                  <a:cubicBezTo>
                    <a:pt x="12954" y="16892"/>
                    <a:pt x="13624" y="16161"/>
                    <a:pt x="13627" y="15282"/>
                  </a:cubicBezTo>
                  <a:lnTo>
                    <a:pt x="13627" y="1695"/>
                  </a:lnTo>
                  <a:cubicBezTo>
                    <a:pt x="13624" y="816"/>
                    <a:pt x="12954" y="85"/>
                    <a:pt x="12078" y="7"/>
                  </a:cubicBezTo>
                  <a:cubicBezTo>
                    <a:pt x="12027" y="2"/>
                    <a:pt x="11976" y="0"/>
                    <a:pt x="119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68" name="Google Shape;694;p46"/>
          <p:cNvSpPr/>
          <p:nvPr/>
        </p:nvSpPr>
        <p:spPr>
          <a:xfrm>
            <a:off x="19255307" y="7750189"/>
            <a:ext cx="1143239" cy="142096"/>
          </a:xfrm>
          <a:custGeom>
            <a:avLst/>
            <a:gdLst/>
            <a:ahLst/>
            <a:cxnLst/>
            <a:rect l="l" t="t" r="r" b="b"/>
            <a:pathLst>
              <a:path w="22549" h="211" extrusionOk="0">
                <a:moveTo>
                  <a:pt x="0" y="1"/>
                </a:moveTo>
                <a:lnTo>
                  <a:pt x="0" y="210"/>
                </a:lnTo>
                <a:lnTo>
                  <a:pt x="22548" y="210"/>
                </a:lnTo>
                <a:lnTo>
                  <a:pt x="22548" y="1"/>
                </a:lnTo>
                <a:close/>
              </a:path>
            </a:pathLst>
          </a:custGeom>
          <a:solidFill>
            <a:srgbClr val="660066"/>
          </a:solidFill>
          <a:ln>
            <a:noFill/>
          </a:ln>
        </p:spPr>
        <p:txBody>
          <a:bodyPr spcFirstLastPara="1" wrap="square" lIns="239597" tIns="239597" rIns="239597" bIns="239597" anchor="ctr" anchorCtr="0">
            <a:noAutofit/>
          </a:bodyPr>
          <a:lstStyle/>
          <a:p>
            <a:endParaRPr/>
          </a:p>
        </p:txBody>
      </p:sp>
      <p:sp>
        <p:nvSpPr>
          <p:cNvPr id="54" name="Rectangle 53"/>
          <p:cNvSpPr/>
          <p:nvPr/>
        </p:nvSpPr>
        <p:spPr>
          <a:xfrm>
            <a:off x="972553" y="1588024"/>
            <a:ext cx="7354642" cy="707886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algn="just">
              <a:tabLst>
                <a:tab pos="9050695" algn="r"/>
              </a:tabLst>
            </a:pP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Total Registered Societies: 38409</a:t>
            </a:r>
          </a:p>
        </p:txBody>
      </p:sp>
      <p:sp>
        <p:nvSpPr>
          <p:cNvPr id="58" name="Rectangle 57"/>
          <p:cNvSpPr/>
          <p:nvPr/>
        </p:nvSpPr>
        <p:spPr>
          <a:xfrm>
            <a:off x="3589355" y="4870065"/>
            <a:ext cx="16802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29 CCBs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394386" y="5898766"/>
            <a:ext cx="20441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Apex Bank</a:t>
            </a:r>
            <a:endParaRPr lang="en-IN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0767908" y="4984367"/>
            <a:ext cx="1792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24 DDCS</a:t>
            </a:r>
          </a:p>
        </p:txBody>
      </p:sp>
      <p:sp>
        <p:nvSpPr>
          <p:cNvPr id="70" name="Rectangle 69"/>
          <p:cNvSpPr/>
          <p:nvPr/>
        </p:nvSpPr>
        <p:spPr>
          <a:xfrm>
            <a:off x="11086606" y="5980409"/>
            <a:ext cx="12570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RCDF</a:t>
            </a:r>
            <a:endParaRPr lang="en-IN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7193986" y="4891328"/>
            <a:ext cx="34031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274 KVSS</a:t>
            </a:r>
          </a:p>
          <a:p>
            <a:pPr algn="ctr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RAJFED</a:t>
            </a:r>
            <a:endParaRPr lang="en-IN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91018" y="8897697"/>
            <a:ext cx="226313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Consumer: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607 Primary Stores; 34 Consumer Wholesale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Bhandars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; CONFED</a:t>
            </a:r>
          </a:p>
          <a:p>
            <a:pPr algn="just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Credit Cooperative Societies: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700; 	</a:t>
            </a:r>
          </a:p>
          <a:p>
            <a:pPr algn="just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Multi-State: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50</a:t>
            </a:r>
          </a:p>
          <a:p>
            <a:pPr algn="just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Weaver Cooperative Societies: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697</a:t>
            </a:r>
          </a:p>
          <a:p>
            <a:pPr algn="just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Registered Apex Institutions: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22 (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Tilam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Sangh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/RSLDB /SPINFED/ State Cooperative Press/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Bunkar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Sangh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/RSCU etc.)</a:t>
            </a:r>
          </a:p>
          <a:p>
            <a:pPr algn="just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Primary Coop. Land Development Banks (PLDBs):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	36</a:t>
            </a:r>
          </a:p>
          <a:p>
            <a:pPr algn="just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Urban Cooperative Banks: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36	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B3C56891-DBE7-4722-B5F9-AFA7B15001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36584" y="7318151"/>
            <a:ext cx="1066752" cy="102574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F6154973-0075-42A5-B510-437F498D1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8841" y="7305919"/>
            <a:ext cx="811759" cy="829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DELL\Downloads\Nabcons PPT_Slide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23761700" cy="1368583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572120" y="502965"/>
            <a:ext cx="489505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IT Initiatives</a:t>
            </a:r>
            <a:endParaRPr lang="en-IN" sz="6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8061" y="3917699"/>
            <a:ext cx="48143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Short-term Loan Distribution</a:t>
            </a:r>
            <a:endParaRPr lang="en-US" sz="40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16184" y="3911575"/>
            <a:ext cx="22252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Banking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520556" y="3874024"/>
            <a:ext cx="47026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MSP Procurement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8712" y="6064520"/>
            <a:ext cx="59957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90148" indent="-1145076" algn="just">
              <a:buFont typeface="Wingdings" pitchFamily="2" charset="2"/>
              <a:buChar char="Ø"/>
              <a:tabLst>
                <a:tab pos="9050695" algn="r"/>
              </a:tabLst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Done through an online portal since July, 2019</a:t>
            </a:r>
          </a:p>
          <a:p>
            <a:pPr marL="2290148" indent="-1145076" algn="just">
              <a:buFont typeface="Wingdings" pitchFamily="2" charset="2"/>
              <a:buChar char="Ø"/>
              <a:tabLst>
                <a:tab pos="9050695" algn="r"/>
              </a:tabLst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Biometric authentication based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13270" y="6293119"/>
            <a:ext cx="60089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90148" indent="-1020996">
              <a:buFont typeface="Wingdings" pitchFamily="2" charset="2"/>
              <a:buChar char="Ø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CBS platform</a:t>
            </a:r>
          </a:p>
          <a:p>
            <a:pPr marL="2290148" indent="-1020996">
              <a:buFont typeface="Wingdings" pitchFamily="2" charset="2"/>
              <a:buChar char="Ø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Whatsapp banking &amp; mobile banking services started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838713" y="6276790"/>
            <a:ext cx="627017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90148" indent="-1020996">
              <a:buFont typeface="Wingdings" pitchFamily="2" charset="2"/>
              <a:buChar char="Ø"/>
              <a:tabLst>
                <a:tab pos="9050695" algn="r"/>
              </a:tabLst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Completely online from farmers' registration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upto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payment</a:t>
            </a:r>
          </a:p>
          <a:p>
            <a:pPr marL="2290148" indent="-1020996">
              <a:buFont typeface="Wingdings" pitchFamily="2" charset="2"/>
              <a:buChar char="Ø"/>
              <a:tabLst>
                <a:tab pos="9050695" algn="r"/>
              </a:tabLst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Online payment to farmers within 3 days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6" name="Picture 8" descr="C:\Users\DELL\Downloads\Nabcons PPT_Slide 19.jpg"/>
          <p:cNvPicPr>
            <a:picLocks noChangeAspect="1" noChangeArrowheads="1"/>
          </p:cNvPicPr>
          <p:nvPr/>
        </p:nvPicPr>
        <p:blipFill>
          <a:blip r:embed="rId2" cstate="print"/>
          <a:srcRect t="50110"/>
          <a:stretch>
            <a:fillRect/>
          </a:stretch>
        </p:blipFill>
        <p:spPr bwMode="auto">
          <a:xfrm>
            <a:off x="0" y="2759522"/>
            <a:ext cx="23761700" cy="8474529"/>
          </a:xfrm>
          <a:prstGeom prst="rect">
            <a:avLst/>
          </a:prstGeom>
          <a:noFill/>
        </p:spPr>
      </p:pic>
      <p:pic>
        <p:nvPicPr>
          <p:cNvPr id="10" name="Picture 9" descr="C:\Users\admi\Downloads\4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8872" y="3755566"/>
            <a:ext cx="8758369" cy="639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WhatsApp Image 2022-05-25 at 5.49.10 P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6462" y="3769924"/>
            <a:ext cx="8839766" cy="646808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778825"/>
            <a:ext cx="23763288" cy="1216096"/>
          </a:xfrm>
          <a:prstGeom prst="rect">
            <a:avLst/>
          </a:prstGeom>
        </p:spPr>
        <p:txBody>
          <a:bodyPr vert="horz" lIns="204200" tIns="102100" rIns="204200" bIns="10210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IT Initiatives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27380" y="11300119"/>
            <a:ext cx="20738869" cy="1683522"/>
          </a:xfrm>
          <a:prstGeom prst="rect">
            <a:avLst/>
          </a:prstGeom>
          <a:noFill/>
        </p:spPr>
        <p:txBody>
          <a:bodyPr wrap="square" lIns="204200" tIns="102100" rIns="204200" bIns="102100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Hon'ble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CM, Rajasthan inaugurating the online loan distribution portal in July, 2019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rocess 2"/>
          <p:cNvSpPr/>
          <p:nvPr/>
        </p:nvSpPr>
        <p:spPr>
          <a:xfrm>
            <a:off x="0" y="715182"/>
            <a:ext cx="556873" cy="570049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39217" tIns="119609" rIns="239217" bIns="119609" spcCol="0" rtlCol="0" anchor="ctr"/>
          <a:lstStyle/>
          <a:p>
            <a:pPr algn="ctr"/>
            <a:endParaRPr lang="en-IN"/>
          </a:p>
        </p:txBody>
      </p:sp>
      <p:graphicFrame>
        <p:nvGraphicFramePr>
          <p:cNvPr id="4" name="Chart 3"/>
          <p:cNvGraphicFramePr/>
          <p:nvPr/>
        </p:nvGraphicFramePr>
        <p:xfrm>
          <a:off x="3632615" y="776179"/>
          <a:ext cx="15520798" cy="5738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3592285" y="7270850"/>
          <a:ext cx="15593786" cy="5842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Group 6"/>
          <p:cNvGrpSpPr/>
          <p:nvPr/>
        </p:nvGrpSpPr>
        <p:grpSpPr>
          <a:xfrm>
            <a:off x="199813" y="1583870"/>
            <a:ext cx="23313330" cy="11854543"/>
            <a:chOff x="107141" y="932464"/>
            <a:chExt cx="8944187" cy="4133284"/>
          </a:xfrm>
        </p:grpSpPr>
        <p:sp>
          <p:nvSpPr>
            <p:cNvPr id="8" name="Rectangle 7"/>
            <p:cNvSpPr/>
            <p:nvPr/>
          </p:nvSpPr>
          <p:spPr>
            <a:xfrm>
              <a:off x="107141" y="932464"/>
              <a:ext cx="45719" cy="410520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005609" y="932464"/>
              <a:ext cx="45719" cy="410520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4556376" y="616514"/>
              <a:ext cx="45719" cy="885275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50685" y="366976"/>
            <a:ext cx="13260283" cy="1314190"/>
          </a:xfrm>
          <a:prstGeom prst="rect">
            <a:avLst/>
          </a:prstGeom>
        </p:spPr>
        <p:txBody>
          <a:bodyPr wrap="square" lIns="204200" tIns="102100" rIns="204200" bIns="102100">
            <a:spAutoFit/>
          </a:bodyPr>
          <a:lstStyle/>
          <a:p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IT Initiatives : Raj-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Sahakar</a:t>
            </a:r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App</a:t>
            </a:r>
            <a:endParaRPr lang="en-IN" sz="7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3986" y="2296785"/>
            <a:ext cx="10629701" cy="1027561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 lIns="204200" tIns="102100" rIns="204200" bIns="102100">
            <a:spAutoFit/>
          </a:bodyPr>
          <a:lstStyle/>
          <a:p>
            <a:pPr marL="1205341" indent="-1205341" algn="just">
              <a:spcBef>
                <a:spcPts val="1339"/>
              </a:spcBef>
              <a:spcAft>
                <a:spcPts val="1339"/>
              </a:spcAft>
              <a:buFont typeface="Wingdings" pitchFamily="2" charset="2"/>
              <a:buChar char="v"/>
            </a:pP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Online registration of all the societies</a:t>
            </a:r>
          </a:p>
          <a:p>
            <a:pPr marL="1205341" indent="-1205341" algn="just">
              <a:spcBef>
                <a:spcPts val="1339"/>
              </a:spcBef>
              <a:spcAft>
                <a:spcPts val="1339"/>
              </a:spcAft>
              <a:buFont typeface="Wingdings" pitchFamily="2" charset="2"/>
              <a:buChar char="v"/>
            </a:pP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Audit allocation of Cooperative Societies and uploading of the audit report</a:t>
            </a:r>
          </a:p>
          <a:p>
            <a:pPr marL="1205341" indent="-1205341" algn="just">
              <a:spcBef>
                <a:spcPts val="1339"/>
              </a:spcBef>
              <a:spcAft>
                <a:spcPts val="1339"/>
              </a:spcAft>
              <a:buFont typeface="Wingdings" pitchFamily="2" charset="2"/>
              <a:buChar char="v"/>
            </a:pP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Online monitoring of </a:t>
            </a:r>
            <a:r>
              <a:rPr lang="en-US" sz="4200" dirty="0" err="1" smtClean="0">
                <a:latin typeface="Times New Roman" pitchFamily="18" charset="0"/>
                <a:cs typeface="Times New Roman" pitchFamily="18" charset="0"/>
              </a:rPr>
              <a:t>godowns'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 construction : geo tagging and photo uploading facility</a:t>
            </a:r>
          </a:p>
          <a:p>
            <a:pPr marL="1205341" indent="-1205341" algn="just">
              <a:spcBef>
                <a:spcPts val="1339"/>
              </a:spcBef>
              <a:spcAft>
                <a:spcPts val="1339"/>
              </a:spcAft>
              <a:buFont typeface="Wingdings" pitchFamily="2" charset="2"/>
              <a:buChar char="v"/>
            </a:pP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Module for online application for becoming members of PACS and Primary Dairy Societies</a:t>
            </a:r>
          </a:p>
          <a:p>
            <a:pPr marL="1205341" indent="-1205341" algn="just">
              <a:spcBef>
                <a:spcPts val="1339"/>
              </a:spcBef>
              <a:spcAft>
                <a:spcPts val="1339"/>
              </a:spcAft>
              <a:buFont typeface="Wingdings" pitchFamily="2" charset="2"/>
              <a:buChar char="v"/>
            </a:pP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Online profiling of societies</a:t>
            </a:r>
          </a:p>
          <a:p>
            <a:pPr marL="1205341" indent="-1205341" algn="just">
              <a:spcBef>
                <a:spcPts val="1339"/>
              </a:spcBef>
              <a:spcAft>
                <a:spcPts val="1339"/>
              </a:spcAft>
              <a:buFont typeface="Wingdings" pitchFamily="2" charset="2"/>
              <a:buChar char="v"/>
            </a:pP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Online complaint registration against frauds of Multi-State/State Credit Cooperative Societies</a:t>
            </a:r>
          </a:p>
        </p:txBody>
      </p:sp>
      <p:sp>
        <p:nvSpPr>
          <p:cNvPr id="5" name="Flowchart: Process 4"/>
          <p:cNvSpPr/>
          <p:nvPr/>
        </p:nvSpPr>
        <p:spPr>
          <a:xfrm>
            <a:off x="0" y="715182"/>
            <a:ext cx="556873" cy="570049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39217" tIns="119609" rIns="239217" bIns="119609" spcCol="0" rtlCol="0" anchor="ctr"/>
          <a:lstStyle/>
          <a:p>
            <a:pPr algn="ctr"/>
            <a:endParaRPr lang="en-IN"/>
          </a:p>
        </p:txBody>
      </p:sp>
      <p:grpSp>
        <p:nvGrpSpPr>
          <p:cNvPr id="6" name="Group 5"/>
          <p:cNvGrpSpPr/>
          <p:nvPr/>
        </p:nvGrpSpPr>
        <p:grpSpPr>
          <a:xfrm>
            <a:off x="199813" y="1583870"/>
            <a:ext cx="23313330" cy="11854543"/>
            <a:chOff x="107141" y="932464"/>
            <a:chExt cx="8944187" cy="4133284"/>
          </a:xfrm>
        </p:grpSpPr>
        <p:sp>
          <p:nvSpPr>
            <p:cNvPr id="7" name="Rectangle 6"/>
            <p:cNvSpPr/>
            <p:nvPr/>
          </p:nvSpPr>
          <p:spPr>
            <a:xfrm>
              <a:off x="107141" y="932464"/>
              <a:ext cx="45719" cy="410520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005609" y="932464"/>
              <a:ext cx="45719" cy="410520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Rectangle 10"/>
            <p:cNvSpPr/>
            <p:nvPr/>
          </p:nvSpPr>
          <p:spPr>
            <a:xfrm rot="16200000">
              <a:off x="4556376" y="616514"/>
              <a:ext cx="45719" cy="885275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72709" name="Picture 5" descr="C:\Users\admi\Downloads\WhatsApp Image 2022-09-07 at 1.58.13 PM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71818" y="2035277"/>
            <a:ext cx="9591769" cy="5132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lum/>
          </a:blip>
          <a:srcRect t="10233" r="2108" b="29767"/>
          <a:stretch>
            <a:fillRect/>
          </a:stretch>
        </p:blipFill>
        <p:spPr bwMode="auto">
          <a:xfrm>
            <a:off x="12506632" y="7710218"/>
            <a:ext cx="9645446" cy="5180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6422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37382" y="496119"/>
            <a:ext cx="21260406" cy="1221857"/>
          </a:xfrm>
          <a:prstGeom prst="rect">
            <a:avLst/>
          </a:prstGeom>
        </p:spPr>
        <p:txBody>
          <a:bodyPr wrap="square" lIns="204200" tIns="102100" rIns="204200" bIns="10210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Important Initiatives and Achievements</a:t>
            </a:r>
            <a:endParaRPr lang="en-IN" sz="6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53442" y="3013517"/>
            <a:ext cx="19724915" cy="9008604"/>
          </a:xfrm>
          <a:prstGeom prst="rect">
            <a:avLst/>
          </a:prstGeom>
        </p:spPr>
        <p:txBody>
          <a:bodyPr wrap="square" lIns="204200" tIns="102100" rIns="204200" bIns="102100">
            <a:spAutoFit/>
          </a:bodyPr>
          <a:lstStyle/>
          <a:p>
            <a:pPr marL="1205341" indent="-1205341" algn="just">
              <a:buFont typeface="Wingdings" pitchFamily="2" charset="2"/>
              <a:buChar char="v"/>
              <a:tabLst>
                <a:tab pos="9050695" algn="r"/>
              </a:tabLst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Constitution of new PACS</a:t>
            </a:r>
          </a:p>
          <a:p>
            <a:pPr marL="2226337" lvl="1" indent="-1205341" algn="just">
              <a:buFont typeface="Wingdings" pitchFamily="2" charset="2"/>
              <a:buChar char="Ø"/>
              <a:tabLst>
                <a:tab pos="9050695" algn="r"/>
              </a:tabLst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In 2020, the State Govt decided to constitute PACS in all the Gram Panchayats</a:t>
            </a:r>
          </a:p>
          <a:p>
            <a:pPr marL="2226337" lvl="1" indent="-1205341" algn="just">
              <a:buFont typeface="Wingdings" pitchFamily="2" charset="2"/>
              <a:buChar char="Ø"/>
              <a:tabLst>
                <a:tab pos="9050695" algn="r"/>
              </a:tabLst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1159 PACS constituted so far</a:t>
            </a:r>
          </a:p>
          <a:p>
            <a:pPr marL="1205341" indent="-1205341" algn="just">
              <a:buFont typeface="Wingdings" pitchFamily="2" charset="2"/>
              <a:buChar char="v"/>
              <a:tabLst>
                <a:tab pos="9050695" algn="r"/>
              </a:tabLst>
            </a:pP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marL="1205341" indent="-1205341" algn="just">
              <a:buFont typeface="Wingdings" pitchFamily="2" charset="2"/>
              <a:buChar char="v"/>
              <a:tabLst>
                <a:tab pos="9050695" algn="r"/>
              </a:tabLst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Election in Cooperative Societies </a:t>
            </a:r>
          </a:p>
          <a:p>
            <a:pPr marL="2226337" lvl="1" indent="-1205341" algn="just">
              <a:buFont typeface="Wingdings" pitchFamily="2" charset="2"/>
              <a:buChar char="Ø"/>
              <a:tabLst>
                <a:tab pos="9050695" algn="r"/>
              </a:tabLst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Elections conducted by independent Election Authority</a:t>
            </a:r>
          </a:p>
          <a:p>
            <a:pPr marL="2226337" lvl="1" indent="-1205341" algn="just">
              <a:buFont typeface="Wingdings" pitchFamily="2" charset="2"/>
              <a:buChar char="Ø"/>
              <a:tabLst>
                <a:tab pos="9050695" algn="r"/>
              </a:tabLst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Elections conducted in 8588 Societies and underway in 4207 Societies.</a:t>
            </a:r>
          </a:p>
          <a:p>
            <a:pPr marL="1205341" indent="-1205341" algn="just">
              <a:buFont typeface="Wingdings" pitchFamily="2" charset="2"/>
              <a:buChar char="v"/>
              <a:tabLst>
                <a:tab pos="9050695" algn="r"/>
              </a:tabLst>
            </a:pP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marL="1205341" indent="-1205341" algn="just">
              <a:buFont typeface="Wingdings" pitchFamily="2" charset="2"/>
              <a:buChar char="v"/>
              <a:tabLst>
                <a:tab pos="9050695" algn="r"/>
              </a:tabLst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Recruitment Board for cooperative societies </a:t>
            </a:r>
          </a:p>
          <a:p>
            <a:pPr marL="2226337" lvl="1" indent="-1205341" algn="just">
              <a:buFont typeface="Wingdings" pitchFamily="2" charset="2"/>
              <a:buChar char="Ø"/>
              <a:tabLst>
                <a:tab pos="9050695" algn="r"/>
              </a:tabLst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 separate Recruitment Board constituted in 2017 </a:t>
            </a:r>
          </a:p>
          <a:p>
            <a:pPr marL="2226337" lvl="1" indent="-1205341" algn="just">
              <a:buFont typeface="Wingdings" pitchFamily="2" charset="2"/>
              <a:buChar char="Ø"/>
              <a:tabLst>
                <a:tab pos="9050695" algn="r"/>
              </a:tabLst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Recruitment conducted for 880 posts including recruitments for CCBs, Dairy Federations and Marketing and Consumer Societies.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9813" y="1681843"/>
            <a:ext cx="23313330" cy="11756570"/>
            <a:chOff x="107141" y="932464"/>
            <a:chExt cx="8944187" cy="4133284"/>
          </a:xfrm>
        </p:grpSpPr>
        <p:sp>
          <p:nvSpPr>
            <p:cNvPr id="6" name="Rectangle 5"/>
            <p:cNvSpPr/>
            <p:nvPr/>
          </p:nvSpPr>
          <p:spPr>
            <a:xfrm>
              <a:off x="107141" y="932464"/>
              <a:ext cx="45719" cy="410520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005609" y="932464"/>
              <a:ext cx="45719" cy="410520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4556376" y="616514"/>
              <a:ext cx="45719" cy="885275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1" name="Flowchart: Process 10"/>
          <p:cNvSpPr/>
          <p:nvPr/>
        </p:nvSpPr>
        <p:spPr>
          <a:xfrm>
            <a:off x="0" y="715182"/>
            <a:ext cx="556873" cy="570049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39217" tIns="119609" rIns="239217" bIns="119609" spcCol="0" rtlCol="0" anchor="ctr"/>
          <a:lstStyle/>
          <a:p>
            <a:pPr algn="ctr"/>
            <a:endParaRPr lang="en-IN"/>
          </a:p>
        </p:txBody>
      </p:sp>
      <p:pic>
        <p:nvPicPr>
          <p:cNvPr id="49154" name="Picture 2" descr="Participation Icon - Free PNG &amp; SVG 1333640 - Noun Projec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704" y="3494314"/>
            <a:ext cx="1905000" cy="1905000"/>
          </a:xfrm>
          <a:prstGeom prst="rect">
            <a:avLst/>
          </a:prstGeom>
          <a:noFill/>
        </p:spPr>
      </p:pic>
      <p:pic>
        <p:nvPicPr>
          <p:cNvPr id="72706" name="Picture 2" descr="Election Icons - Free SVG &amp; PNG Election Images - Noun Proje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1988" y="6548285"/>
            <a:ext cx="1905000" cy="1905000"/>
          </a:xfrm>
          <a:prstGeom prst="rect">
            <a:avLst/>
          </a:prstGeom>
          <a:noFill/>
        </p:spPr>
      </p:pic>
      <p:pic>
        <p:nvPicPr>
          <p:cNvPr id="72711" name="Picture 7" descr="C:\Users\admi\Desktop\94283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3442" y="9497961"/>
            <a:ext cx="2214152" cy="2214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6422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0182" y="307982"/>
            <a:ext cx="21260406" cy="1221857"/>
          </a:xfrm>
          <a:prstGeom prst="rect">
            <a:avLst/>
          </a:prstGeom>
        </p:spPr>
        <p:txBody>
          <a:bodyPr wrap="square" lIns="204200" tIns="102100" rIns="204200" bIns="102100">
            <a:spAutoFit/>
          </a:bodyPr>
          <a:lstStyle/>
          <a:p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Strengthening 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PACS</a:t>
            </a:r>
            <a:endParaRPr lang="en-IN" sz="6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0" y="715182"/>
            <a:ext cx="556873" cy="570049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39217" tIns="119609" rIns="239217" bIns="119609" spcCol="0" rtlCol="0" anchor="ctr"/>
          <a:lstStyle/>
          <a:p>
            <a:pPr algn="ctr"/>
            <a:endParaRPr lang="en-IN"/>
          </a:p>
        </p:txBody>
      </p:sp>
      <p:grpSp>
        <p:nvGrpSpPr>
          <p:cNvPr id="7" name="Group 6"/>
          <p:cNvGrpSpPr/>
          <p:nvPr/>
        </p:nvGrpSpPr>
        <p:grpSpPr>
          <a:xfrm>
            <a:off x="199813" y="1583870"/>
            <a:ext cx="23313330" cy="11854543"/>
            <a:chOff x="107141" y="932464"/>
            <a:chExt cx="8944187" cy="4133284"/>
          </a:xfrm>
        </p:grpSpPr>
        <p:sp>
          <p:nvSpPr>
            <p:cNvPr id="8" name="Rectangle 7"/>
            <p:cNvSpPr/>
            <p:nvPr/>
          </p:nvSpPr>
          <p:spPr>
            <a:xfrm>
              <a:off x="107141" y="932464"/>
              <a:ext cx="45719" cy="410520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005609" y="932464"/>
              <a:ext cx="45719" cy="410520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Rectangle 12"/>
            <p:cNvSpPr/>
            <p:nvPr/>
          </p:nvSpPr>
          <p:spPr>
            <a:xfrm rot="16200000">
              <a:off x="4556376" y="616514"/>
              <a:ext cx="45719" cy="885275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127230" y="2353868"/>
            <a:ext cx="12572442" cy="3320475"/>
          </a:xfrm>
          <a:prstGeom prst="rect">
            <a:avLst/>
          </a:prstGeom>
          <a:solidFill>
            <a:srgbClr val="2424D6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21469" y="2502970"/>
            <a:ext cx="11880850" cy="332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5341" indent="-1205341" algn="just">
              <a:spcBef>
                <a:spcPts val="1339"/>
              </a:spcBef>
              <a:spcAft>
                <a:spcPts val="1339"/>
              </a:spcAft>
              <a:buFont typeface="Wingdings" pitchFamily="2" charset="2"/>
              <a:buChar char="v"/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PACS Computerization -</a:t>
            </a:r>
          </a:p>
          <a:p>
            <a:pPr marL="2290148" indent="-1145076" algn="just">
              <a:spcBef>
                <a:spcPts val="1339"/>
              </a:spcBef>
              <a:spcAft>
                <a:spcPts val="1339"/>
              </a:spcAft>
              <a:buFont typeface="Wingdings" pitchFamily="2" charset="2"/>
              <a:buChar char="Ø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Total PACS - 7300</a:t>
            </a:r>
          </a:p>
          <a:p>
            <a:pPr marL="2290148" indent="-1145076" algn="just">
              <a:spcBef>
                <a:spcPts val="1339"/>
              </a:spcBef>
              <a:spcAft>
                <a:spcPts val="1339"/>
              </a:spcAft>
              <a:buFont typeface="Wingdings" pitchFamily="2" charset="2"/>
              <a:buChar char="Ø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Number of PACS to be proposed under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GoI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scheme for the year 2022-23 - 1730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071764" y="5959406"/>
            <a:ext cx="12824850" cy="3320475"/>
          </a:xfrm>
          <a:prstGeom prst="rect">
            <a:avLst/>
          </a:prstGeom>
          <a:solidFill>
            <a:schemeClr val="accent4">
              <a:lumMod val="5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298368" y="9628083"/>
            <a:ext cx="12646231" cy="3320475"/>
          </a:xfrm>
          <a:prstGeom prst="rect">
            <a:avLst/>
          </a:prstGeom>
          <a:solidFill>
            <a:srgbClr val="00206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55125" y="6033368"/>
            <a:ext cx="12249604" cy="3221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5341" indent="-1205341" algn="just">
              <a:spcBef>
                <a:spcPts val="1339"/>
              </a:spcBef>
              <a:spcAft>
                <a:spcPts val="1339"/>
              </a:spcAft>
              <a:buFont typeface="Wingdings" pitchFamily="2" charset="2"/>
              <a:buChar char="v"/>
              <a:tabLst>
                <a:tab pos="9050695" algn="r"/>
              </a:tabLst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Custom Hiring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Centres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under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Govt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of India Scheme -</a:t>
            </a:r>
          </a:p>
          <a:p>
            <a:pPr marL="1205341" indent="-1205341" algn="just">
              <a:spcBef>
                <a:spcPts val="1339"/>
              </a:spcBef>
              <a:spcAft>
                <a:spcPts val="1339"/>
              </a:spcAft>
              <a:tabLst>
                <a:tab pos="9050695" algn="r"/>
              </a:tabLst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	(2020-2021 = 152 and 2021-2022 = 285;    </a:t>
            </a:r>
          </a:p>
          <a:p>
            <a:pPr marL="1205341" indent="-1205341" algn="just">
              <a:spcBef>
                <a:spcPts val="1339"/>
              </a:spcBef>
              <a:spcAft>
                <a:spcPts val="1339"/>
              </a:spcAft>
              <a:tabLst>
                <a:tab pos="9050695" algn="r"/>
              </a:tabLst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         Total = 437)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50068" y="9854253"/>
            <a:ext cx="11880850" cy="28751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05341" indent="-1205341" algn="just">
              <a:spcBef>
                <a:spcPts val="1339"/>
              </a:spcBef>
              <a:spcAft>
                <a:spcPts val="1339"/>
              </a:spcAft>
              <a:buFont typeface="Wingdings" pitchFamily="2" charset="2"/>
              <a:buChar char="v"/>
              <a:tabLst>
                <a:tab pos="9050695" algn="r"/>
              </a:tabLst>
            </a:pP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Godowns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under State Budget Announcement and RKVY -</a:t>
            </a:r>
          </a:p>
          <a:p>
            <a:pPr marL="1205341" indent="-1205341" algn="just">
              <a:spcBef>
                <a:spcPts val="600"/>
              </a:spcBef>
              <a:tabLst>
                <a:tab pos="9050695" algn="r"/>
              </a:tabLst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	(State Budget Announcement = 440 and </a:t>
            </a:r>
          </a:p>
          <a:p>
            <a:pPr marL="1205341" indent="-1205341" algn="just">
              <a:spcBef>
                <a:spcPts val="600"/>
              </a:spcBef>
              <a:tabLst>
                <a:tab pos="9050695" algn="r"/>
              </a:tabLst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       RKVY = 600;  Total = 1040)  </a:t>
            </a:r>
          </a:p>
        </p:txBody>
      </p:sp>
      <p:pic>
        <p:nvPicPr>
          <p:cNvPr id="54274" name="Picture 2" descr="Computerized production sketch icon Royalty Free Vector"/>
          <p:cNvPicPr>
            <a:picLocks noChangeAspect="1" noChangeArrowheads="1"/>
          </p:cNvPicPr>
          <p:nvPr/>
        </p:nvPicPr>
        <p:blipFill>
          <a:blip r:embed="rId2"/>
          <a:srcRect l="16710" t="24026" r="20033" b="28990"/>
          <a:stretch>
            <a:fillRect/>
          </a:stretch>
        </p:blipFill>
        <p:spPr bwMode="auto">
          <a:xfrm>
            <a:off x="14483443" y="2792186"/>
            <a:ext cx="2530929" cy="2275159"/>
          </a:xfrm>
          <a:prstGeom prst="rect">
            <a:avLst/>
          </a:prstGeom>
          <a:noFill/>
        </p:spPr>
      </p:pic>
      <p:pic>
        <p:nvPicPr>
          <p:cNvPr id="54276" name="Picture 4" descr="Tractor Icon - Free PNG &amp; SVG 1192 - Noun Proje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9075" y="6466114"/>
            <a:ext cx="2359025" cy="2359025"/>
          </a:xfrm>
          <a:prstGeom prst="rect">
            <a:avLst/>
          </a:prstGeom>
          <a:noFill/>
        </p:spPr>
      </p:pic>
      <p:sp>
        <p:nvSpPr>
          <p:cNvPr id="54278" name="AutoShape 6" descr="Warehouse Icon Vector Art, Icons, and Graphics for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0" name="AutoShape 8" descr="Warehouse - icon by Adiom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4282" name="Picture 10" descr="Warehouse - Free commerce and shopping ico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34961" y="9989685"/>
            <a:ext cx="2456997" cy="2456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6422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23496" y="2653417"/>
            <a:ext cx="18883061" cy="9259955"/>
          </a:xfrm>
          <a:prstGeom prst="rect">
            <a:avLst/>
          </a:prstGeom>
        </p:spPr>
        <p:txBody>
          <a:bodyPr wrap="square" lIns="204200" tIns="102100" rIns="204200" bIns="102100">
            <a:spAutoFit/>
          </a:bodyPr>
          <a:lstStyle/>
          <a:p>
            <a:pPr marL="1205341" indent="-1205341" algn="just">
              <a:spcBef>
                <a:spcPts val="1339"/>
              </a:spcBef>
              <a:spcAft>
                <a:spcPts val="1339"/>
              </a:spcAft>
              <a:buFont typeface="Wingdings" pitchFamily="2" charset="2"/>
              <a:buChar char="v"/>
              <a:tabLst>
                <a:tab pos="9050695" algn="r"/>
              </a:tabLst>
            </a:pP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Initiatives for Business Diversification -</a:t>
            </a:r>
          </a:p>
          <a:p>
            <a:pPr marL="2407137" indent="-1201798" algn="just">
              <a:spcBef>
                <a:spcPts val="1339"/>
              </a:spcBef>
              <a:spcAft>
                <a:spcPts val="1339"/>
              </a:spcAft>
              <a:buFont typeface="Wingdings" pitchFamily="2" charset="2"/>
              <a:buChar char="Ø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Under the PACS as MSC scheme of NABARD converged with Agri Infrastructure Fund of Government of India and Rajasthan Agro-processing, Agri-business and Agri-export Promotion Policy, 2019, 215 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PACS (amount Rs. 47.70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crore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have undertaken projects such as -</a:t>
            </a:r>
          </a:p>
          <a:p>
            <a:pPr marL="3612478" indent="-1205341" algn="just">
              <a:spcBef>
                <a:spcPts val="1339"/>
              </a:spcBef>
              <a:spcAft>
                <a:spcPts val="1339"/>
              </a:spcAft>
              <a:buFont typeface="Arial" pitchFamily="34" charset="0"/>
              <a:buChar char="•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Godowns and Warehouses</a:t>
            </a:r>
          </a:p>
          <a:p>
            <a:pPr marL="3612478" indent="-1205341" algn="just">
              <a:spcBef>
                <a:spcPts val="1339"/>
              </a:spcBef>
              <a:spcAft>
                <a:spcPts val="1339"/>
              </a:spcAft>
              <a:buFont typeface="Arial" pitchFamily="34" charset="0"/>
              <a:buChar char="•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Post-harvest Processing Units</a:t>
            </a:r>
          </a:p>
          <a:p>
            <a:pPr marL="3612478" indent="-1205341" algn="just">
              <a:spcBef>
                <a:spcPts val="1339"/>
              </a:spcBef>
              <a:spcAft>
                <a:spcPts val="1339"/>
              </a:spcAft>
              <a:buFont typeface="Arial" pitchFamily="34" charset="0"/>
              <a:buChar char="•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Sorting and Grading Units</a:t>
            </a:r>
          </a:p>
          <a:p>
            <a:pPr marL="3612478" indent="-1205341" algn="just">
              <a:spcBef>
                <a:spcPts val="1339"/>
              </a:spcBef>
              <a:spcAft>
                <a:spcPts val="1339"/>
              </a:spcAft>
              <a:buFont typeface="Arial" pitchFamily="34" charset="0"/>
              <a:buChar char="•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Custom Hiring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Centres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80182" y="307982"/>
            <a:ext cx="21260406" cy="1221857"/>
          </a:xfrm>
          <a:prstGeom prst="rect">
            <a:avLst/>
          </a:prstGeom>
        </p:spPr>
        <p:txBody>
          <a:bodyPr wrap="square" lIns="204200" tIns="102100" rIns="204200" bIns="102100">
            <a:spAutoFit/>
          </a:bodyPr>
          <a:lstStyle/>
          <a:p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Strengthening 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PACS</a:t>
            </a:r>
            <a:endParaRPr lang="en-IN" sz="6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0" y="715182"/>
            <a:ext cx="556873" cy="570049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39217" tIns="119609" rIns="239217" bIns="119609" spcCol="0" rtlCol="0" anchor="ctr"/>
          <a:lstStyle/>
          <a:p>
            <a:pPr algn="ctr"/>
            <a:endParaRPr lang="en-IN"/>
          </a:p>
        </p:txBody>
      </p:sp>
      <p:grpSp>
        <p:nvGrpSpPr>
          <p:cNvPr id="7" name="Group 6"/>
          <p:cNvGrpSpPr/>
          <p:nvPr/>
        </p:nvGrpSpPr>
        <p:grpSpPr>
          <a:xfrm>
            <a:off x="199813" y="1583870"/>
            <a:ext cx="23313330" cy="11854543"/>
            <a:chOff x="107141" y="932464"/>
            <a:chExt cx="8944187" cy="4133284"/>
          </a:xfrm>
        </p:grpSpPr>
        <p:sp>
          <p:nvSpPr>
            <p:cNvPr id="8" name="Rectangle 7"/>
            <p:cNvSpPr/>
            <p:nvPr/>
          </p:nvSpPr>
          <p:spPr>
            <a:xfrm>
              <a:off x="107141" y="932464"/>
              <a:ext cx="45719" cy="410520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005609" y="932464"/>
              <a:ext cx="45719" cy="410520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Rectangle 12"/>
            <p:cNvSpPr/>
            <p:nvPr/>
          </p:nvSpPr>
          <p:spPr>
            <a:xfrm rot="16200000">
              <a:off x="4556376" y="616514"/>
              <a:ext cx="45719" cy="885275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xmlns="" val="306422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rketing Newsletter">
  <a:themeElements>
    <a:clrScheme name="Simple Light">
      <a:dk1>
        <a:srgbClr val="191919"/>
      </a:dk1>
      <a:lt1>
        <a:srgbClr val="F3F3F3"/>
      </a:lt1>
      <a:dk2>
        <a:srgbClr val="D9D9D9"/>
      </a:dk2>
      <a:lt2>
        <a:srgbClr val="434343"/>
      </a:lt2>
      <a:accent1>
        <a:srgbClr val="097A80"/>
      </a:accent1>
      <a:accent2>
        <a:srgbClr val="B3B896"/>
      </a:accent2>
      <a:accent3>
        <a:srgbClr val="F1C34E"/>
      </a:accent3>
      <a:accent4>
        <a:srgbClr val="E06666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arketing Newsletter">
  <a:themeElements>
    <a:clrScheme name="Simple Light">
      <a:dk1>
        <a:srgbClr val="191919"/>
      </a:dk1>
      <a:lt1>
        <a:srgbClr val="F3F3F3"/>
      </a:lt1>
      <a:dk2>
        <a:srgbClr val="D9D9D9"/>
      </a:dk2>
      <a:lt2>
        <a:srgbClr val="434343"/>
      </a:lt2>
      <a:accent1>
        <a:srgbClr val="097A80"/>
      </a:accent1>
      <a:accent2>
        <a:srgbClr val="B3B896"/>
      </a:accent2>
      <a:accent3>
        <a:srgbClr val="F1C34E"/>
      </a:accent3>
      <a:accent4>
        <a:srgbClr val="E06666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2008</TotalTime>
  <Words>633</Words>
  <Application>Microsoft Macintosh PowerPoint</Application>
  <PresentationFormat>Custom</PresentationFormat>
  <Paragraphs>116</Paragraphs>
  <Slides>16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Office Theme</vt:lpstr>
      <vt:lpstr>Marketing Newsletter</vt:lpstr>
      <vt:lpstr>1_Marketing Newsletter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admi</cp:lastModifiedBy>
  <cp:revision>137</cp:revision>
  <dcterms:created xsi:type="dcterms:W3CDTF">2022-03-16T03:12:06Z</dcterms:created>
  <dcterms:modified xsi:type="dcterms:W3CDTF">2022-09-07T11:51:59Z</dcterms:modified>
</cp:coreProperties>
</file>