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303" r:id="rId4"/>
    <p:sldId id="291" r:id="rId5"/>
    <p:sldId id="301" r:id="rId6"/>
    <p:sldId id="300" r:id="rId7"/>
    <p:sldId id="299" r:id="rId8"/>
    <p:sldId id="304" r:id="rId9"/>
    <p:sldId id="306" r:id="rId10"/>
    <p:sldId id="307" r:id="rId11"/>
    <p:sldId id="308" r:id="rId12"/>
    <p:sldId id="302" r:id="rId13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0"/>
          </a:xfrm>
          <a:prstGeom prst="rect">
            <a:avLst/>
          </a:prstGeom>
        </p:spPr>
        <p:txBody>
          <a:bodyPr vert="horz" lIns="91085" tIns="45543" rIns="91085" bIns="45543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1" y="2"/>
            <a:ext cx="4028440" cy="350520"/>
          </a:xfrm>
          <a:prstGeom prst="rect">
            <a:avLst/>
          </a:prstGeom>
        </p:spPr>
        <p:txBody>
          <a:bodyPr vert="horz" lIns="91085" tIns="45543" rIns="91085" bIns="45543" rtlCol="0"/>
          <a:lstStyle>
            <a:lvl1pPr algn="r">
              <a:defRPr sz="1200"/>
            </a:lvl1pPr>
          </a:lstStyle>
          <a:p>
            <a:fld id="{B83D3D4D-60F8-484F-BDBF-39467BF3C7E3}" type="datetimeFigureOut">
              <a:rPr lang="en-US" smtClean="0"/>
              <a:pPr/>
              <a:t>9/6/2022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5"/>
            <a:ext cx="4028440" cy="350520"/>
          </a:xfrm>
          <a:prstGeom prst="rect">
            <a:avLst/>
          </a:prstGeom>
        </p:spPr>
        <p:txBody>
          <a:bodyPr vert="horz" lIns="91085" tIns="45543" rIns="91085" bIns="45543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1" y="6658665"/>
            <a:ext cx="4028440" cy="350520"/>
          </a:xfrm>
          <a:prstGeom prst="rect">
            <a:avLst/>
          </a:prstGeom>
        </p:spPr>
        <p:txBody>
          <a:bodyPr vert="horz" lIns="91085" tIns="45543" rIns="91085" bIns="45543" rtlCol="0" anchor="b"/>
          <a:lstStyle>
            <a:lvl1pPr algn="r">
              <a:defRPr sz="1200"/>
            </a:lvl1pPr>
          </a:lstStyle>
          <a:p>
            <a:fld id="{79B1A66C-D94A-4095-B389-2B17E75E1C8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1737"/>
          </a:xfrm>
          <a:prstGeom prst="rect">
            <a:avLst/>
          </a:prstGeom>
        </p:spPr>
        <p:txBody>
          <a:bodyPr vert="horz" lIns="91085" tIns="45543" rIns="91085" bIns="455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2"/>
            <a:ext cx="4028440" cy="351737"/>
          </a:xfrm>
          <a:prstGeom prst="rect">
            <a:avLst/>
          </a:prstGeom>
        </p:spPr>
        <p:txBody>
          <a:bodyPr vert="horz" lIns="91085" tIns="45543" rIns="91085" bIns="45543" rtlCol="0"/>
          <a:lstStyle>
            <a:lvl1pPr algn="r">
              <a:defRPr sz="1200"/>
            </a:lvl1pPr>
          </a:lstStyle>
          <a:p>
            <a:fld id="{4C7829FE-59B8-4F22-A549-F2A19A10154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5" tIns="45543" rIns="91085" bIns="455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2" y="3373756"/>
            <a:ext cx="7437120" cy="2760347"/>
          </a:xfrm>
          <a:prstGeom prst="rect">
            <a:avLst/>
          </a:prstGeom>
        </p:spPr>
        <p:txBody>
          <a:bodyPr vert="horz" lIns="91085" tIns="45543" rIns="91085" bIns="455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1736"/>
          </a:xfrm>
          <a:prstGeom prst="rect">
            <a:avLst/>
          </a:prstGeom>
        </p:spPr>
        <p:txBody>
          <a:bodyPr vert="horz" lIns="91085" tIns="45543" rIns="91085" bIns="455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4"/>
            <a:ext cx="4028440" cy="351736"/>
          </a:xfrm>
          <a:prstGeom prst="rect">
            <a:avLst/>
          </a:prstGeom>
        </p:spPr>
        <p:txBody>
          <a:bodyPr vert="horz" lIns="91085" tIns="45543" rIns="91085" bIns="45543" rtlCol="0" anchor="b"/>
          <a:lstStyle>
            <a:lvl1pPr algn="r">
              <a:defRPr sz="1200"/>
            </a:lvl1pPr>
          </a:lstStyle>
          <a:p>
            <a:fld id="{61B148D7-9804-4BC7-97B2-7CAAEAA5B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95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4E44-8AB1-46AC-9202-275AE1DF9894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F055-EB95-4152-97FE-C6CD1DAF875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EA8-BC33-486C-9598-43110B2830EC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D7A5-E36C-41A5-9238-3645A9F4DBCA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27A8-2C53-4EF1-91AC-290C51AA1F47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E8C4-8DA3-451F-8C18-E982B52C8523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482-1BD7-4D8A-9E4A-B2A29572BC89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DC35-43EA-4437-BD35-DE97E591927A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092926E-C7A2-1946-B74B-5EC49D3EAE3C}"/>
              </a:ext>
            </a:extLst>
          </p:cNvPr>
          <p:cNvSpPr txBox="1">
            <a:spLocks/>
          </p:cNvSpPr>
          <p:nvPr userDrawn="1"/>
        </p:nvSpPr>
        <p:spPr>
          <a:xfrm>
            <a:off x="9984296" y="6642368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77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0928-70A4-4D7B-9A62-AA9FAB3561DB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6395-8FCA-4683-932D-65F17CFCE0BF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B051-7087-4589-8223-8FE9646B2909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E7C5-55C3-4A28-B8C9-262BBDDA15D7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158-B238-474A-8E9D-697BB9C7FEA4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7FDF-6EF3-45E1-8AF1-3553B8EED7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B208-8EA3-46A6-80DF-38B146562138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7C3-789C-4FB0-AB90-5CAC434EC039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2DCB-CFBA-4896-88EF-AE336A77DFCB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G:\New Website -2014\WEBSITE 15.1.2014\contents\back_ground\3d-Water-Drop CRP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-9000" contrast="31000"/>
          </a:blip>
          <a:srcRect/>
          <a:stretch>
            <a:fillRect/>
          </a:stretch>
        </p:blipFill>
        <p:spPr bwMode="auto">
          <a:xfrm>
            <a:off x="-135468" y="-330200"/>
            <a:ext cx="12192001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" y="182880"/>
            <a:ext cx="1391786" cy="15621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1295400"/>
            <a:ext cx="10972800" cy="2362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SAHKAR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 -SE –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SAMRIDHI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IN PUNJAB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ckwell 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ckwell "/>
                <a:ea typeface="+mj-ea"/>
                <a:cs typeface="+mj-cs"/>
              </a:rPr>
            </a:b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C:\Users\USER\Downloads\IMG-20220826-WA0016 (1)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39400" y="203200"/>
            <a:ext cx="1714500" cy="10668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857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27725" y="776510"/>
            <a:ext cx="8911687" cy="12808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INITIATIVES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2500" y="1608083"/>
            <a:ext cx="10515600" cy="48242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All requirements for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PACS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Computerization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like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Audit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Primary Agricultural Cooperative Societies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, formation of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SLIMC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DLIMC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and budgetary provisions from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State Government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are complete.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3400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Whatsapp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groups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PACS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have been formed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transparency and quick dissemination of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information. 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1200 loss making PACS have been adopted by officers of the Department and the Bank for personalized attention.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Paperless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Online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registration of all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ooperative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ocieties will begin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on 15</a:t>
            </a:r>
            <a:r>
              <a:rPr lang="en-IN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September 2022.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Cooperative Machinery Tracker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Application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has been created to track usage of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agricultural implements on custom-hiring basis.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dirty="0" smtClean="0"/>
          </a:p>
        </p:txBody>
      </p:sp>
      <p:pic>
        <p:nvPicPr>
          <p:cNvPr id="6" name="Picture 2" descr="C:\Users\USER\Downloads\IMG-20220826-WA0016 (1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39400" y="203200"/>
            <a:ext cx="17145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567559"/>
            <a:ext cx="10972800" cy="6138041"/>
          </a:xfrm>
          <a:ln>
            <a:noFill/>
          </a:ln>
        </p:spPr>
        <p:txBody>
          <a:bodyPr>
            <a:normAutofit lnSpcReduction="10000"/>
          </a:bodyPr>
          <a:lstStyle/>
          <a:p>
            <a:pPr lvl="0" algn="ctr">
              <a:buClr>
                <a:schemeClr val="tx1"/>
              </a:buCl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WAY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FORWARD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usiness of PACS through diversification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activities like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LPG Agencies,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Super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stores, PACS as E-commerce delivery agents.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Promotion of income generating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Activities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Agriculture/Food processing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sector including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marketing 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Modernization of Cooperatives Sugar Mills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boost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crop diversification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promote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use of innovative technology. 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Post </a:t>
            </a:r>
            <a:r>
              <a:rPr lang="en-US" dirty="0">
                <a:latin typeface="Arial" pitchFamily="34" charset="0"/>
                <a:cs typeface="Arial" pitchFamily="34" charset="0"/>
              </a:rPr>
              <a:t>Harvest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Crop Management </a:t>
            </a:r>
            <a:r>
              <a:rPr lang="en-US" dirty="0">
                <a:latin typeface="Arial" pitchFamily="34" charset="0"/>
                <a:cs typeface="Arial" pitchFamily="34" charset="0"/>
              </a:rPr>
              <a:t>Infrastructure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latin typeface="Arial" pitchFamily="34" charset="0"/>
                <a:cs typeface="Arial" pitchFamily="34" charset="0"/>
              </a:rPr>
              <a:t>be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enhanced through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Agriculture Infrastructure Fund (AIF)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Scheme to check stubble burning.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Automation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Quality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assurance to improve raw milk and product quality.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Provision of A-class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storage facilities for fertilizers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Reduction in Non-Performing </a:t>
            </a:r>
            <a:r>
              <a:rPr lang="en-US" dirty="0">
                <a:latin typeface="Arial" pitchFamily="34" charset="0"/>
                <a:cs typeface="Arial" pitchFamily="34" charset="0"/>
              </a:rPr>
              <a:t>Assets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through </a:t>
            </a:r>
            <a:r>
              <a:rPr lang="en-US" dirty="0">
                <a:latin typeface="Arial" pitchFamily="34" charset="0"/>
                <a:cs typeface="Arial" pitchFamily="34" charset="0"/>
              </a:rPr>
              <a:t>recovery and financial assistance to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Cooperative Banks.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Optimal leveraging of financial resources by moving to 2 tier system in PSCB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Downloads\IMG-20220826-WA0016 (1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77500" y="0"/>
            <a:ext cx="17145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612" y="2159000"/>
            <a:ext cx="8915400" cy="37776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Thanks </a:t>
            </a:r>
            <a:endParaRPr lang="en-US" sz="8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C24559-9244-914E-D87A-534DC175F83E}"/>
              </a:ext>
            </a:extLst>
          </p:cNvPr>
          <p:cNvSpPr txBox="1"/>
          <p:nvPr/>
        </p:nvSpPr>
        <p:spPr>
          <a:xfrm>
            <a:off x="737692" y="325822"/>
            <a:ext cx="10945216" cy="6160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COOPERATIVES-PILLAR OF RURAL 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ECONOMY</a:t>
            </a:r>
            <a:endParaRPr lang="en-US" sz="2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Sehkar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-Se-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Samridhi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remained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theme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Punjab Rural Economy.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PACS,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Markfed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PSCB, PSCADB,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Milkfed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Sugarfed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made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contribution over the last few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decades to strengthen the rural economy and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farmers to fulfill their dreams.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wide network of approx. 3500 PACS and Apex Cooperative Institutions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cover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village in the State.</a:t>
            </a:r>
            <a:endParaRPr lang="en-U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Cooperatives are instrumental in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revitalizing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Punjab’s agrarian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economy in various ways: </a:t>
            </a:r>
            <a:endParaRPr lang="en-U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28575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improve economic conditions of farmers, provide timely and cost effective credit and other farm inputs like fertilizers, pesticides. </a:t>
            </a:r>
          </a:p>
          <a:p>
            <a:pPr marL="571500" indent="-28575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Agro Service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equipped with large pool of equipments to help farmers at affordable rates. </a:t>
            </a:r>
          </a:p>
          <a:p>
            <a:pPr marL="571500" indent="-28575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Cooperative Institutions are critical for price stabilization and assured procurement.</a:t>
            </a:r>
            <a:endParaRPr lang="en-U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USER\Downloads\IMG-20220826-WA0016 (1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77500" y="0"/>
            <a:ext cx="17145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850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C24559-9244-914E-D87A-534DC175F83E}"/>
              </a:ext>
            </a:extLst>
          </p:cNvPr>
          <p:cNvSpPr txBox="1"/>
          <p:nvPr/>
        </p:nvSpPr>
        <p:spPr>
          <a:xfrm>
            <a:off x="737692" y="641131"/>
            <a:ext cx="10945216" cy="7542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85750"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WELFARE OF FARMERS</a:t>
            </a:r>
          </a:p>
          <a:p>
            <a:pPr marL="57150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PSCB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DCCBs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committed to farmers’ welfare and work with meager margin of 0.25%. Over the years, this has helped to reduce dependency on moneylenders. </a:t>
            </a:r>
          </a:p>
          <a:p>
            <a:pPr marL="57150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KCC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started in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PSCB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1978 and was later on adopted by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NABARD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PSCB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DCCBs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advanced more than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10155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crores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short-term agricultural credit to almost nine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farmers.</a:t>
            </a:r>
          </a:p>
          <a:p>
            <a:pPr marL="57150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RCC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started in Punjab in 1997 and was later on adopted by other progressive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RCC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the household/consumption and other needs of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farmers.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1100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crores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as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RCC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IN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Milkfed</a:t>
            </a:r>
            <a:r>
              <a:rPr lang="en-I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shares </a:t>
            </a:r>
            <a:r>
              <a:rPr lang="en-I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80</a:t>
            </a:r>
            <a:r>
              <a:rPr lang="en-I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of its revenue </a:t>
            </a:r>
            <a:r>
              <a:rPr lang="en-I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IN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dairy farmers associated with its Milk Unions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1338" indent="-269875" algn="just" defTabSz="627063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Milkfed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helps to stabilize procurement and price of milk in the State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assures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offtake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milk during flush season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41338" indent="-269875" algn="just" defTabSz="627063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Markfed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procures 25% of wheat and paddy from farmers for central pool stocks from Punjab.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41338" indent="-269875" algn="just" defTabSz="627063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71463" algn="just"/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1463" algn="just">
              <a:buFont typeface="Wingdings" pitchFamily="2" charset="2"/>
              <a:buChar char="v"/>
            </a:pP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285750" algn="just">
              <a:spcAft>
                <a:spcPts val="800"/>
              </a:spcAft>
              <a:buFont typeface="Wingdings" pitchFamily="2" charset="2"/>
              <a:buChar char="v"/>
            </a:pPr>
            <a:endParaRPr lang="en-U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USER\Downloads\IMG-20220826-WA0016 (1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39400" y="203200"/>
            <a:ext cx="17145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850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315310"/>
            <a:ext cx="11306175" cy="719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Markfed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 90% of its products. It was adjudged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</a:t>
            </a:r>
            <a:r>
              <a:rPr lang="en-US" dirty="0">
                <a:latin typeface="Arial" pitchFamily="34" charset="0"/>
                <a:cs typeface="Arial" pitchFamily="34" charset="0"/>
              </a:rPr>
              <a:t>largest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Marketing </a:t>
            </a: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o-operative </a:t>
            </a:r>
            <a:r>
              <a:rPr lang="en-US" dirty="0">
                <a:latin typeface="Arial" pitchFamily="34" charset="0"/>
                <a:cs typeface="Arial" pitchFamily="34" charset="0"/>
              </a:rPr>
              <a:t>in Asia during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2013-2014.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Markfed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turnover during the financial year 2021-2022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23000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crore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with multiple products and activities.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Markfed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products are sold under ‘SOHNA’ brand and encompass edible oils, tea, spices, pulses, flour, pickles, juices, jams, etc.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Markfed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also supplied 4,14,497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of fertilizers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46559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cattle feed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farmers.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Milkfed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sells milk and milk products including </a:t>
            </a:r>
            <a:r>
              <a:rPr lang="en-GB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dahi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cheese, </a:t>
            </a:r>
            <a:r>
              <a:rPr lang="en-GB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lassi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ice cream, </a:t>
            </a:r>
            <a:r>
              <a:rPr lang="en-GB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ghee, butter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sweets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‘</a:t>
            </a:r>
            <a:r>
              <a:rPr lang="en-GB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Verka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 Cooperatives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brought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products, services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resources at the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doorstep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villagers in Punjab.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algn="just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USER\Downloads\IMG-20220826-WA0016 (1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39400" y="203200"/>
            <a:ext cx="17145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4DC64B-0E16-4464-27D7-6091E01B52F8}"/>
              </a:ext>
            </a:extLst>
          </p:cNvPr>
          <p:cNvSpPr txBox="1"/>
          <p:nvPr/>
        </p:nvSpPr>
        <p:spPr>
          <a:xfrm>
            <a:off x="603581" y="840828"/>
            <a:ext cx="11233248" cy="7191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algn="ctr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CROP DIVERSIFICATION &amp; SUPPLEMENTING FARM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INCOMES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Crop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diversification has emerged as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a necessity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for sustainability of natural resources, employment generation and to attain higher productivity levels. </a:t>
            </a:r>
          </a:p>
          <a:p>
            <a:pPr marL="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Markfed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promotes contract farming by giving financial benefits to farmers.</a:t>
            </a:r>
          </a:p>
          <a:p>
            <a:pPr marL="355600" indent="-698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Nine </a:t>
            </a:r>
            <a:r>
              <a:rPr lang="en-IN" dirty="0">
                <a:latin typeface="Arial" pitchFamily="34" charset="0"/>
                <a:cs typeface="Arial" pitchFamily="34" charset="0"/>
              </a:rPr>
              <a:t>Cooperative Sugar Mills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under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Sugarfed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Punjab have 28,564 sugar </a:t>
            </a:r>
            <a:r>
              <a:rPr lang="en-IN" dirty="0">
                <a:latin typeface="Arial" pitchFamily="34" charset="0"/>
                <a:cs typeface="Arial" pitchFamily="34" charset="0"/>
              </a:rPr>
              <a:t>cane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farmers </a:t>
            </a:r>
            <a:r>
              <a:rPr lang="en-IN" dirty="0">
                <a:latin typeface="Arial" pitchFamily="34" charset="0"/>
                <a:cs typeface="Arial" pitchFamily="34" charset="0"/>
              </a:rPr>
              <a:t>attached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with them.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Sugarfed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crushes </a:t>
            </a:r>
            <a:r>
              <a:rPr lang="en-IN" dirty="0">
                <a:latin typeface="Arial" pitchFamily="34" charset="0"/>
                <a:cs typeface="Arial" pitchFamily="34" charset="0"/>
              </a:rPr>
              <a:t>around 30% of total cane crushed by all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Sugar </a:t>
            </a:r>
            <a:r>
              <a:rPr lang="en-IN" dirty="0">
                <a:latin typeface="Arial" pitchFamily="34" charset="0"/>
                <a:cs typeface="Arial" pitchFamily="34" charset="0"/>
              </a:rPr>
              <a:t>M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ills </a:t>
            </a:r>
            <a:r>
              <a:rPr lang="en-IN" dirty="0">
                <a:latin typeface="Arial" pitchFamily="34" charset="0"/>
                <a:cs typeface="Arial" pitchFamily="34" charset="0"/>
              </a:rPr>
              <a:t>in the State of Punjab with a crushing capacity of 17750 TCD per day. 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355600" indent="-698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IN" dirty="0" err="1" smtClean="0">
                <a:latin typeface="Arial" pitchFamily="34" charset="0"/>
                <a:cs typeface="Arial" pitchFamily="34" charset="0"/>
              </a:rPr>
              <a:t>Milkfed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procures an average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of 19.17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LLPD Milk from approximately 2.91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lakh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Dairy Farmers through 6059 Milk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Producers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Cooperative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Societies (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MPCS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).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355600" indent="-698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Intercropping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of oilseeds, pulses and vegetables (garlic, pea, potato, cabbage, etc.)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alongwith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sugarcane is being popularized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to enhance the income of sugarcane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farmers and provide cash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flow in mid season</a:t>
            </a:r>
          </a:p>
          <a:p>
            <a:pPr marL="355600" indent="-69850" algn="just">
              <a:spcAft>
                <a:spcPts val="8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algn="just">
              <a:spcAft>
                <a:spcPts val="800"/>
              </a:spcAft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27013" algn="l"/>
              </a:tabLst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spcAft>
                <a:spcPts val="800"/>
              </a:spcAft>
              <a:buFont typeface="Wingdings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USER\Downloads\IMG-20220826-WA0016 (1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77500" y="0"/>
            <a:ext cx="17145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D0BD95-CEB1-FC7C-9EB3-618B3999ADB7}"/>
              </a:ext>
            </a:extLst>
          </p:cNvPr>
          <p:cNvSpPr txBox="1"/>
          <p:nvPr/>
        </p:nvSpPr>
        <p:spPr>
          <a:xfrm>
            <a:off x="609171" y="506141"/>
            <a:ext cx="11299050" cy="754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lvl="1" algn="just">
              <a:spcBef>
                <a:spcPts val="600"/>
              </a:spcBef>
              <a:spcAft>
                <a:spcPts val="600"/>
              </a:spcAft>
            </a:pPr>
            <a:endParaRPr lang="en-US" sz="400" dirty="0">
              <a:solidFill>
                <a:srgbClr val="0000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368300" lvl="1" indent="-28575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00" lvl="1" indent="-28575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TECHNOLOGICAL </a:t>
            </a:r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UPGRADATION &amp; QUALITY </a:t>
            </a:r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endParaRPr lang="en-IN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0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Milkfed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has installed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4474 Automatic Milk Collection Unit (AMCUs)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and 1263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Bulk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Milk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Coolers (BMC) at various Milk Producers Cooperative Societies (MPCS)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and in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the next 6 months 615 more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AMCUs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and 150 more BMCs will be installed. </a:t>
            </a:r>
          </a:p>
          <a:p>
            <a:pPr marL="36830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657 Milk-o-screens are installed for on the spot differentiation between adulterated &amp; pure milk and another 223 more Milk-o-screens at MPCS will be installed within next 6 months.</a:t>
            </a:r>
          </a:p>
          <a:p>
            <a:pPr marL="36830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By-Pass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Protein plant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MT per day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has been established by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Milkfed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its cattle feed plant for providing cheaper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of Protein, essential amino acids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improving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reproductive efficiency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animals.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0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Markfed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has set up two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cattlefeed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manufacturing Units on PLC </a:t>
            </a:r>
            <a:r>
              <a:rPr lang="en-US" dirty="0">
                <a:latin typeface="Arial" pitchFamily="34" charset="0"/>
                <a:cs typeface="Arial" pitchFamily="34" charset="0"/>
              </a:rPr>
              <a:t>(Programmable Logic Control)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basis,  free </a:t>
            </a:r>
            <a:r>
              <a:rPr lang="en-US" dirty="0">
                <a:latin typeface="Arial" pitchFamily="34" charset="0"/>
                <a:cs typeface="Arial" pitchFamily="34" charset="0"/>
              </a:rPr>
              <a:t>from any human touch.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830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Sugarcane 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Research &amp; Development Institute has  been set up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for promoting 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research &amp;  development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activities to 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increase per acre yield of the crop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and to enhance income 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farmers.</a:t>
            </a:r>
          </a:p>
          <a:p>
            <a:pPr marL="36830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New project for production of Compressed Bio Gas from Paddy Straw is being set up by Indian Oil Corporation at Patiala, which will create additional employment opportunities and 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curb stubble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burning.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36830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endParaRPr lang="en-IN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2550" lvl="1" algn="just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lvl="1"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marL="82550" lvl="1" algn="just"/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lvl="1" algn="just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ownloads\IMG-20220826-WA0016 (1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334296" y="0"/>
            <a:ext cx="17145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FF6229-E1DF-0EE3-ACEA-B5456C230F14}"/>
              </a:ext>
            </a:extLst>
          </p:cNvPr>
          <p:cNvSpPr txBox="1"/>
          <p:nvPr/>
        </p:nvSpPr>
        <p:spPr>
          <a:xfrm>
            <a:off x="705182" y="451945"/>
            <a:ext cx="11137237" cy="76174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/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/>
            <a:r>
              <a:rPr lang="en-IN" sz="2800" b="1" dirty="0" smtClean="0">
                <a:latin typeface="Arial" pitchFamily="34" charset="0"/>
                <a:cs typeface="Arial" pitchFamily="34" charset="0"/>
              </a:rPr>
              <a:t>WASTE- TO -ENERGY PROJECTS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IN" dirty="0" smtClean="0">
                <a:latin typeface="Arial" pitchFamily="34" charset="0"/>
                <a:cs typeface="Arial" pitchFamily="34" charset="0"/>
              </a:rPr>
            </a:b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A Cogeneration 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Project has been set up at </a:t>
            </a:r>
            <a:r>
              <a:rPr lang="en-US" dirty="0" err="1">
                <a:latin typeface="Arial" pitchFamily="34" charset="0"/>
                <a:ea typeface="Arial" pitchFamily="34" charset="0"/>
                <a:cs typeface="Arial" pitchFamily="34" charset="0"/>
              </a:rPr>
              <a:t>Bhogpur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 Cooperative Sugar Mills in 2020-21. </a:t>
            </a:r>
            <a:r>
              <a:rPr lang="en-US" dirty="0" err="1">
                <a:latin typeface="Arial" pitchFamily="34" charset="0"/>
                <a:ea typeface="Arial" pitchFamily="34" charset="0"/>
                <a:cs typeface="Arial" pitchFamily="34" charset="0"/>
              </a:rPr>
              <a:t>Bhogpur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 Sugar Mill crushed 31.47 lakh </a:t>
            </a:r>
            <a:r>
              <a:rPr lang="en-US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qtls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. 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of sugarcane in 2021-22 and exported  power amounting to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Rs.14 </a:t>
            </a:r>
            <a:r>
              <a:rPr lang="en-US" dirty="0" err="1">
                <a:latin typeface="Arial" pitchFamily="34" charset="0"/>
                <a:ea typeface="Arial" pitchFamily="34" charset="0"/>
                <a:cs typeface="Arial" pitchFamily="34" charset="0"/>
              </a:rPr>
              <a:t>crores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 to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the State Power Utility ( 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PSPCL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</a:pPr>
            <a:endParaRPr lang="en-US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Bhogpur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Cogeneration Project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operates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with 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Rice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Straw 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during off-season in PPP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Mode. The  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project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has </a:t>
            </a:r>
            <a:r>
              <a:rPr lang="en-US" dirty="0">
                <a:latin typeface="Arial" pitchFamily="34" charset="0"/>
                <a:ea typeface="Arial" pitchFamily="34" charset="0"/>
                <a:cs typeface="Arial" pitchFamily="34" charset="0"/>
              </a:rPr>
              <a:t>been started on  </a:t>
            </a:r>
            <a:r>
              <a:rPr lang="en-US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09-06-2022.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New distillery for production of </a:t>
            </a:r>
            <a:r>
              <a:rPr lang="en-GB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Ethanol </a:t>
            </a:r>
            <a:r>
              <a:rPr lang="en-GB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is being </a:t>
            </a:r>
            <a:r>
              <a:rPr lang="en-GB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set up </a:t>
            </a:r>
            <a:r>
              <a:rPr lang="en-GB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at </a:t>
            </a:r>
            <a:r>
              <a:rPr lang="en-GB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Gurdaspur</a:t>
            </a:r>
            <a:r>
              <a:rPr lang="en-GB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Cooperative Sugar mill.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Two projects for production of Bio-CNG from press mud, agricultural waste etc. are being set up in PPP mode on BOT basis.</a:t>
            </a:r>
            <a:endParaRPr lang="en-US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285750" indent="-285750" algn="just"/>
            <a:endParaRPr lang="en-GB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285750" indent="-285750" algn="just"/>
            <a:endParaRPr lang="en-US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</a:tabLst>
            </a:pPr>
            <a:endParaRPr lang="en-US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I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endParaRPr lang="en-I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ownloads\IMG-20220826-WA0016 (1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39400" y="203200"/>
            <a:ext cx="17145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FF6229-E1DF-0EE3-ACEA-B5456C230F14}"/>
              </a:ext>
            </a:extLst>
          </p:cNvPr>
          <p:cNvSpPr txBox="1"/>
          <p:nvPr/>
        </p:nvSpPr>
        <p:spPr>
          <a:xfrm>
            <a:off x="705182" y="756744"/>
            <a:ext cx="11137237" cy="72943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/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200000"/>
              </a:lnSpc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SOCIAL INTEGRATION THROUGH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COOPERATIVES</a:t>
            </a:r>
            <a:endParaRPr lang="en-US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Cooperatives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Punjab help in social integration through ensuring democratic control of societies, and concern for community.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184 registered Self Help Groups provide financial independence to women.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Department has initiated Mai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Bhago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Sashaktikarn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Scheme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skill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 of rural women.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2165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Construction Societies provide employment to rural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Rs 94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crores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has been advanced under JLG framework by PSCB.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endParaRPr lang="en-IN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endParaRPr lang="en-I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ownloads\IMG-20220826-WA0016 (1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39400" y="203200"/>
            <a:ext cx="17145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64733" y="556376"/>
            <a:ext cx="8905346" cy="8829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COOPERATION AMONG COOPERATIVES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2500" y="1532466"/>
            <a:ext cx="10515600" cy="51100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Milkfed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Markfed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Sugarfed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have collaborated for sale of their products through 180 booths that are jointly run by them.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PACS are serving as sale point for products like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Markfed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Milkfed’s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cattlefeed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Sugarfed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sugar,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etc.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Financial aid is given by PSCB on need basis to Cooperative Institutions for capacity expansion, new projects and modernization.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All Cooperative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Institutions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contribute a part of their profit to the Cooperative Development Fund (CDF) and contribute jointly to the training institute run by Punjab Institute of Cooperative Training (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PICT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en-IN" sz="2000" dirty="0" smtClean="0"/>
          </a:p>
        </p:txBody>
      </p:sp>
      <p:pic>
        <p:nvPicPr>
          <p:cNvPr id="6" name="Picture 2" descr="C:\Users\USER\Downloads\IMG-20220826-WA0016 (1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39400" y="203200"/>
            <a:ext cx="17145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1297</TotalTime>
  <Words>1173</Words>
  <Application>Microsoft Office PowerPoint</Application>
  <PresentationFormat>Custom</PresentationFormat>
  <Paragraphs>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 Anand</dc:creator>
  <cp:lastModifiedBy>PCS</cp:lastModifiedBy>
  <cp:revision>448</cp:revision>
  <dcterms:created xsi:type="dcterms:W3CDTF">2020-06-11T06:55:02Z</dcterms:created>
  <dcterms:modified xsi:type="dcterms:W3CDTF">2022-09-06T12:10:40Z</dcterms:modified>
</cp:coreProperties>
</file>