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7" r:id="rId2"/>
    <p:sldId id="313" r:id="rId3"/>
    <p:sldId id="312" r:id="rId4"/>
    <p:sldId id="314" r:id="rId5"/>
    <p:sldId id="315" r:id="rId6"/>
    <p:sldId id="316" r:id="rId7"/>
    <p:sldId id="318" r:id="rId8"/>
    <p:sldId id="319" r:id="rId9"/>
    <p:sldId id="317" r:id="rId10"/>
    <p:sldId id="29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E03FF1"/>
    <a:srgbClr val="1A96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47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ov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09751" y="5140325"/>
            <a:ext cx="720810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007635"/>
                </a:solidFill>
              </a:rPr>
              <a:t> </a:t>
            </a:r>
            <a:r>
              <a:rPr lang="en-US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of RCS(Odisha)</a:t>
            </a:r>
          </a:p>
          <a:p>
            <a:pPr algn="ctr"/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Cooperation Ministers' Conference</a:t>
            </a:r>
          </a:p>
          <a:p>
            <a:pPr algn="ctr"/>
            <a:endParaRPr lang="en-US" dirty="0">
              <a:solidFill>
                <a:srgbClr val="C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42641" y="352540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4" descr="Government of Odisha - Wikipedi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5604" y="132449"/>
            <a:ext cx="1097120" cy="124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USER\Desktop\rcs-logo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584" y="162040"/>
            <a:ext cx="3781167" cy="1353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790" y="808355"/>
            <a:ext cx="11254740" cy="4823460"/>
          </a:xfrm>
        </p:spPr>
        <p:txBody>
          <a:bodyPr/>
          <a:lstStyle/>
          <a:p>
            <a:pPr marL="0" indent="0" algn="ctr">
              <a:buNone/>
            </a:pPr>
            <a:endParaRPr lang="en-US" sz="600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marL="0" indent="0" algn="ctr">
              <a:buNone/>
            </a:pPr>
            <a:endParaRPr lang="en-US" sz="600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marL="0" indent="0" algn="ctr">
              <a:buNone/>
            </a:pPr>
            <a:r>
              <a:rPr lang="en-US" sz="60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6280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4143631" y="1128584"/>
            <a:ext cx="3426942" cy="79083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Cooperation Department</a:t>
            </a:r>
            <a:endParaRPr lang="en-I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1285103" y="2174788"/>
            <a:ext cx="1408669" cy="102973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Registrar of Cooperative Societies</a:t>
            </a:r>
            <a:endParaRPr lang="en-I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65623" y="2174789"/>
            <a:ext cx="1375718" cy="10297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Directorate of Audit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47286" y="2174789"/>
            <a:ext cx="1507526" cy="1029730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Directorate of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Agri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-Market</a:t>
            </a:r>
            <a:endParaRPr lang="en-IN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18422" y="2174789"/>
            <a:ext cx="1458097" cy="102973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Cooperative Tribunal</a:t>
            </a:r>
            <a:endParaRPr lang="en-I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1849" y="2174789"/>
            <a:ext cx="1383955" cy="1029730"/>
          </a:xfrm>
          <a:prstGeom prst="rect">
            <a:avLst/>
          </a:prstGeom>
          <a:solidFill>
            <a:schemeClr val="accent4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Cooperative Election Commission</a:t>
            </a:r>
            <a:endParaRPr lang="en-IN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70661" y="2174788"/>
            <a:ext cx="1606379" cy="102973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Ware House Corporation</a:t>
            </a:r>
            <a:endParaRPr lang="en-I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3" descr="C:\Users\USER\Desktop\rcs-logo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70" y="5292811"/>
            <a:ext cx="3245708" cy="1157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Government of Odisha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2292" y="5405133"/>
            <a:ext cx="1018117" cy="10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Bevel 12"/>
          <p:cNvSpPr/>
          <p:nvPr/>
        </p:nvSpPr>
        <p:spPr>
          <a:xfrm>
            <a:off x="2125362" y="856735"/>
            <a:ext cx="7933038" cy="1062681"/>
          </a:xfrm>
          <a:prstGeom prst="bevel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Cooperation Department</a:t>
            </a:r>
            <a:endParaRPr lang="en-IN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297459" y="3369276"/>
            <a:ext cx="1305698" cy="914400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Apex Societies</a:t>
            </a:r>
            <a:endParaRPr lang="en-I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297459" y="4522573"/>
            <a:ext cx="1305698" cy="770238"/>
          </a:xfrm>
          <a:prstGeom prst="roundRect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107 Central Societies</a:t>
            </a:r>
            <a:endParaRPr lang="en-I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297459" y="5527588"/>
            <a:ext cx="1305698" cy="889687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6283 Primary societies</a:t>
            </a:r>
            <a:endParaRPr lang="en-I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3481187" y="1919417"/>
            <a:ext cx="484632" cy="31303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Down Arrow 17"/>
          <p:cNvSpPr/>
          <p:nvPr/>
        </p:nvSpPr>
        <p:spPr>
          <a:xfrm>
            <a:off x="5058733" y="1919417"/>
            <a:ext cx="484632" cy="31303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Down Arrow 18"/>
          <p:cNvSpPr/>
          <p:nvPr/>
        </p:nvSpPr>
        <p:spPr>
          <a:xfrm>
            <a:off x="6805154" y="1919415"/>
            <a:ext cx="484632" cy="31304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Down Arrow 19"/>
          <p:cNvSpPr/>
          <p:nvPr/>
        </p:nvSpPr>
        <p:spPr>
          <a:xfrm>
            <a:off x="8341510" y="1919417"/>
            <a:ext cx="484632" cy="31303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Down Arrow 20"/>
          <p:cNvSpPr/>
          <p:nvPr/>
        </p:nvSpPr>
        <p:spPr>
          <a:xfrm>
            <a:off x="1712110" y="3204518"/>
            <a:ext cx="484632" cy="244602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Down Arrow 21"/>
          <p:cNvSpPr/>
          <p:nvPr/>
        </p:nvSpPr>
        <p:spPr>
          <a:xfrm>
            <a:off x="1707992" y="4283676"/>
            <a:ext cx="484632" cy="238897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Down Arrow 22"/>
          <p:cNvSpPr/>
          <p:nvPr/>
        </p:nvSpPr>
        <p:spPr>
          <a:xfrm>
            <a:off x="1691405" y="5282678"/>
            <a:ext cx="484632" cy="244910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Bent Arrow 23"/>
          <p:cNvSpPr/>
          <p:nvPr/>
        </p:nvSpPr>
        <p:spPr>
          <a:xfrm rot="5400000">
            <a:off x="9832558" y="1586481"/>
            <a:ext cx="813816" cy="362798"/>
          </a:xfrm>
          <a:prstGeom prst="ben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6" name="Bent Arrow 25"/>
          <p:cNvSpPr/>
          <p:nvPr/>
        </p:nvSpPr>
        <p:spPr>
          <a:xfrm rot="5400000" flipV="1">
            <a:off x="1541370" y="1595836"/>
            <a:ext cx="784703" cy="373201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51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7751"/>
            <a:ext cx="10515600" cy="766119"/>
          </a:xfrm>
        </p:spPr>
        <p:txBody>
          <a:bodyPr>
            <a:normAutofit/>
          </a:bodyPr>
          <a:lstStyle/>
          <a:p>
            <a:pPr algn="ctr"/>
            <a:endParaRPr lang="en-IN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7934" y="5362832"/>
            <a:ext cx="5239266" cy="1268627"/>
          </a:xfrm>
        </p:spPr>
        <p:txBody>
          <a:bodyPr>
            <a:normAutofit/>
          </a:bodyPr>
          <a:lstStyle/>
          <a:p>
            <a:pPr algn="just"/>
            <a:endParaRPr lang="en-US" b="1" dirty="0">
              <a:latin typeface="Arial" pitchFamily="34" charset="0"/>
              <a:cs typeface="Arial" pitchFamily="34" charset="0"/>
            </a:endParaRPr>
          </a:p>
          <a:p>
            <a:endParaRPr lang="en-IN" dirty="0"/>
          </a:p>
        </p:txBody>
      </p:sp>
      <p:sp>
        <p:nvSpPr>
          <p:cNvPr id="4" name="Rounded Rectangle 3"/>
          <p:cNvSpPr/>
          <p:nvPr/>
        </p:nvSpPr>
        <p:spPr>
          <a:xfrm>
            <a:off x="4351638" y="1227438"/>
            <a:ext cx="2257167" cy="119036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Odisha State Cooperative Bank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(14 Branches)</a:t>
            </a:r>
            <a:endParaRPr lang="en-I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077730" y="2784389"/>
            <a:ext cx="2907956" cy="1178011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District Central Cooperative Bank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(355 Branches)</a:t>
            </a:r>
            <a:endParaRPr lang="en-IN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777049" y="4399004"/>
            <a:ext cx="3406346" cy="169699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2710 Primary Agriculture Cooperative Societies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(including 212 LAMPCS &amp; 6 FSCS</a:t>
            </a:r>
            <a:endParaRPr lang="en-IN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005491" y="2566086"/>
            <a:ext cx="2751437" cy="1272746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105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05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All Central Cooperative banks are licensed by Reserve Bank of India under Section 22 of the Banking Regulation Act </a:t>
            </a:r>
          </a:p>
          <a:p>
            <a:pPr algn="just"/>
            <a:endParaRPr lang="en-US" sz="105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IN" sz="1050" dirty="0"/>
          </a:p>
        </p:txBody>
      </p:sp>
      <p:pic>
        <p:nvPicPr>
          <p:cNvPr id="10" name="Picture 3" descr="C:\Users\USER\Desktop\rcs-logo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70" y="5305168"/>
            <a:ext cx="3245708" cy="114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Government of Odisha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7578" y="5412259"/>
            <a:ext cx="1042831" cy="1005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own Arrow 11"/>
          <p:cNvSpPr/>
          <p:nvPr/>
        </p:nvSpPr>
        <p:spPr>
          <a:xfrm>
            <a:off x="5289392" y="2417805"/>
            <a:ext cx="484632" cy="366584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Down Arrow 12"/>
          <p:cNvSpPr/>
          <p:nvPr/>
        </p:nvSpPr>
        <p:spPr>
          <a:xfrm>
            <a:off x="5289392" y="3962400"/>
            <a:ext cx="484632" cy="436604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Bevel 13"/>
          <p:cNvSpPr/>
          <p:nvPr/>
        </p:nvSpPr>
        <p:spPr>
          <a:xfrm>
            <a:off x="2957384" y="172995"/>
            <a:ext cx="5593492" cy="914401"/>
          </a:xfrm>
          <a:prstGeom prst="bevel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Short Term Cooperative Credit Structure </a:t>
            </a:r>
            <a:endParaRPr lang="en-IN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063945" y="3202459"/>
            <a:ext cx="832022" cy="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361038" y="5247501"/>
            <a:ext cx="416011" cy="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entagon 15"/>
          <p:cNvSpPr/>
          <p:nvPr/>
        </p:nvSpPr>
        <p:spPr>
          <a:xfrm>
            <a:off x="189470" y="1227438"/>
            <a:ext cx="4162168" cy="1373659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OSCB is a Scheduled Bank &amp; also eligible to get refinance from NABARD for crop loans/ATL without Government Guarantee  or pledge of securities. </a:t>
            </a:r>
          </a:p>
          <a:p>
            <a:pPr algn="ctr"/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20130" y="4250724"/>
            <a:ext cx="2940908" cy="178761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PACS are the lower tier of the Structure and they are not a part of the Banking Industry</a:t>
            </a:r>
            <a:endParaRPr lang="en-US" sz="1400" dirty="0">
              <a:solidFill>
                <a:srgbClr val="002060"/>
              </a:solidFill>
            </a:endParaRPr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51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4286" cy="609334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Bevel 2"/>
          <p:cNvSpPr/>
          <p:nvPr/>
        </p:nvSpPr>
        <p:spPr>
          <a:xfrm>
            <a:off x="3352800" y="444844"/>
            <a:ext cx="5766485" cy="1042416"/>
          </a:xfrm>
          <a:prstGeom prst="bevel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proposed Schemes</a:t>
            </a:r>
            <a:endParaRPr lang="en-I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63827" y="1688756"/>
            <a:ext cx="4703805" cy="343517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PACS in every </a:t>
            </a:r>
            <a:r>
              <a:rPr lang="en-US" sz="2000" b="1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Panchayat</a:t>
            </a:r>
            <a:endParaRPr lang="en-GB" sz="20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itchFamily="34" charset="0"/>
              <a:cs typeface="Verdana" pitchFamily="34" charset="0"/>
            </a:endParaRPr>
          </a:p>
          <a:p>
            <a:pPr marL="171450" lvl="0" indent="-1714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b="1" dirty="0">
                <a:ea typeface="Verdana" pitchFamily="34" charset="0"/>
                <a:cs typeface="Verdana" pitchFamily="34" charset="0"/>
              </a:rPr>
              <a:t>2710 PACS (including 215 LAMPCS and 6 FSCS) functioning in the state are covering 7295 GPs.</a:t>
            </a:r>
            <a:endParaRPr lang="en-GB" b="1" dirty="0">
              <a:ea typeface="Verdana" pitchFamily="34" charset="0"/>
              <a:cs typeface="Verdana" pitchFamily="34" charset="0"/>
            </a:endParaRPr>
          </a:p>
          <a:p>
            <a:pPr marL="171450" lvl="0" indent="-1714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b="1" dirty="0">
                <a:ea typeface="Verdana" pitchFamily="34" charset="0"/>
                <a:cs typeface="Verdana" pitchFamily="34" charset="0"/>
              </a:rPr>
              <a:t>Organization and registration of new PACS in every </a:t>
            </a:r>
            <a:r>
              <a:rPr lang="en-US" b="1" dirty="0" err="1">
                <a:ea typeface="Verdana" pitchFamily="34" charset="0"/>
                <a:cs typeface="Verdana" pitchFamily="34" charset="0"/>
              </a:rPr>
              <a:t>Panchayat</a:t>
            </a:r>
            <a:r>
              <a:rPr lang="en-US" b="1" dirty="0">
                <a:ea typeface="Verdana" pitchFamily="34" charset="0"/>
                <a:cs typeface="Verdana" pitchFamily="34" charset="0"/>
              </a:rPr>
              <a:t> is under active consideration of Govt.</a:t>
            </a:r>
            <a:endParaRPr lang="en-GB" b="1" dirty="0">
              <a:ea typeface="Verdana" pitchFamily="34" charset="0"/>
              <a:cs typeface="Verdana" pitchFamily="34" charset="0"/>
            </a:endParaRPr>
          </a:p>
          <a:p>
            <a:pPr marL="171450" lvl="0" indent="-1714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b="1" dirty="0">
                <a:ea typeface="Verdana" pitchFamily="34" charset="0"/>
                <a:cs typeface="Verdana" pitchFamily="34" charset="0"/>
              </a:rPr>
              <a:t>1300 Such new PACS shall be registered after ensuring feasibility and financial viability.</a:t>
            </a:r>
            <a:endParaRPr lang="en-GB" b="1" dirty="0">
              <a:ea typeface="Verdana" pitchFamily="34" charset="0"/>
              <a:cs typeface="Verdana" pitchFamily="34" charset="0"/>
            </a:endParaRPr>
          </a:p>
          <a:p>
            <a:pPr algn="ctr"/>
            <a:endParaRPr lang="en-US" sz="900" dirty="0"/>
          </a:p>
          <a:p>
            <a:pPr algn="ctr"/>
            <a:endParaRPr lang="en-IN" sz="900" dirty="0"/>
          </a:p>
        </p:txBody>
      </p:sp>
      <p:pic>
        <p:nvPicPr>
          <p:cNvPr id="5" name="Picture 3" descr="C:\Users\USER\Desktop\rcs-logo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70" y="5371070"/>
            <a:ext cx="3245708" cy="107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Government of Odisha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72865" y="5296930"/>
            <a:ext cx="960452" cy="107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Hexagon 6"/>
          <p:cNvSpPr/>
          <p:nvPr/>
        </p:nvSpPr>
        <p:spPr>
          <a:xfrm>
            <a:off x="6499654" y="1762897"/>
            <a:ext cx="5519351" cy="353403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Expansion of Cooperatives to New Areas</a:t>
            </a:r>
          </a:p>
          <a:p>
            <a:pPr algn="ctr"/>
            <a:r>
              <a:rPr lang="en-GB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like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Mining, Tourism, transport, Gas and petrol pumps, Cooking gas agencies, medicine stores, food processing units</a:t>
            </a:r>
            <a:endParaRPr lang="en-GB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b="1" dirty="0"/>
              <a:t>Is under active consideration of Govt.</a:t>
            </a:r>
            <a:endParaRPr lang="en-IN" b="1" dirty="0"/>
          </a:p>
        </p:txBody>
      </p:sp>
      <p:sp>
        <p:nvSpPr>
          <p:cNvPr id="8" name="Hexagon 7"/>
          <p:cNvSpPr/>
          <p:nvPr/>
        </p:nvSpPr>
        <p:spPr>
          <a:xfrm>
            <a:off x="288324" y="1606377"/>
            <a:ext cx="6483179" cy="3847071"/>
          </a:xfrm>
          <a:prstGeom prst="hexagon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PACS in every </a:t>
            </a:r>
            <a:r>
              <a:rPr lang="en-US" sz="2800" b="1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Panchayat</a:t>
            </a:r>
            <a:endParaRPr lang="en-GB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itchFamily="34" charset="0"/>
              <a:cs typeface="Verdana" pitchFamily="34" charset="0"/>
            </a:endParaRPr>
          </a:p>
          <a:p>
            <a:pPr marL="171450" lvl="0" indent="-1714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sz="1900" b="1" dirty="0">
                <a:ea typeface="Verdana" pitchFamily="34" charset="0"/>
                <a:cs typeface="Verdana" pitchFamily="34" charset="0"/>
              </a:rPr>
              <a:t>2710 PACS (including 215 LAMPCS and 6 FSCS) functioning in the state are covering 6794 GPs.</a:t>
            </a:r>
            <a:endParaRPr lang="en-GB" sz="1900" b="1" dirty="0">
              <a:ea typeface="Verdana" pitchFamily="34" charset="0"/>
              <a:cs typeface="Verdana" pitchFamily="34" charset="0"/>
            </a:endParaRPr>
          </a:p>
          <a:p>
            <a:pPr marL="171450" lvl="0" indent="-1714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sz="1900" b="1" dirty="0">
                <a:ea typeface="Verdana" pitchFamily="34" charset="0"/>
                <a:cs typeface="Verdana" pitchFamily="34" charset="0"/>
              </a:rPr>
              <a:t>Organization and registration of new PACS in every </a:t>
            </a:r>
            <a:r>
              <a:rPr lang="en-US" sz="1900" b="1" dirty="0" err="1">
                <a:ea typeface="Verdana" pitchFamily="34" charset="0"/>
                <a:cs typeface="Verdana" pitchFamily="34" charset="0"/>
              </a:rPr>
              <a:t>Panchayat</a:t>
            </a:r>
            <a:r>
              <a:rPr lang="en-US" sz="1900" b="1" dirty="0">
                <a:ea typeface="Verdana" pitchFamily="34" charset="0"/>
                <a:cs typeface="Verdana" pitchFamily="34" charset="0"/>
              </a:rPr>
              <a:t> is under active consideration of Govt.</a:t>
            </a:r>
            <a:endParaRPr lang="en-GB" sz="1900" b="1" dirty="0">
              <a:ea typeface="Verdana" pitchFamily="34" charset="0"/>
              <a:cs typeface="Verdana" pitchFamily="34" charset="0"/>
            </a:endParaRPr>
          </a:p>
          <a:p>
            <a:pPr marL="171450" lvl="0" indent="-1714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sz="1900" b="1" dirty="0">
                <a:ea typeface="Verdana" pitchFamily="34" charset="0"/>
                <a:cs typeface="Verdana" pitchFamily="34" charset="0"/>
              </a:rPr>
              <a:t>1300 Such new PACS shall be registered after ensuring feasibility and financial viability.</a:t>
            </a:r>
            <a:endParaRPr lang="en-GB" sz="1900" b="1" dirty="0">
              <a:ea typeface="Verdana" pitchFamily="34" charset="0"/>
              <a:cs typeface="Verdana" pitchFamily="34" charset="0"/>
            </a:endParaRPr>
          </a:p>
          <a:p>
            <a:pPr algn="ctr"/>
            <a:endParaRPr lang="en-IN" sz="1900" dirty="0"/>
          </a:p>
        </p:txBody>
      </p:sp>
    </p:spTree>
    <p:extLst>
      <p:ext uri="{BB962C8B-B14F-4D97-AF65-F5344CB8AC3E}">
        <p14:creationId xmlns:p14="http://schemas.microsoft.com/office/powerpoint/2010/main" val="1448688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Hexagon 5"/>
          <p:cNvSpPr/>
          <p:nvPr/>
        </p:nvSpPr>
        <p:spPr>
          <a:xfrm>
            <a:off x="238896" y="337750"/>
            <a:ext cx="6483179" cy="2916196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Computerization of PACS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>
                <a:solidFill>
                  <a:srgbClr val="0066FF"/>
                </a:solidFill>
                <a:ea typeface="Verdana" pitchFamily="34" charset="0"/>
                <a:cs typeface="Verdana" pitchFamily="34" charset="0"/>
              </a:rPr>
              <a:t>Till date, 2107 PACS/LAMPCS(78%) have already been migrated to Core Banking Solution Platform</a:t>
            </a:r>
            <a:endParaRPr lang="en-GB" b="1" dirty="0">
              <a:solidFill>
                <a:srgbClr val="0066FF"/>
              </a:solidFill>
              <a:ea typeface="Verdana" pitchFamily="34" charset="0"/>
              <a:cs typeface="Verdana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>
                <a:solidFill>
                  <a:srgbClr val="0066FF"/>
                </a:solidFill>
                <a:ea typeface="Verdana" pitchFamily="34" charset="0"/>
                <a:cs typeface="Verdana" pitchFamily="34" charset="0"/>
              </a:rPr>
              <a:t>Steps are being taken up, to bring all PACS on online mode by 01.10.2022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>
                <a:solidFill>
                  <a:srgbClr val="0066FF"/>
                </a:solidFill>
                <a:ea typeface="Verdana" pitchFamily="34" charset="0"/>
                <a:cs typeface="Verdana" pitchFamily="34" charset="0"/>
              </a:rPr>
              <a:t>Micro-ATM is functioning at PACS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n-US" b="1" dirty="0">
              <a:solidFill>
                <a:srgbClr val="0066FF"/>
              </a:solidFill>
              <a:ea typeface="Verdana" pitchFamily="34" charset="0"/>
              <a:cs typeface="Verdana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n-US" sz="1600" b="1" dirty="0">
              <a:solidFill>
                <a:srgbClr val="0066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n-GB" b="1" dirty="0">
              <a:solidFill>
                <a:srgbClr val="0066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7" name="Hexagon 6"/>
          <p:cNvSpPr/>
          <p:nvPr/>
        </p:nvSpPr>
        <p:spPr>
          <a:xfrm>
            <a:off x="1684638" y="3393989"/>
            <a:ext cx="6320854" cy="315509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0066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Action Plan for Revitalization of PACS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b="1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PACS to be developed as one stop center for all farmer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b="1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PACS will not only be involved in input financing but also in output &amp; produce marketing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b="1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Business optimization plan for each PACS along with JLG,SHG &amp; ATL financing </a:t>
            </a:r>
          </a:p>
        </p:txBody>
      </p:sp>
      <p:pic>
        <p:nvPicPr>
          <p:cNvPr id="8" name="Picture 3" descr="C:\Users\USER\Desktop\rcs-logo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408" y="5387546"/>
            <a:ext cx="3553883" cy="1062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Government of Odisha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0573" y="5453449"/>
            <a:ext cx="869836" cy="96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7125730" y="535459"/>
            <a:ext cx="4407243" cy="322923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Verdana" pitchFamily="34" charset="0"/>
                <a:ea typeface="Verdana" pitchFamily="34" charset="0"/>
              </a:rPr>
              <a:t>Prioritize Long term Financing</a:t>
            </a:r>
          </a:p>
          <a:p>
            <a:pPr algn="ctr"/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  <a:ea typeface="Verdana" pitchFamily="34" charset="0"/>
              </a:rPr>
              <a:t>Provision of linking share capital has been relaxed along with new guideline formulated for ATL financing</a:t>
            </a:r>
          </a:p>
          <a:p>
            <a:pPr algn="ctr"/>
            <a:endParaRPr lang="en-US" b="1" dirty="0">
              <a:solidFill>
                <a:schemeClr val="tx1"/>
              </a:solidFill>
              <a:ea typeface="Verdana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  <a:p>
            <a:pPr algn="ctr"/>
            <a:endParaRPr lang="en-IN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976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Pentagon 5"/>
          <p:cNvSpPr/>
          <p:nvPr/>
        </p:nvSpPr>
        <p:spPr>
          <a:xfrm>
            <a:off x="420130" y="428367"/>
            <a:ext cx="6211329" cy="3855309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Milk Co-operative Societies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>
                <a:solidFill>
                  <a:srgbClr val="7030A0"/>
                </a:solidFill>
                <a:ea typeface="Verdana" pitchFamily="34" charset="0"/>
                <a:cs typeface="Verdana" pitchFamily="34" charset="0"/>
              </a:rPr>
              <a:t>Odisha State Cooperative Milk Producers’ Federation Limited (OMFED) is an apex level Dairy Cooperative Societies registered in Odisha.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Its main activities includes promoting, Production, Procurement , Processing and Marketing of Milk and Milk product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>
                <a:solidFill>
                  <a:srgbClr val="7030A0"/>
                </a:solidFill>
                <a:ea typeface="Verdana" pitchFamily="34" charset="0"/>
                <a:cs typeface="Verdana" pitchFamily="34" charset="0"/>
              </a:rPr>
              <a:t>10 Central Milk Union &amp; 1061 Primary Milk Producers Cooperatives Societies are functioning in Odisha.</a:t>
            </a:r>
          </a:p>
          <a:p>
            <a:pPr algn="ctr"/>
            <a:endParaRPr lang="en-IN" sz="1200" b="1" dirty="0">
              <a:solidFill>
                <a:srgbClr val="7030A0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6116593" y="1441621"/>
            <a:ext cx="6009503" cy="3805881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</a:pPr>
            <a:r>
              <a:rPr lang="en-US" sz="2000" b="1" dirty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        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itchFamily="34" charset="0"/>
                <a:cs typeface="Verdana" pitchFamily="34" charset="0"/>
              </a:rPr>
              <a:t>Fisheries Cooperative Societies</a:t>
            </a: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itchFamily="34" charset="0"/>
              <a:cs typeface="Verdana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750 Fisheries Cooperative Societies functioning at village level, 05 Fishermen Central Cooperative Societies functioning at district level and 01 Apex Society functioning at State Level.</a:t>
            </a:r>
            <a:endParaRPr lang="en-GB" sz="1600" b="1" dirty="0">
              <a:solidFill>
                <a:schemeClr val="accent6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sz="1600" b="1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Steps will be taken for computerization of PFCS &amp; development of IT infrastructure and adoption of common accounting system so as to maintain transparency and real time transactions.</a:t>
            </a:r>
            <a:endParaRPr lang="en-GB" sz="1600" b="1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Affiliation of PFCS to Cooperative Banks are being carried out for loan linkage to fish farmers.</a:t>
            </a:r>
            <a:endParaRPr lang="en-GB" sz="1600" b="1" dirty="0">
              <a:solidFill>
                <a:schemeClr val="accent6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algn="ctr"/>
            <a:endParaRPr lang="en-IN" sz="1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Picture 3" descr="C:\Users\USER\Desktop\rcs-logo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408" y="5387546"/>
            <a:ext cx="3553883" cy="1062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Government of Odisha - Wikipedi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348151" y="5387546"/>
            <a:ext cx="1190815" cy="1062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6070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Hexagon 4"/>
          <p:cNvSpPr/>
          <p:nvPr/>
        </p:nvSpPr>
        <p:spPr>
          <a:xfrm>
            <a:off x="551935" y="304800"/>
            <a:ext cx="5939481" cy="4061254"/>
          </a:xfrm>
          <a:prstGeom prst="hex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1700" b="1" dirty="0">
                <a:solidFill>
                  <a:schemeClr val="tx1"/>
                </a:solidFill>
              </a:rPr>
              <a:t>The Cooperative Banks/ PACS provide around 58% of total crop loans (over Rs.16,000 crore per year) disbursed in the State while the average share of Cooperative Banks at the national level is about 17%. </a:t>
            </a:r>
            <a:endParaRPr lang="en-IN" sz="1700" b="1" dirty="0">
              <a:solidFill>
                <a:schemeClr val="tx1"/>
              </a:solidFill>
            </a:endParaRPr>
          </a:p>
          <a:p>
            <a:pPr lvl="0" algn="just"/>
            <a:r>
              <a:rPr lang="en-US" sz="1700" b="1" dirty="0">
                <a:solidFill>
                  <a:srgbClr val="00B050"/>
                </a:solidFill>
              </a:rPr>
              <a:t>The State Government provide around 5.5% interest subvention as a top-up. </a:t>
            </a:r>
            <a:endParaRPr lang="en-IN" sz="1700" b="1" dirty="0">
              <a:solidFill>
                <a:srgbClr val="00B050"/>
              </a:solidFill>
            </a:endParaRPr>
          </a:p>
          <a:p>
            <a:pPr lvl="0" algn="just"/>
            <a:r>
              <a:rPr lang="en-US" sz="1700" b="1" dirty="0">
                <a:solidFill>
                  <a:schemeClr val="tx1"/>
                </a:solidFill>
              </a:rPr>
              <a:t>In addition, the State Government provide further interest subvention of 2% for provision of crop loans up to Rs.1.00 lakh at 0% interest.</a:t>
            </a:r>
            <a:endParaRPr lang="en-IN" sz="1700" b="1" dirty="0">
              <a:solidFill>
                <a:schemeClr val="tx1"/>
              </a:solidFill>
            </a:endParaRPr>
          </a:p>
          <a:p>
            <a:pPr lvl="0" algn="just"/>
            <a:r>
              <a:rPr lang="en-US" sz="1700" b="1" dirty="0">
                <a:solidFill>
                  <a:srgbClr val="00B050"/>
                </a:solidFill>
              </a:rPr>
              <a:t>Government of India may consider continuation of provision of 2% interest subvention as provided earlier</a:t>
            </a:r>
            <a:endParaRPr lang="en-IN" sz="1700" dirty="0"/>
          </a:p>
        </p:txBody>
      </p:sp>
      <p:sp>
        <p:nvSpPr>
          <p:cNvPr id="6" name="Hexagon 5"/>
          <p:cNvSpPr/>
          <p:nvPr/>
        </p:nvSpPr>
        <p:spPr>
          <a:xfrm>
            <a:off x="6153665" y="1482811"/>
            <a:ext cx="5791200" cy="4020065"/>
          </a:xfrm>
          <a:prstGeom prst="hexagon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2000" b="1" dirty="0">
                <a:solidFill>
                  <a:schemeClr val="tx1"/>
                </a:solidFill>
              </a:rPr>
              <a:t>The State Government has been capitalizing Cooperative Banks/ Societies by providing share capital contribution in the order of Rs.150–200 </a:t>
            </a:r>
            <a:r>
              <a:rPr lang="en-US" sz="2000" b="1" dirty="0" err="1">
                <a:solidFill>
                  <a:schemeClr val="tx1"/>
                </a:solidFill>
              </a:rPr>
              <a:t>crores</a:t>
            </a:r>
            <a:r>
              <a:rPr lang="en-US" sz="2000" b="1" dirty="0">
                <a:solidFill>
                  <a:schemeClr val="tx1"/>
                </a:solidFill>
              </a:rPr>
              <a:t> every year from State Budget. 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  <a:endParaRPr lang="en-IN" sz="2000" dirty="0">
              <a:solidFill>
                <a:schemeClr val="tx1"/>
              </a:solidFill>
            </a:endParaRPr>
          </a:p>
          <a:p>
            <a:pPr lvl="0" algn="just"/>
            <a:r>
              <a:rPr lang="en-US" sz="2000" b="1" dirty="0">
                <a:solidFill>
                  <a:srgbClr val="C00000"/>
                </a:solidFill>
              </a:rPr>
              <a:t>Ministry of Cooperation, Government of India may consider capitalization of Cooperative Banks by providing required equity support as is being provided to Nationalized/ Commercial Banks. </a:t>
            </a:r>
            <a:endParaRPr lang="en-IN" sz="2000" b="1" dirty="0">
              <a:solidFill>
                <a:srgbClr val="C00000"/>
              </a:solidFill>
            </a:endParaRPr>
          </a:p>
        </p:txBody>
      </p:sp>
      <p:pic>
        <p:nvPicPr>
          <p:cNvPr id="7" name="Picture 3" descr="C:\Users\USER\Desktop\rcs-logo2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351" y="5551450"/>
            <a:ext cx="4571428" cy="111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Government of Odisha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9610" y="5502876"/>
            <a:ext cx="1190815" cy="1062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entagon 8"/>
          <p:cNvSpPr/>
          <p:nvPr/>
        </p:nvSpPr>
        <p:spPr>
          <a:xfrm>
            <a:off x="5997146" y="642550"/>
            <a:ext cx="5313405" cy="649387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Short Term Agriculture Loan (Crop Loan) Delivery </a:t>
            </a:r>
            <a:r>
              <a:rPr lang="en-US" sz="1600" b="1" dirty="0">
                <a:solidFill>
                  <a:schemeClr val="tx1"/>
                </a:solidFill>
              </a:rPr>
              <a:t>(Achievement of Odisha </a:t>
            </a:r>
            <a:r>
              <a:rPr lang="en-US" sz="1600" b="1" dirty="0" err="1">
                <a:solidFill>
                  <a:schemeClr val="tx1"/>
                </a:solidFill>
              </a:rPr>
              <a:t>vs</a:t>
            </a:r>
            <a:r>
              <a:rPr lang="en-US" sz="1600" b="1" dirty="0">
                <a:solidFill>
                  <a:schemeClr val="tx1"/>
                </a:solidFill>
              </a:rPr>
              <a:t> Suggestions)</a:t>
            </a:r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565189" y="4525233"/>
            <a:ext cx="5263979" cy="656367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br>
              <a:rPr lang="en-US" sz="2000" b="1" dirty="0">
                <a:solidFill>
                  <a:schemeClr val="tx1"/>
                </a:solidFill>
              </a:rPr>
            </a:br>
            <a:r>
              <a:rPr lang="en-US" sz="2000" b="1" dirty="0">
                <a:solidFill>
                  <a:schemeClr val="tx1"/>
                </a:solidFill>
              </a:rPr>
              <a:t>Capitalization of Cooperative Banks/ Societies </a:t>
            </a:r>
            <a:br>
              <a:rPr lang="en-US" sz="1600" b="1" dirty="0">
                <a:solidFill>
                  <a:schemeClr val="tx1"/>
                </a:solidFill>
              </a:rPr>
            </a:br>
            <a:r>
              <a:rPr lang="en-US" sz="1600" b="1" dirty="0">
                <a:solidFill>
                  <a:srgbClr val="C00000"/>
                </a:solidFill>
              </a:rPr>
              <a:t>(Achievement of Odisha </a:t>
            </a:r>
            <a:r>
              <a:rPr lang="en-US" sz="1600" b="1" dirty="0" err="1">
                <a:solidFill>
                  <a:srgbClr val="C00000"/>
                </a:solidFill>
              </a:rPr>
              <a:t>vs</a:t>
            </a:r>
            <a:r>
              <a:rPr lang="en-US" sz="1600" b="1" dirty="0">
                <a:solidFill>
                  <a:srgbClr val="C00000"/>
                </a:solidFill>
              </a:rPr>
              <a:t> Suggestions)</a:t>
            </a:r>
            <a:br>
              <a:rPr lang="en-IN" sz="1600" dirty="0">
                <a:solidFill>
                  <a:schemeClr val="tx1"/>
                </a:solidFill>
              </a:rPr>
            </a:br>
            <a:endParaRPr lang="en-IN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364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Pentagon 4"/>
          <p:cNvSpPr/>
          <p:nvPr/>
        </p:nvSpPr>
        <p:spPr>
          <a:xfrm>
            <a:off x="337751" y="378939"/>
            <a:ext cx="6713838" cy="2990335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1200" b="1" dirty="0">
                <a:solidFill>
                  <a:srgbClr val="C00000"/>
                </a:solidFill>
              </a:rPr>
              <a:t>Cooperation department in Odisha is the nodal agency of crop insurance.</a:t>
            </a:r>
          </a:p>
          <a:p>
            <a:pPr lvl="0" algn="just"/>
            <a:endParaRPr lang="en-US" sz="1200" b="1" dirty="0">
              <a:solidFill>
                <a:srgbClr val="C00000"/>
              </a:solidFill>
            </a:endParaRPr>
          </a:p>
          <a:p>
            <a:pPr lvl="0" algn="just"/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Odisha is one of the few States to have implemented PMFBY steadfastly since 2016. </a:t>
            </a:r>
            <a:endParaRPr lang="en-IN" sz="1100" b="1" dirty="0">
              <a:solidFill>
                <a:srgbClr val="002060"/>
              </a:solidFill>
            </a:endParaRPr>
          </a:p>
          <a:p>
            <a:pPr lvl="0" algn="just"/>
            <a:r>
              <a:rPr lang="en-US" sz="1200" b="1" dirty="0">
                <a:solidFill>
                  <a:srgbClr val="002060"/>
                </a:solidFill>
              </a:rPr>
              <a:t>Here </a:t>
            </a:r>
            <a:r>
              <a:rPr lang="en-US" sz="1200" b="1" dirty="0">
                <a:solidFill>
                  <a:srgbClr val="C00000"/>
                </a:solidFill>
              </a:rPr>
              <a:t>dispute resolution mechanism needs to be trimmed and more responsive </a:t>
            </a:r>
            <a:r>
              <a:rPr lang="en-US" sz="1200" b="1" dirty="0">
                <a:solidFill>
                  <a:srgbClr val="002060"/>
                </a:solidFill>
              </a:rPr>
              <a:t>for expeditious settlement of disputes for timely claim payments to farmers and prevent Insurance Companies to evade payments inordinately on the pretext of disputes in claim estimation. </a:t>
            </a:r>
            <a:endParaRPr lang="en-IN" sz="1100" b="1" dirty="0">
              <a:solidFill>
                <a:srgbClr val="002060"/>
              </a:solidFill>
            </a:endParaRPr>
          </a:p>
          <a:p>
            <a:pPr lvl="0" algn="just"/>
            <a:r>
              <a:rPr lang="en-US" sz="1200" b="1" dirty="0">
                <a:solidFill>
                  <a:srgbClr val="C00000"/>
                </a:solidFill>
              </a:rPr>
              <a:t>Adoption of technology 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for better yield estimation/ loss assessment is required. A hybrid approach of technology option (Remote Sensing Technology) and physical conduct of Crop Cutting Experiments (CCEs) in graded manner may be implemented.</a:t>
            </a:r>
          </a:p>
          <a:p>
            <a:pPr lvl="0" algn="just"/>
            <a:endParaRPr lang="en-IN" sz="1200" b="1" dirty="0">
              <a:solidFill>
                <a:srgbClr val="002060"/>
              </a:solidFill>
            </a:endParaRPr>
          </a:p>
          <a:p>
            <a:pPr lvl="0" algn="just"/>
            <a:r>
              <a:rPr lang="en-US" sz="1200" b="1" dirty="0">
                <a:solidFill>
                  <a:srgbClr val="002060"/>
                </a:solidFill>
              </a:rPr>
              <a:t>To prevent duplication of enrolment of farmers under PMFBY, </a:t>
            </a:r>
          </a:p>
          <a:p>
            <a:pPr lvl="0" algn="just"/>
            <a:r>
              <a:rPr lang="en-US" sz="1200" b="1" dirty="0">
                <a:solidFill>
                  <a:srgbClr val="C00000"/>
                </a:solidFill>
              </a:rPr>
              <a:t>National Crop </a:t>
            </a:r>
            <a:r>
              <a:rPr lang="en-US" sz="1200" b="1" dirty="0" err="1">
                <a:solidFill>
                  <a:srgbClr val="C00000"/>
                </a:solidFill>
              </a:rPr>
              <a:t>Insurane</a:t>
            </a:r>
            <a:r>
              <a:rPr lang="en-US" sz="1200" b="1" dirty="0">
                <a:solidFill>
                  <a:srgbClr val="C00000"/>
                </a:solidFill>
              </a:rPr>
              <a:t> Portal may be linked to State </a:t>
            </a:r>
          </a:p>
          <a:p>
            <a:pPr lvl="0" algn="just"/>
            <a:r>
              <a:rPr lang="en-US" sz="1200" b="1" dirty="0">
                <a:solidFill>
                  <a:srgbClr val="C00000"/>
                </a:solidFill>
              </a:rPr>
              <a:t>Farmers Data Base (</a:t>
            </a:r>
            <a:r>
              <a:rPr lang="en-US" sz="1200" b="1" dirty="0" err="1">
                <a:solidFill>
                  <a:srgbClr val="C00000"/>
                </a:solidFill>
              </a:rPr>
              <a:t>Krushak</a:t>
            </a:r>
            <a:r>
              <a:rPr lang="en-US" sz="1200" b="1" dirty="0">
                <a:solidFill>
                  <a:srgbClr val="C00000"/>
                </a:solidFill>
              </a:rPr>
              <a:t> Odisha Portal).</a:t>
            </a:r>
            <a:endParaRPr lang="en-IN" sz="1200" b="1" dirty="0">
              <a:solidFill>
                <a:srgbClr val="C00000"/>
              </a:solidFill>
            </a:endParaRPr>
          </a:p>
          <a:p>
            <a:pPr algn="just"/>
            <a:endParaRPr lang="en-IN" sz="1100" b="1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810897" y="2767913"/>
            <a:ext cx="7191633" cy="2767913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just">
              <a:buNone/>
            </a:pPr>
            <a:r>
              <a:rPr lang="en-US" sz="1800" b="1" dirty="0">
                <a:solidFill>
                  <a:schemeClr val="tx1"/>
                </a:solidFill>
              </a:rPr>
              <a:t>The PACS purchase paddy from farmers at MSP.</a:t>
            </a:r>
          </a:p>
          <a:p>
            <a:pPr marL="0" lvl="0" indent="0" algn="just">
              <a:buNone/>
            </a:pPr>
            <a:r>
              <a:rPr lang="en-US" sz="1800" b="1" dirty="0">
                <a:solidFill>
                  <a:srgbClr val="C00000"/>
                </a:solidFill>
              </a:rPr>
              <a:t>During 2021 </a:t>
            </a:r>
            <a:r>
              <a:rPr lang="en-US" sz="1800" b="1" dirty="0" err="1">
                <a:solidFill>
                  <a:srgbClr val="C00000"/>
                </a:solidFill>
              </a:rPr>
              <a:t>Khariff</a:t>
            </a:r>
            <a:r>
              <a:rPr lang="en-US" sz="1800" b="1" dirty="0">
                <a:solidFill>
                  <a:srgbClr val="C00000"/>
                </a:solidFill>
              </a:rPr>
              <a:t> Marketing Season, 2431 PACS procured paddy worth of Rs.11985 crore. </a:t>
            </a:r>
            <a:endParaRPr lang="en-IN" sz="1800" b="1" dirty="0">
              <a:solidFill>
                <a:srgbClr val="C00000"/>
              </a:solidFill>
            </a:endParaRPr>
          </a:p>
          <a:p>
            <a:pPr marL="0" lvl="0" indent="0" algn="just">
              <a:buNone/>
            </a:pPr>
            <a:r>
              <a:rPr lang="en-US" sz="1800" b="1" dirty="0">
                <a:solidFill>
                  <a:schemeClr val="tx1"/>
                </a:solidFill>
              </a:rPr>
              <a:t>PACS also purchase other agricultural produce like pulses, oilseeds etc. under the Price Support System. </a:t>
            </a:r>
            <a:endParaRPr lang="en-IN" sz="1800" b="1" dirty="0">
              <a:solidFill>
                <a:schemeClr val="tx1"/>
              </a:solidFill>
            </a:endParaRPr>
          </a:p>
          <a:p>
            <a:pPr marL="0" lvl="0" indent="0" algn="just">
              <a:buNone/>
            </a:pPr>
            <a:r>
              <a:rPr lang="en-US" sz="1800" b="1" dirty="0">
                <a:solidFill>
                  <a:srgbClr val="C00000"/>
                </a:solidFill>
              </a:rPr>
              <a:t>54 RMC </a:t>
            </a:r>
            <a:r>
              <a:rPr lang="en-US" sz="1800" b="1" dirty="0" err="1">
                <a:solidFill>
                  <a:srgbClr val="C00000"/>
                </a:solidFill>
              </a:rPr>
              <a:t>Mandis</a:t>
            </a:r>
            <a:r>
              <a:rPr lang="en-US" sz="1800" b="1" dirty="0">
                <a:solidFill>
                  <a:srgbClr val="C00000"/>
                </a:solidFill>
              </a:rPr>
              <a:t> of the State have been integrated with e-NAM (National Agricultural Market) platform for providing e-trading facilities to the farmers</a:t>
            </a:r>
            <a:endParaRPr lang="en-IN" sz="1600" b="1" dirty="0">
              <a:solidFill>
                <a:srgbClr val="C00000"/>
              </a:solidFill>
            </a:endParaRPr>
          </a:p>
        </p:txBody>
      </p:sp>
      <p:pic>
        <p:nvPicPr>
          <p:cNvPr id="7" name="Picture 3" descr="C:\Users\USER\Desktop\rcs-logo2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778" y="5617353"/>
            <a:ext cx="4571428" cy="111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Government of Odisha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9609" y="5593492"/>
            <a:ext cx="1190815" cy="1062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ight Arrow 9"/>
          <p:cNvSpPr/>
          <p:nvPr/>
        </p:nvSpPr>
        <p:spPr>
          <a:xfrm>
            <a:off x="757882" y="3575221"/>
            <a:ext cx="4085967" cy="1655806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Procurement of paddy and marketing of agricultural produce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1" name="Flowchart: Connector 10"/>
          <p:cNvSpPr/>
          <p:nvPr/>
        </p:nvSpPr>
        <p:spPr>
          <a:xfrm>
            <a:off x="6458465" y="378940"/>
            <a:ext cx="4349578" cy="1388076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PMFBY &amp; Odisha</a:t>
            </a:r>
            <a:endParaRPr lang="en-IN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198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IN" sz="1600" dirty="0"/>
          </a:p>
        </p:txBody>
      </p:sp>
      <p:sp>
        <p:nvSpPr>
          <p:cNvPr id="5" name="Flowchart: Delay 4"/>
          <p:cNvSpPr/>
          <p:nvPr/>
        </p:nvSpPr>
        <p:spPr>
          <a:xfrm rot="5400000">
            <a:off x="2100647" y="453081"/>
            <a:ext cx="5025081" cy="7463481"/>
          </a:xfrm>
          <a:prstGeom prst="flowChartDelay">
            <a:avLst/>
          </a:prstGeom>
          <a:solidFill>
            <a:schemeClr val="accent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900" b="1" dirty="0">
                <a:solidFill>
                  <a:srgbClr val="002060"/>
                </a:solidFill>
              </a:rPr>
              <a:t>Uniformity must be there in state laws. We need to have a National Cooperative  Policy which should be fountain  or may be referral point for formulation of State laws.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1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Development of Cooperatives in all fields/ sectors of human activities is the need of the time. The National Cooperative Policy should capture the need to develop human endeavor in all livelihood and sunrise sectors.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1900" b="1" dirty="0">
                <a:solidFill>
                  <a:srgbClr val="002060"/>
                </a:solidFill>
              </a:rPr>
              <a:t>Strengthening of Cooperative Movement along with issue of strengthening the presence of Cooperatives in  underdeveloped Cooperative States should also find place in the Policy.  </a:t>
            </a:r>
            <a:endParaRPr lang="en-IN" sz="1900" b="1" dirty="0">
              <a:solidFill>
                <a:srgbClr val="002060"/>
              </a:solidFill>
            </a:endParaRPr>
          </a:p>
          <a:p>
            <a:pPr algn="just"/>
            <a:endParaRPr lang="en-IN" sz="1900" dirty="0"/>
          </a:p>
        </p:txBody>
      </p:sp>
      <p:sp>
        <p:nvSpPr>
          <p:cNvPr id="6" name="Flowchart: Delay 5"/>
          <p:cNvSpPr/>
          <p:nvPr/>
        </p:nvSpPr>
        <p:spPr>
          <a:xfrm rot="16200000">
            <a:off x="3982998" y="-2780273"/>
            <a:ext cx="1079156" cy="7282252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Black" pitchFamily="34" charset="0"/>
              </a:rPr>
              <a:t>Suggestions for National Cooperative Policy </a:t>
            </a:r>
            <a:endParaRPr lang="en-IN" sz="16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7" name="Picture 3" descr="C:\Users\USER\Desktop\rcs-logo2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3107" y="5633829"/>
            <a:ext cx="3473574" cy="111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Government of Odisha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2292" y="5560543"/>
            <a:ext cx="1190815" cy="1062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5173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1030</Words>
  <Application>Microsoft Office PowerPoint</Application>
  <PresentationFormat>Widescreen</PresentationFormat>
  <Paragraphs>100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Century Schoolbook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Capitalization of Cooperative Banks/ Societies  (Achievement of Odisha vs Suggestions)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USER</dc:creator>
  <cp:lastModifiedBy>Asutosh SWAIN</cp:lastModifiedBy>
  <cp:revision>115</cp:revision>
  <dcterms:created xsi:type="dcterms:W3CDTF">2022-08-01T07:36:25Z</dcterms:created>
  <dcterms:modified xsi:type="dcterms:W3CDTF">2022-09-07T11:37:11Z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1033-11.2.0.8684</vt:lpwstr>
  </property>
</Properties>
</file>