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821" r:id="rId1"/>
  </p:sldMasterIdLst>
  <p:notesMasterIdLst>
    <p:notesMasterId r:id="rId16"/>
  </p:notesMasterIdLst>
  <p:handoutMasterIdLst>
    <p:handoutMasterId r:id="rId17"/>
  </p:handoutMasterIdLst>
  <p:sldIdLst>
    <p:sldId id="387" r:id="rId2"/>
    <p:sldId id="704" r:id="rId3"/>
    <p:sldId id="716" r:id="rId4"/>
    <p:sldId id="724" r:id="rId5"/>
    <p:sldId id="705" r:id="rId6"/>
    <p:sldId id="725" r:id="rId7"/>
    <p:sldId id="706" r:id="rId8"/>
    <p:sldId id="721" r:id="rId9"/>
    <p:sldId id="715" r:id="rId10"/>
    <p:sldId id="717" r:id="rId11"/>
    <p:sldId id="718" r:id="rId12"/>
    <p:sldId id="712" r:id="rId13"/>
    <p:sldId id="713" r:id="rId14"/>
    <p:sldId id="598" r:id="rId15"/>
  </p:sldIdLst>
  <p:sldSz cx="9144000" cy="6858000" type="screen4x3"/>
  <p:notesSz cx="6735763" cy="9799638"/>
  <p:defaultTextStyle>
    <a:defPPr>
      <a:defRPr lang="en-US"/>
    </a:defPPr>
    <a:lvl1pPr algn="ctr" rtl="0" fontAlgn="base">
      <a:spcBef>
        <a:spcPct val="0"/>
      </a:spcBef>
      <a:spcAft>
        <a:spcPct val="0"/>
      </a:spcAft>
      <a:defRPr sz="2000" kern="1200">
        <a:solidFill>
          <a:srgbClr val="005682"/>
        </a:solidFill>
        <a:latin typeface="Arial" charset="0"/>
        <a:ea typeface="+mn-ea"/>
        <a:cs typeface="Mangal" pitchFamily="18" charset="0"/>
      </a:defRPr>
    </a:lvl1pPr>
    <a:lvl2pPr marL="457200" algn="ctr" rtl="0" fontAlgn="base">
      <a:spcBef>
        <a:spcPct val="0"/>
      </a:spcBef>
      <a:spcAft>
        <a:spcPct val="0"/>
      </a:spcAft>
      <a:defRPr sz="2000" kern="1200">
        <a:solidFill>
          <a:srgbClr val="005682"/>
        </a:solidFill>
        <a:latin typeface="Arial" charset="0"/>
        <a:ea typeface="+mn-ea"/>
        <a:cs typeface="Mangal" pitchFamily="18" charset="0"/>
      </a:defRPr>
    </a:lvl2pPr>
    <a:lvl3pPr marL="914400" algn="ctr" rtl="0" fontAlgn="base">
      <a:spcBef>
        <a:spcPct val="0"/>
      </a:spcBef>
      <a:spcAft>
        <a:spcPct val="0"/>
      </a:spcAft>
      <a:defRPr sz="2000" kern="1200">
        <a:solidFill>
          <a:srgbClr val="005682"/>
        </a:solidFill>
        <a:latin typeface="Arial" charset="0"/>
        <a:ea typeface="+mn-ea"/>
        <a:cs typeface="Mangal" pitchFamily="18" charset="0"/>
      </a:defRPr>
    </a:lvl3pPr>
    <a:lvl4pPr marL="1371600" algn="ctr" rtl="0" fontAlgn="base">
      <a:spcBef>
        <a:spcPct val="0"/>
      </a:spcBef>
      <a:spcAft>
        <a:spcPct val="0"/>
      </a:spcAft>
      <a:defRPr sz="2000" kern="1200">
        <a:solidFill>
          <a:srgbClr val="005682"/>
        </a:solidFill>
        <a:latin typeface="Arial" charset="0"/>
        <a:ea typeface="+mn-ea"/>
        <a:cs typeface="Mangal" pitchFamily="18" charset="0"/>
      </a:defRPr>
    </a:lvl4pPr>
    <a:lvl5pPr marL="1828800" algn="ctr" rtl="0" fontAlgn="base">
      <a:spcBef>
        <a:spcPct val="0"/>
      </a:spcBef>
      <a:spcAft>
        <a:spcPct val="0"/>
      </a:spcAft>
      <a:defRPr sz="2000" kern="1200">
        <a:solidFill>
          <a:srgbClr val="005682"/>
        </a:solidFill>
        <a:latin typeface="Arial" charset="0"/>
        <a:ea typeface="+mn-ea"/>
        <a:cs typeface="Mangal" pitchFamily="18" charset="0"/>
      </a:defRPr>
    </a:lvl5pPr>
    <a:lvl6pPr marL="2286000" algn="l" defTabSz="914400" rtl="0" eaLnBrk="1" latinLnBrk="0" hangingPunct="1">
      <a:defRPr sz="2000" kern="1200">
        <a:solidFill>
          <a:srgbClr val="005682"/>
        </a:solidFill>
        <a:latin typeface="Arial" charset="0"/>
        <a:ea typeface="+mn-ea"/>
        <a:cs typeface="Mangal" pitchFamily="18" charset="0"/>
      </a:defRPr>
    </a:lvl6pPr>
    <a:lvl7pPr marL="2743200" algn="l" defTabSz="914400" rtl="0" eaLnBrk="1" latinLnBrk="0" hangingPunct="1">
      <a:defRPr sz="2000" kern="1200">
        <a:solidFill>
          <a:srgbClr val="005682"/>
        </a:solidFill>
        <a:latin typeface="Arial" charset="0"/>
        <a:ea typeface="+mn-ea"/>
        <a:cs typeface="Mangal" pitchFamily="18" charset="0"/>
      </a:defRPr>
    </a:lvl7pPr>
    <a:lvl8pPr marL="3200400" algn="l" defTabSz="914400" rtl="0" eaLnBrk="1" latinLnBrk="0" hangingPunct="1">
      <a:defRPr sz="2000" kern="1200">
        <a:solidFill>
          <a:srgbClr val="005682"/>
        </a:solidFill>
        <a:latin typeface="Arial" charset="0"/>
        <a:ea typeface="+mn-ea"/>
        <a:cs typeface="Mangal" pitchFamily="18" charset="0"/>
      </a:defRPr>
    </a:lvl8pPr>
    <a:lvl9pPr marL="3657600" algn="l" defTabSz="914400" rtl="0" eaLnBrk="1" latinLnBrk="0" hangingPunct="1">
      <a:defRPr sz="2000" kern="1200">
        <a:solidFill>
          <a:srgbClr val="005682"/>
        </a:solidFill>
        <a:latin typeface="Arial" charset="0"/>
        <a:ea typeface="+mn-ea"/>
        <a:cs typeface="Mangal"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1ED9"/>
    <a:srgbClr val="0000FF"/>
    <a:srgbClr val="0033CC"/>
    <a:srgbClr val="080808"/>
    <a:srgbClr val="1C1C1C"/>
    <a:srgbClr val="66FFFF"/>
    <a:srgbClr val="00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68" autoAdjust="0"/>
    <p:restoredTop sz="55735" autoAdjust="0"/>
  </p:normalViewPr>
  <p:slideViewPr>
    <p:cSldViewPr>
      <p:cViewPr>
        <p:scale>
          <a:sx n="90" d="100"/>
          <a:sy n="90" d="100"/>
        </p:scale>
        <p:origin x="-1278" y="-1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21000" cy="491795"/>
          </a:xfrm>
          <a:prstGeom prst="rect">
            <a:avLst/>
          </a:prstGeom>
          <a:noFill/>
          <a:ln w="9525">
            <a:noFill/>
            <a:miter lim="800000"/>
            <a:headEnd/>
            <a:tailEnd/>
          </a:ln>
          <a:effectLst/>
        </p:spPr>
        <p:txBody>
          <a:bodyPr vert="horz" wrap="square" lIns="88267" tIns="44134" rIns="88267" bIns="44134" numCol="1" anchor="t" anchorCtr="0" compatLnSpc="1">
            <a:prstTxWarp prst="textNoShape">
              <a:avLst/>
            </a:prstTxWarp>
          </a:bodyPr>
          <a:lstStyle>
            <a:lvl1pPr algn="l">
              <a:defRPr sz="1200" b="0">
                <a:solidFill>
                  <a:schemeClr val="tx1"/>
                </a:solidFill>
                <a:effectLst/>
                <a:latin typeface="Calibri" pitchFamily="34" charset="0"/>
                <a:ea typeface="+mn-ea"/>
                <a:cs typeface="+mn-cs"/>
              </a:defRPr>
            </a:lvl1pPr>
          </a:lstStyle>
          <a:p>
            <a:pPr>
              <a:defRPr/>
            </a:pPr>
            <a:endParaRPr lang="en-US"/>
          </a:p>
        </p:txBody>
      </p:sp>
      <p:sp>
        <p:nvSpPr>
          <p:cNvPr id="47107" name="Rectangle 3"/>
          <p:cNvSpPr>
            <a:spLocks noGrp="1" noChangeArrowheads="1"/>
          </p:cNvSpPr>
          <p:nvPr>
            <p:ph type="dt" sz="quarter" idx="1"/>
          </p:nvPr>
        </p:nvSpPr>
        <p:spPr bwMode="auto">
          <a:xfrm>
            <a:off x="3813175" y="0"/>
            <a:ext cx="2921000" cy="491795"/>
          </a:xfrm>
          <a:prstGeom prst="rect">
            <a:avLst/>
          </a:prstGeom>
          <a:noFill/>
          <a:ln w="9525">
            <a:noFill/>
            <a:miter lim="800000"/>
            <a:headEnd/>
            <a:tailEnd/>
          </a:ln>
          <a:effectLst/>
        </p:spPr>
        <p:txBody>
          <a:bodyPr vert="horz" wrap="square" lIns="88267" tIns="44134" rIns="88267" bIns="44134" numCol="1" anchor="t" anchorCtr="0" compatLnSpc="1">
            <a:prstTxWarp prst="textNoShape">
              <a:avLst/>
            </a:prstTxWarp>
          </a:bodyPr>
          <a:lstStyle>
            <a:lvl1pPr algn="r">
              <a:defRPr sz="1200" b="0">
                <a:solidFill>
                  <a:schemeClr val="tx1"/>
                </a:solidFill>
                <a:effectLst/>
                <a:latin typeface="Calibri" pitchFamily="34" charset="0"/>
                <a:ea typeface="+mn-ea"/>
                <a:cs typeface="+mn-cs"/>
              </a:defRPr>
            </a:lvl1pPr>
          </a:lstStyle>
          <a:p>
            <a:pPr>
              <a:defRPr/>
            </a:pPr>
            <a:fld id="{C9AF101A-2249-4DBE-A66F-7B9858BA1F19}" type="datetime3">
              <a:rPr lang="en-US"/>
              <a:pPr>
                <a:defRPr/>
              </a:pPr>
              <a:t>3 September 2022</a:t>
            </a:fld>
            <a:endParaRPr lang="en-US"/>
          </a:p>
        </p:txBody>
      </p:sp>
      <p:sp>
        <p:nvSpPr>
          <p:cNvPr id="47108" name="Rectangle 4"/>
          <p:cNvSpPr>
            <a:spLocks noGrp="1" noChangeArrowheads="1"/>
          </p:cNvSpPr>
          <p:nvPr>
            <p:ph type="ftr" sz="quarter" idx="2"/>
          </p:nvPr>
        </p:nvSpPr>
        <p:spPr bwMode="auto">
          <a:xfrm>
            <a:off x="0" y="9307843"/>
            <a:ext cx="2921000" cy="490218"/>
          </a:xfrm>
          <a:prstGeom prst="rect">
            <a:avLst/>
          </a:prstGeom>
          <a:noFill/>
          <a:ln w="9525">
            <a:noFill/>
            <a:miter lim="800000"/>
            <a:headEnd/>
            <a:tailEnd/>
          </a:ln>
          <a:effectLst/>
        </p:spPr>
        <p:txBody>
          <a:bodyPr vert="horz" wrap="square" lIns="88267" tIns="44134" rIns="88267" bIns="44134" numCol="1" anchor="b" anchorCtr="0" compatLnSpc="1">
            <a:prstTxWarp prst="textNoShape">
              <a:avLst/>
            </a:prstTxWarp>
          </a:bodyPr>
          <a:lstStyle>
            <a:lvl1pPr algn="l">
              <a:defRPr sz="1200" b="0">
                <a:solidFill>
                  <a:schemeClr val="tx1"/>
                </a:solidFill>
                <a:effectLst/>
                <a:latin typeface="Calibri" pitchFamily="34" charset="0"/>
                <a:ea typeface="+mn-ea"/>
                <a:cs typeface="+mn-cs"/>
              </a:defRPr>
            </a:lvl1pPr>
          </a:lstStyle>
          <a:p>
            <a:pPr>
              <a:defRPr/>
            </a:pPr>
            <a:endParaRPr lang="en-US"/>
          </a:p>
        </p:txBody>
      </p:sp>
      <p:sp>
        <p:nvSpPr>
          <p:cNvPr id="47109" name="Rectangle 5"/>
          <p:cNvSpPr>
            <a:spLocks noGrp="1" noChangeArrowheads="1"/>
          </p:cNvSpPr>
          <p:nvPr>
            <p:ph type="sldNum" sz="quarter" idx="3"/>
          </p:nvPr>
        </p:nvSpPr>
        <p:spPr bwMode="auto">
          <a:xfrm>
            <a:off x="3813175" y="9307843"/>
            <a:ext cx="2921000" cy="490218"/>
          </a:xfrm>
          <a:prstGeom prst="rect">
            <a:avLst/>
          </a:prstGeom>
          <a:noFill/>
          <a:ln w="9525">
            <a:noFill/>
            <a:miter lim="800000"/>
            <a:headEnd/>
            <a:tailEnd/>
          </a:ln>
          <a:effectLst/>
        </p:spPr>
        <p:txBody>
          <a:bodyPr vert="horz" wrap="square" lIns="88267" tIns="44134" rIns="88267" bIns="44134" numCol="1" anchor="b" anchorCtr="0" compatLnSpc="1">
            <a:prstTxWarp prst="textNoShape">
              <a:avLst/>
            </a:prstTxWarp>
          </a:bodyPr>
          <a:lstStyle>
            <a:lvl1pPr algn="r">
              <a:defRPr sz="1200" b="0">
                <a:solidFill>
                  <a:schemeClr val="tx1"/>
                </a:solidFill>
                <a:effectLst/>
                <a:latin typeface="Calibri" pitchFamily="34" charset="0"/>
                <a:ea typeface="+mn-ea"/>
                <a:cs typeface="+mn-cs"/>
              </a:defRPr>
            </a:lvl1pPr>
          </a:lstStyle>
          <a:p>
            <a:pPr>
              <a:defRPr/>
            </a:pPr>
            <a:fld id="{6878D624-1D93-4F1B-845B-6A54554F361B}" type="slidenum">
              <a:rPr lang="en-US"/>
              <a:pPr>
                <a:defRPr/>
              </a:pPr>
              <a:t>‹#›</a:t>
            </a:fld>
            <a:endParaRPr lang="en-US"/>
          </a:p>
        </p:txBody>
      </p:sp>
    </p:spTree>
    <p:extLst>
      <p:ext uri="{BB962C8B-B14F-4D97-AF65-F5344CB8AC3E}">
        <p14:creationId xmlns:p14="http://schemas.microsoft.com/office/powerpoint/2010/main" val="203371712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21000" cy="491795"/>
          </a:xfrm>
          <a:prstGeom prst="rect">
            <a:avLst/>
          </a:prstGeom>
          <a:noFill/>
          <a:ln w="9525">
            <a:noFill/>
            <a:miter lim="800000"/>
            <a:headEnd/>
            <a:tailEnd/>
          </a:ln>
        </p:spPr>
        <p:txBody>
          <a:bodyPr vert="horz" wrap="square" lIns="90086" tIns="45044" rIns="90086" bIns="45044" numCol="1" anchor="t" anchorCtr="0" compatLnSpc="1">
            <a:prstTxWarp prst="textNoShape">
              <a:avLst/>
            </a:prstTxWarp>
          </a:bodyPr>
          <a:lstStyle>
            <a:lvl1pPr algn="l" defTabSz="901054">
              <a:defRPr sz="1200" b="0">
                <a:solidFill>
                  <a:schemeClr val="tx1"/>
                </a:solidFill>
                <a:effectLst/>
                <a:latin typeface="Calibri" pitchFamily="34" charset="0"/>
                <a:ea typeface="+mn-ea"/>
                <a:cs typeface="+mn-cs"/>
              </a:defRPr>
            </a:lvl1pPr>
          </a:lstStyle>
          <a:p>
            <a:pPr>
              <a:defRPr/>
            </a:pPr>
            <a:endParaRPr lang="en-US"/>
          </a:p>
        </p:txBody>
      </p:sp>
      <p:sp>
        <p:nvSpPr>
          <p:cNvPr id="3" name="Date Placeholder 2"/>
          <p:cNvSpPr>
            <a:spLocks noGrp="1"/>
          </p:cNvSpPr>
          <p:nvPr>
            <p:ph type="dt" idx="1"/>
          </p:nvPr>
        </p:nvSpPr>
        <p:spPr bwMode="auto">
          <a:xfrm>
            <a:off x="3813175" y="0"/>
            <a:ext cx="2921000" cy="491795"/>
          </a:xfrm>
          <a:prstGeom prst="rect">
            <a:avLst/>
          </a:prstGeom>
          <a:noFill/>
          <a:ln w="9525">
            <a:noFill/>
            <a:miter lim="800000"/>
            <a:headEnd/>
            <a:tailEnd/>
          </a:ln>
        </p:spPr>
        <p:txBody>
          <a:bodyPr vert="horz" wrap="square" lIns="90086" tIns="45044" rIns="90086" bIns="45044" numCol="1" anchor="t" anchorCtr="0" compatLnSpc="1">
            <a:prstTxWarp prst="textNoShape">
              <a:avLst/>
            </a:prstTxWarp>
          </a:bodyPr>
          <a:lstStyle>
            <a:lvl1pPr algn="r" defTabSz="901054">
              <a:defRPr sz="1200" b="0">
                <a:solidFill>
                  <a:schemeClr val="tx1"/>
                </a:solidFill>
                <a:effectLst/>
                <a:latin typeface="Calibri" pitchFamily="34" charset="0"/>
                <a:ea typeface="+mn-ea"/>
                <a:cs typeface="+mn-cs"/>
              </a:defRPr>
            </a:lvl1pPr>
          </a:lstStyle>
          <a:p>
            <a:pPr>
              <a:defRPr/>
            </a:pPr>
            <a:fld id="{2540548D-CDC3-4F0A-8FDB-2850E02680ED}" type="datetime3">
              <a:rPr lang="en-US"/>
              <a:pPr>
                <a:defRPr/>
              </a:pPr>
              <a:t>3 September 2022</a:t>
            </a:fld>
            <a:endParaRPr lang="en-US"/>
          </a:p>
        </p:txBody>
      </p:sp>
      <p:sp>
        <p:nvSpPr>
          <p:cNvPr id="4" name="Slide Image Placeholder 3"/>
          <p:cNvSpPr>
            <a:spLocks noGrp="1" noRot="1" noChangeAspect="1"/>
          </p:cNvSpPr>
          <p:nvPr>
            <p:ph type="sldImg" idx="2"/>
          </p:nvPr>
        </p:nvSpPr>
        <p:spPr>
          <a:xfrm>
            <a:off x="919163" y="735013"/>
            <a:ext cx="4897437" cy="3671887"/>
          </a:xfrm>
          <a:prstGeom prst="rect">
            <a:avLst/>
          </a:prstGeom>
          <a:noFill/>
          <a:ln w="12700">
            <a:solidFill>
              <a:prstClr val="black"/>
            </a:solidFill>
          </a:ln>
        </p:spPr>
        <p:txBody>
          <a:bodyPr vert="horz" lIns="88267" tIns="44134" rIns="88267" bIns="44134" rtlCol="0" anchor="ctr"/>
          <a:lstStyle/>
          <a:p>
            <a:pPr lvl="0"/>
            <a:endParaRPr lang="en-US" noProof="0" smtClean="0"/>
          </a:p>
        </p:txBody>
      </p:sp>
      <p:sp>
        <p:nvSpPr>
          <p:cNvPr id="5" name="Notes Placeholder 4"/>
          <p:cNvSpPr>
            <a:spLocks noGrp="1"/>
          </p:cNvSpPr>
          <p:nvPr>
            <p:ph type="body" sz="quarter" idx="3"/>
          </p:nvPr>
        </p:nvSpPr>
        <p:spPr bwMode="auto">
          <a:xfrm>
            <a:off x="673100" y="4654710"/>
            <a:ext cx="5389563" cy="4410389"/>
          </a:xfrm>
          <a:prstGeom prst="rect">
            <a:avLst/>
          </a:prstGeom>
          <a:noFill/>
          <a:ln w="9525">
            <a:noFill/>
            <a:miter lim="800000"/>
            <a:headEnd/>
            <a:tailEnd/>
          </a:ln>
        </p:spPr>
        <p:txBody>
          <a:bodyPr vert="horz" wrap="square" lIns="90086" tIns="45044" rIns="90086" bIns="4504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0" y="9307843"/>
            <a:ext cx="2921000" cy="490218"/>
          </a:xfrm>
          <a:prstGeom prst="rect">
            <a:avLst/>
          </a:prstGeom>
          <a:noFill/>
          <a:ln w="9525">
            <a:noFill/>
            <a:miter lim="800000"/>
            <a:headEnd/>
            <a:tailEnd/>
          </a:ln>
        </p:spPr>
        <p:txBody>
          <a:bodyPr vert="horz" wrap="square" lIns="90086" tIns="45044" rIns="90086" bIns="45044" numCol="1" anchor="b" anchorCtr="0" compatLnSpc="1">
            <a:prstTxWarp prst="textNoShape">
              <a:avLst/>
            </a:prstTxWarp>
          </a:bodyPr>
          <a:lstStyle>
            <a:lvl1pPr algn="l" defTabSz="901054">
              <a:defRPr sz="1200" b="0">
                <a:solidFill>
                  <a:schemeClr val="tx1"/>
                </a:solidFill>
                <a:effectLst/>
                <a:latin typeface="Calibri" pitchFamily="34" charset="0"/>
                <a:ea typeface="+mn-ea"/>
                <a:cs typeface="+mn-cs"/>
              </a:defRPr>
            </a:lvl1pPr>
          </a:lstStyle>
          <a:p>
            <a:pPr>
              <a:defRPr/>
            </a:pPr>
            <a:endParaRPr lang="en-US"/>
          </a:p>
        </p:txBody>
      </p:sp>
      <p:sp>
        <p:nvSpPr>
          <p:cNvPr id="7" name="Slide Number Placeholder 6"/>
          <p:cNvSpPr>
            <a:spLocks noGrp="1"/>
          </p:cNvSpPr>
          <p:nvPr>
            <p:ph type="sldNum" sz="quarter" idx="5"/>
          </p:nvPr>
        </p:nvSpPr>
        <p:spPr bwMode="auto">
          <a:xfrm>
            <a:off x="3813175" y="9307843"/>
            <a:ext cx="2921000" cy="490218"/>
          </a:xfrm>
          <a:prstGeom prst="rect">
            <a:avLst/>
          </a:prstGeom>
          <a:noFill/>
          <a:ln w="9525">
            <a:noFill/>
            <a:miter lim="800000"/>
            <a:headEnd/>
            <a:tailEnd/>
          </a:ln>
        </p:spPr>
        <p:txBody>
          <a:bodyPr vert="horz" wrap="square" lIns="90086" tIns="45044" rIns="90086" bIns="45044" numCol="1" anchor="b" anchorCtr="0" compatLnSpc="1">
            <a:prstTxWarp prst="textNoShape">
              <a:avLst/>
            </a:prstTxWarp>
          </a:bodyPr>
          <a:lstStyle>
            <a:lvl1pPr algn="r" defTabSz="901054">
              <a:defRPr sz="1200" b="0">
                <a:solidFill>
                  <a:schemeClr val="tx1"/>
                </a:solidFill>
                <a:effectLst/>
                <a:latin typeface="Calibri" pitchFamily="34" charset="0"/>
                <a:ea typeface="+mn-ea"/>
                <a:cs typeface="+mn-cs"/>
              </a:defRPr>
            </a:lvl1pPr>
          </a:lstStyle>
          <a:p>
            <a:pPr>
              <a:defRPr/>
            </a:pPr>
            <a:fld id="{7BAB7993-A590-4EE5-AB62-36C9BC5B5D57}" type="slidenum">
              <a:rPr lang="en-US"/>
              <a:pPr>
                <a:defRPr/>
              </a:pPr>
              <a:t>‹#›</a:t>
            </a:fld>
            <a:endParaRPr lang="en-US"/>
          </a:p>
        </p:txBody>
      </p:sp>
    </p:spTree>
    <p:extLst>
      <p:ext uri="{BB962C8B-B14F-4D97-AF65-F5344CB8AC3E}">
        <p14:creationId xmlns:p14="http://schemas.microsoft.com/office/powerpoint/2010/main" val="46167540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mn-lt"/>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mn-lt"/>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EBCC5A63-835D-4EE9-8EE3-5D429132EB49}" type="slidenum">
              <a:rPr lang="en-IN" smtClean="0"/>
              <a:pPr/>
              <a:t>2</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EBCC5A63-835D-4EE9-8EE3-5D429132EB49}" type="slidenum">
              <a:rPr lang="en-IN" smtClean="0"/>
              <a:pPr/>
              <a:t>3</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EBCC5A63-835D-4EE9-8EE3-5D429132EB49}" type="slidenum">
              <a:rPr lang="en-IN" smtClean="0"/>
              <a:pPr/>
              <a:t>4</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EBCC5A63-835D-4EE9-8EE3-5D429132EB49}" type="slidenum">
              <a:rPr lang="en-IN" smtClean="0"/>
              <a:pPr/>
              <a:t>5</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EBCC5A63-835D-4EE9-8EE3-5D429132EB49}" type="slidenum">
              <a:rPr lang="en-IN" smtClean="0"/>
              <a:pPr/>
              <a:t>7</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5BF9EFA8-2B7D-4C8C-9CF8-2ACC185D5607}" type="datetime1">
              <a:rPr lang="en-US" smtClean="0"/>
              <a:t>9/3/2022</a:t>
            </a:fld>
            <a:endParaRPr lang="en-IN"/>
          </a:p>
        </p:txBody>
      </p:sp>
      <p:sp>
        <p:nvSpPr>
          <p:cNvPr id="5" name="Footer Placeholder 4"/>
          <p:cNvSpPr>
            <a:spLocks noGrp="1"/>
          </p:cNvSpPr>
          <p:nvPr>
            <p:ph type="ftr" sz="quarter" idx="11"/>
          </p:nvPr>
        </p:nvSpPr>
        <p:spPr/>
        <p:txBody>
          <a:bodyPr/>
          <a:lstStyle/>
          <a:p>
            <a:pPr>
              <a:defRPr/>
            </a:pPr>
            <a:endParaRPr lang="en-IN"/>
          </a:p>
        </p:txBody>
      </p:sp>
      <p:sp>
        <p:nvSpPr>
          <p:cNvPr id="6" name="Slide Number Placeholder 5"/>
          <p:cNvSpPr>
            <a:spLocks noGrp="1"/>
          </p:cNvSpPr>
          <p:nvPr>
            <p:ph type="sldNum" sz="quarter" idx="12"/>
          </p:nvPr>
        </p:nvSpPr>
        <p:spPr/>
        <p:txBody>
          <a:bodyPr/>
          <a:lstStyle/>
          <a:p>
            <a:pPr>
              <a:defRPr/>
            </a:pPr>
            <a:fld id="{F80C05BA-3C0C-41E8-921C-F034BC365CDF}" type="slidenum">
              <a:rPr lang="en-IN" smtClean="0"/>
              <a:pPr>
                <a:defRPr/>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E0E7909A-3AF5-4188-AF2B-E105DE0BC821}" type="datetime1">
              <a:rPr lang="en-US" smtClean="0"/>
              <a:t>9/3/2022</a:t>
            </a:fld>
            <a:endParaRPr lang="en-IN"/>
          </a:p>
        </p:txBody>
      </p:sp>
      <p:sp>
        <p:nvSpPr>
          <p:cNvPr id="5" name="Footer Placeholder 4"/>
          <p:cNvSpPr>
            <a:spLocks noGrp="1"/>
          </p:cNvSpPr>
          <p:nvPr>
            <p:ph type="ftr" sz="quarter" idx="11"/>
          </p:nvPr>
        </p:nvSpPr>
        <p:spPr/>
        <p:txBody>
          <a:bodyPr/>
          <a:lstStyle/>
          <a:p>
            <a:pPr>
              <a:defRPr/>
            </a:pPr>
            <a:endParaRPr lang="en-IN"/>
          </a:p>
        </p:txBody>
      </p:sp>
      <p:sp>
        <p:nvSpPr>
          <p:cNvPr id="6" name="Slide Number Placeholder 5"/>
          <p:cNvSpPr>
            <a:spLocks noGrp="1"/>
          </p:cNvSpPr>
          <p:nvPr>
            <p:ph type="sldNum" sz="quarter" idx="12"/>
          </p:nvPr>
        </p:nvSpPr>
        <p:spPr/>
        <p:txBody>
          <a:bodyPr/>
          <a:lstStyle/>
          <a:p>
            <a:pPr>
              <a:defRPr/>
            </a:pPr>
            <a:fld id="{079B85DA-1ACA-4A71-8365-C7E42A20AA1C}" type="slidenum">
              <a:rPr lang="en-IN" smtClean="0"/>
              <a:pPr>
                <a:defRPr/>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F7EFDC0-E810-4110-99F2-C68BF8B7C441}" type="datetime1">
              <a:rPr lang="en-US" smtClean="0"/>
              <a:t>9/3/2022</a:t>
            </a:fld>
            <a:endParaRPr lang="en-IN"/>
          </a:p>
        </p:txBody>
      </p:sp>
      <p:sp>
        <p:nvSpPr>
          <p:cNvPr id="5" name="Footer Placeholder 4"/>
          <p:cNvSpPr>
            <a:spLocks noGrp="1"/>
          </p:cNvSpPr>
          <p:nvPr>
            <p:ph type="ftr" sz="quarter" idx="11"/>
          </p:nvPr>
        </p:nvSpPr>
        <p:spPr/>
        <p:txBody>
          <a:bodyPr/>
          <a:lstStyle/>
          <a:p>
            <a:pPr>
              <a:defRPr/>
            </a:pPr>
            <a:endParaRPr lang="en-IN"/>
          </a:p>
        </p:txBody>
      </p:sp>
      <p:sp>
        <p:nvSpPr>
          <p:cNvPr id="6" name="Slide Number Placeholder 5"/>
          <p:cNvSpPr>
            <a:spLocks noGrp="1"/>
          </p:cNvSpPr>
          <p:nvPr>
            <p:ph type="sldNum" sz="quarter" idx="12"/>
          </p:nvPr>
        </p:nvSpPr>
        <p:spPr/>
        <p:txBody>
          <a:bodyPr/>
          <a:lstStyle/>
          <a:p>
            <a:pPr>
              <a:defRPr/>
            </a:pPr>
            <a:fld id="{75B8BCC6-7898-41DA-89F7-E300A0A73681}" type="slidenum">
              <a:rPr lang="en-IN" smtClean="0"/>
              <a:pPr>
                <a:defRPr/>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193731D-8E3E-4CDA-8DBB-3F7D53A1B4AC}" type="datetime1">
              <a:rPr lang="en-US" smtClean="0"/>
              <a:t>9/3/2022</a:t>
            </a:fld>
            <a:endParaRPr lang="en-IN"/>
          </a:p>
        </p:txBody>
      </p:sp>
      <p:sp>
        <p:nvSpPr>
          <p:cNvPr id="5" name="Footer Placeholder 4"/>
          <p:cNvSpPr>
            <a:spLocks noGrp="1"/>
          </p:cNvSpPr>
          <p:nvPr>
            <p:ph type="ftr" sz="quarter" idx="11"/>
          </p:nvPr>
        </p:nvSpPr>
        <p:spPr/>
        <p:txBody>
          <a:bodyPr/>
          <a:lstStyle/>
          <a:p>
            <a:pPr>
              <a:defRPr/>
            </a:pPr>
            <a:endParaRPr lang="en-IN"/>
          </a:p>
        </p:txBody>
      </p:sp>
      <p:sp>
        <p:nvSpPr>
          <p:cNvPr id="6" name="Slide Number Placeholder 5"/>
          <p:cNvSpPr>
            <a:spLocks noGrp="1"/>
          </p:cNvSpPr>
          <p:nvPr>
            <p:ph type="sldNum" sz="quarter" idx="12"/>
          </p:nvPr>
        </p:nvSpPr>
        <p:spPr/>
        <p:txBody>
          <a:bodyPr/>
          <a:lstStyle/>
          <a:p>
            <a:pPr>
              <a:defRPr/>
            </a:pPr>
            <a:fld id="{885732B4-3C49-4815-9DDF-F277F184A057}" type="slidenum">
              <a:rPr lang="en-IN" smtClean="0"/>
              <a:pPr>
                <a:defRPr/>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D02D1E97-B6D3-4143-AB01-AAC8A9C55930}" type="datetime1">
              <a:rPr lang="en-US" smtClean="0"/>
              <a:t>9/3/2022</a:t>
            </a:fld>
            <a:endParaRPr lang="en-IN"/>
          </a:p>
        </p:txBody>
      </p:sp>
      <p:sp>
        <p:nvSpPr>
          <p:cNvPr id="5" name="Footer Placeholder 4"/>
          <p:cNvSpPr>
            <a:spLocks noGrp="1"/>
          </p:cNvSpPr>
          <p:nvPr>
            <p:ph type="ftr" sz="quarter" idx="11"/>
          </p:nvPr>
        </p:nvSpPr>
        <p:spPr/>
        <p:txBody>
          <a:bodyPr/>
          <a:lstStyle/>
          <a:p>
            <a:pPr>
              <a:defRPr/>
            </a:pPr>
            <a:endParaRPr lang="en-IN"/>
          </a:p>
        </p:txBody>
      </p:sp>
      <p:sp>
        <p:nvSpPr>
          <p:cNvPr id="6" name="Slide Number Placeholder 5"/>
          <p:cNvSpPr>
            <a:spLocks noGrp="1"/>
          </p:cNvSpPr>
          <p:nvPr>
            <p:ph type="sldNum" sz="quarter" idx="12"/>
          </p:nvPr>
        </p:nvSpPr>
        <p:spPr/>
        <p:txBody>
          <a:bodyPr/>
          <a:lstStyle/>
          <a:p>
            <a:pPr>
              <a:defRPr/>
            </a:pPr>
            <a:fld id="{A5331584-112C-44C0-9F9E-EE91EDA95F96}" type="slidenum">
              <a:rPr lang="en-IN" smtClean="0"/>
              <a:pPr>
                <a:defRPr/>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F9AD635A-0ACB-46F3-852C-CA9FD7A07E90}" type="datetime1">
              <a:rPr lang="en-US" smtClean="0"/>
              <a:t>9/3/2022</a:t>
            </a:fld>
            <a:endParaRPr lang="en-IN"/>
          </a:p>
        </p:txBody>
      </p:sp>
      <p:sp>
        <p:nvSpPr>
          <p:cNvPr id="6" name="Footer Placeholder 5"/>
          <p:cNvSpPr>
            <a:spLocks noGrp="1"/>
          </p:cNvSpPr>
          <p:nvPr>
            <p:ph type="ftr" sz="quarter" idx="11"/>
          </p:nvPr>
        </p:nvSpPr>
        <p:spPr/>
        <p:txBody>
          <a:bodyPr/>
          <a:lstStyle/>
          <a:p>
            <a:pPr>
              <a:defRPr/>
            </a:pPr>
            <a:endParaRPr lang="en-IN"/>
          </a:p>
        </p:txBody>
      </p:sp>
      <p:sp>
        <p:nvSpPr>
          <p:cNvPr id="7" name="Slide Number Placeholder 6"/>
          <p:cNvSpPr>
            <a:spLocks noGrp="1"/>
          </p:cNvSpPr>
          <p:nvPr>
            <p:ph type="sldNum" sz="quarter" idx="12"/>
          </p:nvPr>
        </p:nvSpPr>
        <p:spPr/>
        <p:txBody>
          <a:bodyPr/>
          <a:lstStyle/>
          <a:p>
            <a:pPr>
              <a:defRPr/>
            </a:pPr>
            <a:fld id="{0B58A1E3-64C6-47CF-ADD5-2DFE1CD9F36C}" type="slidenum">
              <a:rPr lang="en-IN" smtClean="0"/>
              <a:pPr>
                <a:defRPr/>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FDF4439B-8F13-4AF7-A071-266D340ACF8E}" type="datetime1">
              <a:rPr lang="en-US" smtClean="0"/>
              <a:t>9/3/2022</a:t>
            </a:fld>
            <a:endParaRPr lang="en-IN"/>
          </a:p>
        </p:txBody>
      </p:sp>
      <p:sp>
        <p:nvSpPr>
          <p:cNvPr id="8" name="Footer Placeholder 7"/>
          <p:cNvSpPr>
            <a:spLocks noGrp="1"/>
          </p:cNvSpPr>
          <p:nvPr>
            <p:ph type="ftr" sz="quarter" idx="11"/>
          </p:nvPr>
        </p:nvSpPr>
        <p:spPr/>
        <p:txBody>
          <a:bodyPr/>
          <a:lstStyle/>
          <a:p>
            <a:pPr>
              <a:defRPr/>
            </a:pPr>
            <a:endParaRPr lang="en-IN"/>
          </a:p>
        </p:txBody>
      </p:sp>
      <p:sp>
        <p:nvSpPr>
          <p:cNvPr id="9" name="Slide Number Placeholder 8"/>
          <p:cNvSpPr>
            <a:spLocks noGrp="1"/>
          </p:cNvSpPr>
          <p:nvPr>
            <p:ph type="sldNum" sz="quarter" idx="12"/>
          </p:nvPr>
        </p:nvSpPr>
        <p:spPr/>
        <p:txBody>
          <a:bodyPr/>
          <a:lstStyle/>
          <a:p>
            <a:pPr>
              <a:defRPr/>
            </a:pPr>
            <a:fld id="{AE7E12D4-140B-4D87-AEB9-D1DC3975B3F0}" type="slidenum">
              <a:rPr lang="en-IN" smtClean="0"/>
              <a:pPr>
                <a:defRPr/>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7ED5CC97-72A5-4CEE-93B2-049AFC11EB85}" type="datetime1">
              <a:rPr lang="en-US" smtClean="0"/>
              <a:t>9/3/2022</a:t>
            </a:fld>
            <a:endParaRPr lang="en-IN"/>
          </a:p>
        </p:txBody>
      </p:sp>
      <p:sp>
        <p:nvSpPr>
          <p:cNvPr id="4" name="Footer Placeholder 3"/>
          <p:cNvSpPr>
            <a:spLocks noGrp="1"/>
          </p:cNvSpPr>
          <p:nvPr>
            <p:ph type="ftr" sz="quarter" idx="11"/>
          </p:nvPr>
        </p:nvSpPr>
        <p:spPr/>
        <p:txBody>
          <a:bodyPr/>
          <a:lstStyle/>
          <a:p>
            <a:pPr>
              <a:defRPr/>
            </a:pPr>
            <a:endParaRPr lang="en-IN"/>
          </a:p>
        </p:txBody>
      </p:sp>
      <p:sp>
        <p:nvSpPr>
          <p:cNvPr id="5" name="Slide Number Placeholder 4"/>
          <p:cNvSpPr>
            <a:spLocks noGrp="1"/>
          </p:cNvSpPr>
          <p:nvPr>
            <p:ph type="sldNum" sz="quarter" idx="12"/>
          </p:nvPr>
        </p:nvSpPr>
        <p:spPr/>
        <p:txBody>
          <a:bodyPr/>
          <a:lstStyle/>
          <a:p>
            <a:pPr>
              <a:defRPr/>
            </a:pPr>
            <a:fld id="{7D8A56A1-9D61-4E77-BDF5-94649FEDA06A}" type="slidenum">
              <a:rPr lang="en-IN" smtClean="0"/>
              <a:pPr>
                <a:defRPr/>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3055554-EE8F-4153-900F-F030B4B239FB}" type="datetime1">
              <a:rPr lang="en-US" smtClean="0"/>
              <a:t>9/3/2022</a:t>
            </a:fld>
            <a:endParaRPr lang="en-IN"/>
          </a:p>
        </p:txBody>
      </p:sp>
      <p:sp>
        <p:nvSpPr>
          <p:cNvPr id="3" name="Footer Placeholder 2"/>
          <p:cNvSpPr>
            <a:spLocks noGrp="1"/>
          </p:cNvSpPr>
          <p:nvPr>
            <p:ph type="ftr" sz="quarter" idx="11"/>
          </p:nvPr>
        </p:nvSpPr>
        <p:spPr/>
        <p:txBody>
          <a:bodyPr/>
          <a:lstStyle/>
          <a:p>
            <a:pPr>
              <a:defRPr/>
            </a:pPr>
            <a:endParaRPr lang="en-IN"/>
          </a:p>
        </p:txBody>
      </p:sp>
      <p:sp>
        <p:nvSpPr>
          <p:cNvPr id="4" name="Slide Number Placeholder 3"/>
          <p:cNvSpPr>
            <a:spLocks noGrp="1"/>
          </p:cNvSpPr>
          <p:nvPr>
            <p:ph type="sldNum" sz="quarter" idx="12"/>
          </p:nvPr>
        </p:nvSpPr>
        <p:spPr/>
        <p:txBody>
          <a:bodyPr/>
          <a:lstStyle/>
          <a:p>
            <a:pPr>
              <a:defRPr/>
            </a:pPr>
            <a:fld id="{F3C48196-8CD2-40EF-BD48-89C8658912A0}" type="slidenum">
              <a:rPr lang="en-IN" smtClean="0"/>
              <a:pPr>
                <a:defRPr/>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D3355B8-3C1B-466F-87F3-6BC313A33C36}" type="datetime1">
              <a:rPr lang="en-US" smtClean="0"/>
              <a:t>9/3/2022</a:t>
            </a:fld>
            <a:endParaRPr lang="en-IN"/>
          </a:p>
        </p:txBody>
      </p:sp>
      <p:sp>
        <p:nvSpPr>
          <p:cNvPr id="6" name="Footer Placeholder 5"/>
          <p:cNvSpPr>
            <a:spLocks noGrp="1"/>
          </p:cNvSpPr>
          <p:nvPr>
            <p:ph type="ftr" sz="quarter" idx="11"/>
          </p:nvPr>
        </p:nvSpPr>
        <p:spPr/>
        <p:txBody>
          <a:bodyPr/>
          <a:lstStyle/>
          <a:p>
            <a:pPr>
              <a:defRPr/>
            </a:pPr>
            <a:endParaRPr lang="en-IN"/>
          </a:p>
        </p:txBody>
      </p:sp>
      <p:sp>
        <p:nvSpPr>
          <p:cNvPr id="7" name="Slide Number Placeholder 6"/>
          <p:cNvSpPr>
            <a:spLocks noGrp="1"/>
          </p:cNvSpPr>
          <p:nvPr>
            <p:ph type="sldNum" sz="quarter" idx="12"/>
          </p:nvPr>
        </p:nvSpPr>
        <p:spPr/>
        <p:txBody>
          <a:bodyPr/>
          <a:lstStyle/>
          <a:p>
            <a:pPr>
              <a:defRPr/>
            </a:pPr>
            <a:fld id="{D90DA8D8-A4B4-42F5-A132-6A3DB3699E36}" type="slidenum">
              <a:rPr lang="en-IN" smtClean="0"/>
              <a:pPr>
                <a:defRPr/>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3D484466-B8FB-4089-9B0B-D813A0298BB8}" type="datetime1">
              <a:rPr lang="en-US" smtClean="0"/>
              <a:t>9/3/2022</a:t>
            </a:fld>
            <a:endParaRPr lang="en-IN"/>
          </a:p>
        </p:txBody>
      </p:sp>
      <p:sp>
        <p:nvSpPr>
          <p:cNvPr id="6" name="Footer Placeholder 5"/>
          <p:cNvSpPr>
            <a:spLocks noGrp="1"/>
          </p:cNvSpPr>
          <p:nvPr>
            <p:ph type="ftr" sz="quarter" idx="11"/>
          </p:nvPr>
        </p:nvSpPr>
        <p:spPr/>
        <p:txBody>
          <a:bodyPr/>
          <a:lstStyle/>
          <a:p>
            <a:pPr>
              <a:defRPr/>
            </a:pPr>
            <a:endParaRPr lang="en-IN"/>
          </a:p>
        </p:txBody>
      </p:sp>
      <p:sp>
        <p:nvSpPr>
          <p:cNvPr id="7" name="Slide Number Placeholder 6"/>
          <p:cNvSpPr>
            <a:spLocks noGrp="1"/>
          </p:cNvSpPr>
          <p:nvPr>
            <p:ph type="sldNum" sz="quarter" idx="12"/>
          </p:nvPr>
        </p:nvSpPr>
        <p:spPr/>
        <p:txBody>
          <a:bodyPr/>
          <a:lstStyle/>
          <a:p>
            <a:pPr>
              <a:defRPr/>
            </a:pPr>
            <a:fld id="{AD1FC42E-EF5D-4022-B148-27E763E27141}" type="slidenum">
              <a:rPr lang="en-IN" smtClean="0"/>
              <a:pPr>
                <a:defRPr/>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90E84BE-4C0C-4C22-B60E-D4B3AEB87332}" type="datetime1">
              <a:rPr lang="en-US" smtClean="0"/>
              <a:t>9/3/2022</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041D9B7-50D2-42FE-B057-4F029AA95217}" type="slidenum">
              <a:rPr lang="en-IN" smtClean="0"/>
              <a:pPr>
                <a:defRPr/>
              </a:pPr>
              <a:t>‹#›</a:t>
            </a:fld>
            <a:endParaRPr lang="en-IN"/>
          </a:p>
        </p:txBody>
      </p:sp>
    </p:spTree>
  </p:cSld>
  <p:clrMap bg1="lt1" tx1="dk1" bg2="lt2" tx2="dk2" accent1="accent1" accent2="accent2" accent3="accent3" accent4="accent4" accent5="accent5" accent6="accent6" hlink="hlink" folHlink="folHlink"/>
  <p:sldLayoutIdLst>
    <p:sldLayoutId id="2147487822" r:id="rId1"/>
    <p:sldLayoutId id="2147487823" r:id="rId2"/>
    <p:sldLayoutId id="2147487824" r:id="rId3"/>
    <p:sldLayoutId id="2147487825" r:id="rId4"/>
    <p:sldLayoutId id="2147487826" r:id="rId5"/>
    <p:sldLayoutId id="2147487827" r:id="rId6"/>
    <p:sldLayoutId id="2147487828" r:id="rId7"/>
    <p:sldLayoutId id="2147487829" r:id="rId8"/>
    <p:sldLayoutId id="2147487830" r:id="rId9"/>
    <p:sldLayoutId id="2147487831" r:id="rId10"/>
    <p:sldLayoutId id="214748783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coophp.nic.i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coophp.nic.i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85800" y="2209800"/>
            <a:ext cx="7924800" cy="381000"/>
          </a:xfrm>
        </p:spPr>
        <p:txBody>
          <a:bodyPr>
            <a:normAutofit fontScale="90000"/>
          </a:bodyPr>
          <a:lstStyle/>
          <a:p>
            <a:pPr algn="ctr" eaLnBrk="1" fontAlgn="auto" hangingPunct="1">
              <a:spcAft>
                <a:spcPts val="0"/>
              </a:spcAft>
              <a:defRPr/>
            </a:pPr>
            <a:r>
              <a:rPr lang="en-GB" sz="2400" b="1" dirty="0" smtClean="0">
                <a:solidFill>
                  <a:srgbClr val="FF0000"/>
                </a:solidFill>
                <a:latin typeface="Times New Roman" pitchFamily="18" charset="0"/>
                <a:cs typeface="Times New Roman" pitchFamily="18" charset="0"/>
              </a:rPr>
              <a:t>About the Cooperative Movement</a:t>
            </a:r>
          </a:p>
        </p:txBody>
      </p:sp>
      <p:graphicFrame>
        <p:nvGraphicFramePr>
          <p:cNvPr id="6174" name="Group 30"/>
          <p:cNvGraphicFramePr>
            <a:graphicFrameLocks noGrp="1"/>
          </p:cNvGraphicFramePr>
          <p:nvPr/>
        </p:nvGraphicFramePr>
        <p:xfrm>
          <a:off x="685800" y="2743200"/>
          <a:ext cx="7924800" cy="3882111"/>
        </p:xfrm>
        <a:graphic>
          <a:graphicData uri="http://schemas.openxmlformats.org/drawingml/2006/table">
            <a:tbl>
              <a:tblPr/>
              <a:tblGrid>
                <a:gridCol w="1306513"/>
                <a:gridCol w="6618287"/>
              </a:tblGrid>
              <a:tr h="66907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E21ED9"/>
                          </a:solidFill>
                          <a:effectLst/>
                          <a:latin typeface="Times New Roman" pitchFamily="18" charset="0"/>
                          <a:ea typeface="Mangal" pitchFamily="2"/>
                          <a:cs typeface="Times New Roman" pitchFamily="18" charset="0"/>
                        </a:rPr>
                        <a:t>1892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00FF"/>
                          </a:solidFill>
                          <a:effectLst/>
                          <a:latin typeface="Times New Roman" pitchFamily="18" charset="0"/>
                          <a:ea typeface="Mangal" pitchFamily="2"/>
                          <a:cs typeface="Times New Roman" pitchFamily="18" charset="0"/>
                        </a:rPr>
                        <a:t>First informal cooperative society at </a:t>
                      </a:r>
                      <a:r>
                        <a:rPr kumimoji="0" lang="en-GB" sz="1800" b="1" i="0" u="none" strike="noStrike" cap="none" normalizeH="0" baseline="0" dirty="0" err="1" smtClean="0">
                          <a:ln>
                            <a:noFill/>
                          </a:ln>
                          <a:solidFill>
                            <a:srgbClr val="0000FF"/>
                          </a:solidFill>
                          <a:effectLst/>
                          <a:latin typeface="Times New Roman" pitchFamily="18" charset="0"/>
                          <a:ea typeface="Mangal" pitchFamily="2"/>
                          <a:cs typeface="Times New Roman" pitchFamily="18" charset="0"/>
                        </a:rPr>
                        <a:t>Panjawar</a:t>
                      </a:r>
                      <a:r>
                        <a:rPr kumimoji="0" lang="en-GB" sz="1800" b="1" i="0" u="none" strike="noStrike" cap="none" normalizeH="0" baseline="0" dirty="0" smtClean="0">
                          <a:ln>
                            <a:noFill/>
                          </a:ln>
                          <a:solidFill>
                            <a:srgbClr val="0000FF"/>
                          </a:solidFill>
                          <a:effectLst/>
                          <a:latin typeface="Times New Roman" pitchFamily="18" charset="0"/>
                          <a:ea typeface="Mangal" pitchFamily="2"/>
                          <a:cs typeface="Times New Roman" pitchFamily="18" charset="0"/>
                        </a:rPr>
                        <a:t> in present </a:t>
                      </a:r>
                      <a:r>
                        <a:rPr kumimoji="0" lang="en-GB" sz="1800" b="1" i="0" u="none" strike="noStrike" cap="none" normalizeH="0" baseline="0" dirty="0" err="1" smtClean="0">
                          <a:ln>
                            <a:noFill/>
                          </a:ln>
                          <a:solidFill>
                            <a:srgbClr val="0000FF"/>
                          </a:solidFill>
                          <a:effectLst/>
                          <a:latin typeface="Times New Roman" pitchFamily="18" charset="0"/>
                          <a:ea typeface="Mangal" pitchFamily="2"/>
                          <a:cs typeface="Times New Roman" pitchFamily="18" charset="0"/>
                        </a:rPr>
                        <a:t>Una</a:t>
                      </a:r>
                      <a:r>
                        <a:rPr kumimoji="0" lang="en-GB" sz="1800" b="1" i="0" u="none" strike="noStrike" cap="none" normalizeH="0" baseline="0" dirty="0" smtClean="0">
                          <a:ln>
                            <a:noFill/>
                          </a:ln>
                          <a:solidFill>
                            <a:srgbClr val="0000FF"/>
                          </a:solidFill>
                          <a:effectLst/>
                          <a:latin typeface="Times New Roman" pitchFamily="18" charset="0"/>
                          <a:ea typeface="Mangal" pitchFamily="2"/>
                          <a:cs typeface="Times New Roman" pitchFamily="18" charset="0"/>
                        </a:rPr>
                        <a:t> District of H.P. was organized in India.</a:t>
                      </a:r>
                      <a:endParaRPr kumimoji="0" lang="en-US" sz="1800" b="1" i="0" u="none" strike="noStrike" cap="none" normalizeH="0" baseline="0" dirty="0" smtClean="0">
                        <a:ln>
                          <a:noFill/>
                        </a:ln>
                        <a:solidFill>
                          <a:srgbClr val="0000FF"/>
                        </a:solidFill>
                        <a:effectLst/>
                        <a:latin typeface="Times New Roman" pitchFamily="18" charset="0"/>
                        <a:ea typeface="Mangal" pitchFamily="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4604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E21ED9"/>
                          </a:solidFill>
                          <a:effectLst/>
                          <a:latin typeface="Times New Roman" pitchFamily="18" charset="0"/>
                          <a:ea typeface="Mangal" pitchFamily="2"/>
                          <a:cs typeface="Times New Roman" pitchFamily="18" charset="0"/>
                        </a:rPr>
                        <a:t>1904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00FF"/>
                          </a:solidFill>
                          <a:effectLst/>
                          <a:latin typeface="Times New Roman" pitchFamily="18" charset="0"/>
                          <a:ea typeface="Mangal" pitchFamily="2"/>
                          <a:cs typeface="Times New Roman" pitchFamily="18" charset="0"/>
                        </a:rPr>
                        <a:t>First Cooperative Societies Act enacted in India</a:t>
                      </a:r>
                      <a:endParaRPr kumimoji="0" lang="en-US" sz="1800" b="1" i="0" u="none" strike="noStrike" cap="none" normalizeH="0" baseline="0" dirty="0" smtClean="0">
                        <a:ln>
                          <a:noFill/>
                        </a:ln>
                        <a:solidFill>
                          <a:srgbClr val="0000FF"/>
                        </a:solidFill>
                        <a:effectLst/>
                        <a:latin typeface="Times New Roman" pitchFamily="18" charset="0"/>
                        <a:ea typeface="Mangal" pitchFamily="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4604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E21ED9"/>
                          </a:solidFill>
                          <a:effectLst/>
                          <a:latin typeface="Times New Roman" pitchFamily="18" charset="0"/>
                          <a:ea typeface="Mangal" pitchFamily="2"/>
                          <a:cs typeface="Times New Roman" pitchFamily="18" charset="0"/>
                        </a:rPr>
                        <a:t>1948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00FF"/>
                          </a:solidFill>
                          <a:effectLst/>
                          <a:latin typeface="Times New Roman" pitchFamily="18" charset="0"/>
                          <a:ea typeface="Mangal" pitchFamily="2"/>
                          <a:cs typeface="Times New Roman" pitchFamily="18" charset="0"/>
                        </a:rPr>
                        <a:t>663 Cooperative Societies with membership of 18,375 in </a:t>
                      </a:r>
                      <a:r>
                        <a:rPr kumimoji="0" lang="en-GB" sz="1800" b="1" i="0" u="none" strike="noStrike" cap="none" normalizeH="0" baseline="0" dirty="0" err="1" smtClean="0">
                          <a:ln>
                            <a:noFill/>
                          </a:ln>
                          <a:solidFill>
                            <a:srgbClr val="0000FF"/>
                          </a:solidFill>
                          <a:effectLst/>
                          <a:latin typeface="Times New Roman" pitchFamily="18" charset="0"/>
                          <a:ea typeface="Mangal" pitchFamily="2"/>
                          <a:cs typeface="Times New Roman" pitchFamily="18" charset="0"/>
                        </a:rPr>
                        <a:t>H.P.</a:t>
                      </a:r>
                      <a:endParaRPr kumimoji="0" lang="en-US" sz="1800" b="1" i="0" u="none" strike="noStrike" cap="none" normalizeH="0" baseline="0" dirty="0" smtClean="0">
                        <a:ln>
                          <a:noFill/>
                        </a:ln>
                        <a:solidFill>
                          <a:srgbClr val="0000FF"/>
                        </a:solidFill>
                        <a:effectLst/>
                        <a:latin typeface="Times New Roman" pitchFamily="18" charset="0"/>
                        <a:ea typeface="Mangal" pitchFamily="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2039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E21ED9"/>
                          </a:solidFill>
                          <a:effectLst/>
                          <a:latin typeface="Times New Roman" pitchFamily="18" charset="0"/>
                          <a:ea typeface="Mangal" pitchFamily="2"/>
                          <a:cs typeface="Times New Roman" pitchFamily="18" charset="0"/>
                        </a:rPr>
                        <a:t>1956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FF"/>
                          </a:solidFill>
                          <a:effectLst/>
                          <a:latin typeface="Times New Roman" pitchFamily="18" charset="0"/>
                          <a:ea typeface="Mangal" pitchFamily="2"/>
                          <a:cs typeface="Times New Roman" pitchFamily="18" charset="0"/>
                        </a:rPr>
                        <a:t>First </a:t>
                      </a:r>
                      <a:r>
                        <a:rPr kumimoji="0" lang="en-GB" sz="1800" b="1" i="0" u="none" strike="noStrike" cap="none" normalizeH="0" baseline="0" dirty="0" smtClean="0">
                          <a:ln>
                            <a:noFill/>
                          </a:ln>
                          <a:solidFill>
                            <a:srgbClr val="0000FF"/>
                          </a:solidFill>
                          <a:effectLst/>
                          <a:latin typeface="Times New Roman" pitchFamily="18" charset="0"/>
                          <a:ea typeface="Mangal" pitchFamily="2"/>
                          <a:cs typeface="Times New Roman" pitchFamily="18" charset="0"/>
                        </a:rPr>
                        <a:t>H.P. Cooperative Societies Act enacted in H.P. </a:t>
                      </a:r>
                      <a:endParaRPr kumimoji="0" lang="en-US" sz="1800" b="1" i="0" u="none" strike="noStrike" cap="none" normalizeH="0" baseline="0" dirty="0" smtClean="0">
                        <a:ln>
                          <a:noFill/>
                        </a:ln>
                        <a:solidFill>
                          <a:srgbClr val="0000FF"/>
                        </a:solidFill>
                        <a:effectLst/>
                        <a:latin typeface="Times New Roman" pitchFamily="18" charset="0"/>
                        <a:ea typeface="Mangal" pitchFamily="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4604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E21ED9"/>
                          </a:solidFill>
                          <a:effectLst/>
                          <a:latin typeface="Times New Roman" pitchFamily="18" charset="0"/>
                          <a:ea typeface="Mangal" pitchFamily="2"/>
                          <a:cs typeface="Times New Roman" pitchFamily="18" charset="0"/>
                        </a:rPr>
                        <a:t>1968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00FF"/>
                          </a:solidFill>
                          <a:effectLst/>
                          <a:latin typeface="Times New Roman" pitchFamily="18" charset="0"/>
                          <a:ea typeface="Mangal" pitchFamily="2"/>
                          <a:cs typeface="Times New Roman" pitchFamily="18" charset="0"/>
                        </a:rPr>
                        <a:t>H.P. Cooperative Societies Act, 1968 after re-organization of States</a:t>
                      </a:r>
                      <a:endParaRPr kumimoji="0" lang="en-US" sz="1800" b="1" i="0" u="none" strike="noStrike" cap="none" normalizeH="0" baseline="0" dirty="0" smtClean="0">
                        <a:ln>
                          <a:noFill/>
                        </a:ln>
                        <a:solidFill>
                          <a:srgbClr val="0000FF"/>
                        </a:solidFill>
                        <a:effectLst/>
                        <a:latin typeface="Times New Roman" pitchFamily="18" charset="0"/>
                        <a:ea typeface="Mangal" pitchFamily="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2039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E21ED9"/>
                          </a:solidFill>
                          <a:effectLst/>
                          <a:latin typeface="Times New Roman" pitchFamily="18" charset="0"/>
                          <a:ea typeface="Mangal" pitchFamily="2"/>
                          <a:cs typeface="Times New Roman" pitchFamily="18" charset="0"/>
                        </a:rPr>
                        <a:t>2020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FF"/>
                          </a:solidFill>
                          <a:effectLst/>
                          <a:latin typeface="Times New Roman" pitchFamily="18" charset="0"/>
                          <a:ea typeface="Mangal" pitchFamily="2"/>
                          <a:cs typeface="Times New Roman" pitchFamily="18" charset="0"/>
                        </a:rPr>
                        <a:t>97th Constitutional Amendment Act 2011 was adopted.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FF"/>
                          </a:solidFill>
                          <a:effectLst/>
                          <a:latin typeface="Times New Roman" pitchFamily="18" charset="0"/>
                          <a:ea typeface="Mangal" pitchFamily="2"/>
                          <a:cs typeface="Times New Roman" pitchFamily="18" charset="0"/>
                        </a:rPr>
                        <a:t>HP Coop Societies (Amend) Act 2020 was passed.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2039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E21ED9"/>
                          </a:solidFill>
                          <a:effectLst/>
                          <a:latin typeface="Times New Roman" pitchFamily="18" charset="0"/>
                          <a:ea typeface="Mangal" pitchFamily="2"/>
                          <a:cs typeface="Times New Roman" pitchFamily="18" charset="0"/>
                        </a:rPr>
                        <a:t>2022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0000FF"/>
                          </a:solidFill>
                          <a:effectLst/>
                          <a:latin typeface="Times New Roman" pitchFamily="18" charset="0"/>
                          <a:ea typeface="Mangal" pitchFamily="2"/>
                          <a:cs typeface="Times New Roman" pitchFamily="18" charset="0"/>
                        </a:rPr>
                        <a:t>4881  functional societies with membership of 18.99  </a:t>
                      </a:r>
                      <a:r>
                        <a:rPr kumimoji="0" lang="en-GB" sz="1800" b="1" i="0" u="none" strike="noStrike" cap="none" normalizeH="0" baseline="0" dirty="0" err="1" smtClean="0">
                          <a:ln>
                            <a:noFill/>
                          </a:ln>
                          <a:solidFill>
                            <a:srgbClr val="0000FF"/>
                          </a:solidFill>
                          <a:effectLst/>
                          <a:latin typeface="Times New Roman" pitchFamily="18" charset="0"/>
                          <a:ea typeface="Mangal" pitchFamily="2"/>
                          <a:cs typeface="Times New Roman" pitchFamily="18" charset="0"/>
                        </a:rPr>
                        <a:t>lakh</a:t>
                      </a:r>
                      <a:endParaRPr kumimoji="0" lang="en-US" sz="1800" b="1" i="0" u="none" strike="noStrike" cap="none" normalizeH="0" baseline="0" dirty="0" smtClean="0">
                        <a:ln>
                          <a:noFill/>
                        </a:ln>
                        <a:solidFill>
                          <a:srgbClr val="0000FF"/>
                        </a:solidFill>
                        <a:effectLst/>
                        <a:latin typeface="Times New Roman" pitchFamily="18" charset="0"/>
                        <a:ea typeface="Mangal" pitchFamily="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Rectangle 2"/>
          <p:cNvSpPr txBox="1">
            <a:spLocks noChangeArrowheads="1"/>
          </p:cNvSpPr>
          <p:nvPr/>
        </p:nvSpPr>
        <p:spPr bwMode="auto">
          <a:xfrm>
            <a:off x="838200" y="1143000"/>
            <a:ext cx="8153400" cy="457200"/>
          </a:xfrm>
          <a:prstGeom prst="rect">
            <a:avLst/>
          </a:prstGeom>
          <a:noFill/>
          <a:ln w="9525">
            <a:noFill/>
            <a:miter lim="800000"/>
            <a:headEnd/>
            <a:tailEnd/>
          </a:ln>
        </p:spPr>
        <p:txBody>
          <a:bodyPr vert="horz" wrap="square" lIns="0" tIns="45720" rIns="0" bIns="0" numCol="1" anchor="b" anchorCtr="0" compatLnSpc="1">
            <a:prstTxWarp prst="textNoShape">
              <a:avLst/>
            </a:prstTxWarp>
            <a:normAutofit fontScale="3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GB" sz="3200" b="1" dirty="0" smtClean="0">
              <a:solidFill>
                <a:srgbClr val="FF0000"/>
              </a:solidFill>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sz="6000" b="1" dirty="0" smtClean="0">
                <a:solidFill>
                  <a:srgbClr val="FF0000"/>
                </a:solidFill>
                <a:latin typeface="Times New Roman" pitchFamily="18" charset="0"/>
                <a:ea typeface="+mj-ea"/>
                <a:cs typeface="Times New Roman" pitchFamily="18" charset="0"/>
              </a:rPr>
              <a:t>DEPARTMENT   OF   COOPERATION  -  </a:t>
            </a:r>
            <a:r>
              <a:rPr kumimoji="0" lang="en-GB" sz="6000" b="1"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HIMACHAL   PRADESH</a:t>
            </a:r>
          </a:p>
        </p:txBody>
      </p:sp>
      <p:pic>
        <p:nvPicPr>
          <p:cNvPr id="6" name="Picture 9" descr="C:\coopweb training\cooprative web site\buttons immage\image002.gif"/>
          <p:cNvPicPr>
            <a:picLocks noChangeAspect="1" noChangeArrowheads="1"/>
          </p:cNvPicPr>
          <p:nvPr/>
        </p:nvPicPr>
        <p:blipFill>
          <a:blip r:embed="rId2"/>
          <a:srcRect/>
          <a:stretch>
            <a:fillRect/>
          </a:stretch>
        </p:blipFill>
        <p:spPr bwMode="auto">
          <a:xfrm>
            <a:off x="3657600" y="0"/>
            <a:ext cx="1676400" cy="1219200"/>
          </a:xfrm>
          <a:prstGeom prst="rect">
            <a:avLst/>
          </a:prstGeom>
          <a:noFill/>
          <a:ln w="9525">
            <a:noFill/>
            <a:miter lim="800000"/>
            <a:headEnd/>
            <a:tailEnd/>
          </a:ln>
        </p:spPr>
      </p:pic>
      <p:pic>
        <p:nvPicPr>
          <p:cNvPr id="8" name="Picture 9" descr="C:\Documents and Settings\Owner\Desktop\coop hand.gif"/>
          <p:cNvPicPr>
            <a:picLocks noChangeAspect="1" noChangeArrowheads="1"/>
          </p:cNvPicPr>
          <p:nvPr/>
        </p:nvPicPr>
        <p:blipFill>
          <a:blip r:embed="rId3"/>
          <a:srcRect/>
          <a:stretch>
            <a:fillRect/>
          </a:stretch>
        </p:blipFill>
        <p:spPr bwMode="auto">
          <a:xfrm>
            <a:off x="4038600" y="1600200"/>
            <a:ext cx="990601" cy="609600"/>
          </a:xfrm>
          <a:prstGeom prst="rect">
            <a:avLst/>
          </a:prstGeom>
          <a:noFill/>
          <a:ln w="9525">
            <a:noFill/>
            <a:miter lim="800000"/>
            <a:headEnd/>
            <a:tailEnd/>
          </a:ln>
        </p:spPr>
      </p:pic>
      <p:pic>
        <p:nvPicPr>
          <p:cNvPr id="7" name="Picture 9" descr="C:\coopweb training\cooprative web site\buttons immage\image002.gif"/>
          <p:cNvPicPr>
            <a:picLocks noChangeAspect="1" noChangeArrowheads="1"/>
          </p:cNvPicPr>
          <p:nvPr/>
        </p:nvPicPr>
        <p:blipFill>
          <a:blip r:embed="rId2"/>
          <a:srcRect/>
          <a:stretch>
            <a:fillRect/>
          </a:stretch>
        </p:blipFill>
        <p:spPr bwMode="auto">
          <a:xfrm>
            <a:off x="228600" y="0"/>
            <a:ext cx="838200" cy="609600"/>
          </a:xfrm>
          <a:prstGeom prst="rect">
            <a:avLst/>
          </a:prstGeom>
          <a:noFill/>
          <a:ln w="9525">
            <a:noFill/>
            <a:miter lim="800000"/>
            <a:headEnd/>
            <a:tailEnd/>
          </a:ln>
        </p:spPr>
      </p:pic>
      <p:pic>
        <p:nvPicPr>
          <p:cNvPr id="9" name="Picture 9" descr="C:\Documents and Settings\Owner\Desktop\coop hand.gif"/>
          <p:cNvPicPr>
            <a:picLocks noChangeAspect="1" noChangeArrowheads="1"/>
          </p:cNvPicPr>
          <p:nvPr/>
        </p:nvPicPr>
        <p:blipFill>
          <a:blip r:embed="rId3"/>
          <a:srcRect/>
          <a:stretch>
            <a:fillRect/>
          </a:stretch>
        </p:blipFill>
        <p:spPr bwMode="auto">
          <a:xfrm>
            <a:off x="7924800" y="0"/>
            <a:ext cx="990601" cy="609600"/>
          </a:xfrm>
          <a:prstGeom prst="rect">
            <a:avLst/>
          </a:prstGeom>
          <a:noFill/>
          <a:ln w="9525">
            <a:noFill/>
            <a:miter lim="800000"/>
            <a:headEnd/>
            <a:tailEnd/>
          </a:ln>
        </p:spPr>
      </p:pic>
      <p:sp>
        <p:nvSpPr>
          <p:cNvPr id="10" name="Slide Number Placeholder 9"/>
          <p:cNvSpPr>
            <a:spLocks noGrp="1"/>
          </p:cNvSpPr>
          <p:nvPr>
            <p:ph type="sldNum" sz="quarter" idx="12"/>
          </p:nvPr>
        </p:nvSpPr>
        <p:spPr/>
        <p:txBody>
          <a:bodyPr/>
          <a:lstStyle/>
          <a:p>
            <a:pPr>
              <a:defRPr/>
            </a:pPr>
            <a:fld id="{885732B4-3C49-4815-9DDF-F277F184A057}" type="slidenum">
              <a:rPr lang="en-IN" smtClean="0"/>
              <a:pPr>
                <a:defRPr/>
              </a:pPr>
              <a:t>1</a:t>
            </a:fld>
            <a:endParaRPr lang="en-IN"/>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686800" cy="815608"/>
          </a:xfrm>
          <a:prstGeom prst="rect">
            <a:avLst/>
          </a:prstGeom>
          <a:ln>
            <a:solidFill>
              <a:schemeClr val="tx1"/>
            </a:solidFill>
          </a:ln>
        </p:spPr>
        <p:txBody>
          <a:bodyPr wrap="square">
            <a:spAutoFit/>
          </a:bodyPr>
          <a:lstStyle/>
          <a:p>
            <a:pPr marL="465138" indent="-465138">
              <a:spcBef>
                <a:spcPct val="50000"/>
              </a:spcBef>
              <a:defRPr/>
            </a:pPr>
            <a:r>
              <a:rPr lang="en-US" b="1" dirty="0" smtClean="0">
                <a:solidFill>
                  <a:srgbClr val="FF0000"/>
                </a:solidFill>
                <a:latin typeface="Times New Roman" pitchFamily="18" charset="0"/>
                <a:ea typeface="Mangal" pitchFamily="2"/>
                <a:cs typeface="Times New Roman" pitchFamily="18" charset="0"/>
              </a:rPr>
              <a:t>CENTRAL SPONSORED SCHEMES</a:t>
            </a:r>
          </a:p>
          <a:p>
            <a:pPr marL="465138" indent="-465138" algn="l">
              <a:spcBef>
                <a:spcPct val="50000"/>
              </a:spcBef>
              <a:defRPr/>
            </a:pPr>
            <a:r>
              <a:rPr lang="en-US" sz="1800" b="1" dirty="0" smtClean="0">
                <a:solidFill>
                  <a:srgbClr val="FF0000"/>
                </a:solidFill>
                <a:latin typeface="Times New Roman" pitchFamily="18" charset="0"/>
                <a:cs typeface="Times New Roman" pitchFamily="18" charset="0"/>
              </a:rPr>
              <a:t>	</a:t>
            </a:r>
            <a:endParaRPr lang="en-US" sz="1600" b="1" dirty="0" smtClean="0">
              <a:solidFill>
                <a:schemeClr val="tx1"/>
              </a:solidFill>
              <a:latin typeface="Times New Roman" pitchFamily="18" charset="0"/>
              <a:cs typeface="Times New Roman" pitchFamily="18" charset="0"/>
            </a:endParaRPr>
          </a:p>
        </p:txBody>
      </p:sp>
      <p:sp>
        <p:nvSpPr>
          <p:cNvPr id="3" name="Rectangle 2"/>
          <p:cNvSpPr/>
          <p:nvPr/>
        </p:nvSpPr>
        <p:spPr>
          <a:xfrm>
            <a:off x="457200" y="1447800"/>
            <a:ext cx="8153400" cy="4708981"/>
          </a:xfrm>
          <a:prstGeom prst="rect">
            <a:avLst/>
          </a:prstGeom>
          <a:ln>
            <a:solidFill>
              <a:schemeClr val="tx1"/>
            </a:solidFill>
          </a:ln>
        </p:spPr>
        <p:txBody>
          <a:bodyPr wrap="square">
            <a:spAutoFit/>
          </a:bodyPr>
          <a:lstStyle/>
          <a:p>
            <a:pPr algn="just"/>
            <a:r>
              <a:rPr lang="en-US" dirty="0" smtClean="0">
                <a:solidFill>
                  <a:schemeClr val="tx1"/>
                </a:solidFill>
                <a:latin typeface="Times New Roman" pitchFamily="18" charset="0"/>
                <a:cs typeface="Times New Roman" pitchFamily="18" charset="0"/>
              </a:rPr>
              <a:t>1.	 NCDC &amp; NABARD are implementing Center Sector Scheme for </a:t>
            </a:r>
            <a:r>
              <a:rPr lang="en-US" dirty="0" smtClean="0">
                <a:solidFill>
                  <a:schemeClr val="tx1"/>
                </a:solidFill>
                <a:latin typeface="Times New Roman" pitchFamily="18" charset="0"/>
                <a:cs typeface="Times New Roman" pitchFamily="18" charset="0"/>
              </a:rPr>
              <a:t>	the formation </a:t>
            </a:r>
            <a:r>
              <a:rPr lang="en-US" dirty="0" smtClean="0">
                <a:solidFill>
                  <a:schemeClr val="tx1"/>
                </a:solidFill>
                <a:latin typeface="Times New Roman" pitchFamily="18" charset="0"/>
                <a:cs typeface="Times New Roman" pitchFamily="18" charset="0"/>
              </a:rPr>
              <a:t>and promotion of Farmer Producer Organization </a:t>
            </a:r>
            <a:r>
              <a:rPr lang="en-US"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FPO). NCDC </a:t>
            </a:r>
            <a:r>
              <a:rPr lang="en-US" dirty="0" smtClean="0">
                <a:solidFill>
                  <a:schemeClr val="tx1"/>
                </a:solidFill>
                <a:latin typeface="Times New Roman" pitchFamily="18" charset="0"/>
                <a:cs typeface="Times New Roman" pitchFamily="18" charset="0"/>
              </a:rPr>
              <a:t>has </a:t>
            </a:r>
            <a:r>
              <a:rPr lang="en-US" dirty="0" smtClean="0">
                <a:solidFill>
                  <a:schemeClr val="tx1"/>
                </a:solidFill>
                <a:latin typeface="Times New Roman" pitchFamily="18" charset="0"/>
                <a:cs typeface="Times New Roman" pitchFamily="18" charset="0"/>
              </a:rPr>
              <a:t>founded 20 FPOs under HP Cooperative </a:t>
            </a:r>
            <a:r>
              <a:rPr lang="en-US" dirty="0" smtClean="0">
                <a:solidFill>
                  <a:schemeClr val="tx1"/>
                </a:solidFill>
                <a:latin typeface="Times New Roman" pitchFamily="18" charset="0"/>
                <a:cs typeface="Times New Roman" pitchFamily="18" charset="0"/>
              </a:rPr>
              <a:t>	Societies </a:t>
            </a:r>
            <a:r>
              <a:rPr lang="en-US" dirty="0" smtClean="0">
                <a:solidFill>
                  <a:schemeClr val="tx1"/>
                </a:solidFill>
                <a:latin typeface="Times New Roman" pitchFamily="18" charset="0"/>
                <a:cs typeface="Times New Roman" pitchFamily="18" charset="0"/>
              </a:rPr>
              <a:t>Act, 1968 and </a:t>
            </a:r>
            <a:r>
              <a:rPr lang="en-US" dirty="0" smtClean="0">
                <a:solidFill>
                  <a:schemeClr val="tx1"/>
                </a:solidFill>
                <a:latin typeface="Times New Roman" pitchFamily="18" charset="0"/>
                <a:cs typeface="Times New Roman" pitchFamily="18" charset="0"/>
              </a:rPr>
              <a:t>NABARD </a:t>
            </a:r>
            <a:r>
              <a:rPr lang="en-US" dirty="0" smtClean="0">
                <a:solidFill>
                  <a:schemeClr val="tx1"/>
                </a:solidFill>
                <a:latin typeface="Times New Roman" pitchFamily="18" charset="0"/>
                <a:cs typeface="Times New Roman" pitchFamily="18" charset="0"/>
              </a:rPr>
              <a:t>has registered 16 FPOs under </a:t>
            </a:r>
            <a:r>
              <a:rPr lang="en-US" dirty="0" smtClean="0">
                <a:solidFill>
                  <a:schemeClr val="tx1"/>
                </a:solidFill>
                <a:latin typeface="Times New Roman" pitchFamily="18" charset="0"/>
                <a:cs typeface="Times New Roman" pitchFamily="18" charset="0"/>
              </a:rPr>
              <a:t>	company’s </a:t>
            </a:r>
            <a:r>
              <a:rPr lang="en-US" dirty="0" smtClean="0">
                <a:solidFill>
                  <a:schemeClr val="tx1"/>
                </a:solidFill>
                <a:latin typeface="Times New Roman" pitchFamily="18" charset="0"/>
                <a:cs typeface="Times New Roman" pitchFamily="18" charset="0"/>
              </a:rPr>
              <a:t>Act  under the 	scheme.</a:t>
            </a:r>
          </a:p>
          <a:p>
            <a:endParaRPr lang="en-US" u="sng" dirty="0" smtClean="0">
              <a:solidFill>
                <a:srgbClr val="FF0000"/>
              </a:solidFill>
              <a:latin typeface="Times New Roman" pitchFamily="18" charset="0"/>
              <a:cs typeface="Times New Roman" pitchFamily="18" charset="0"/>
            </a:endParaRPr>
          </a:p>
          <a:p>
            <a:endParaRPr lang="en-US" u="sng" dirty="0" smtClean="0">
              <a:solidFill>
                <a:srgbClr val="FF0000"/>
              </a:solidFill>
              <a:latin typeface="Times New Roman" pitchFamily="18" charset="0"/>
              <a:cs typeface="Times New Roman" pitchFamily="18" charset="0"/>
            </a:endParaRPr>
          </a:p>
          <a:p>
            <a:r>
              <a:rPr lang="en-US" b="1" u="sng" dirty="0" smtClean="0">
                <a:solidFill>
                  <a:srgbClr val="E21ED9"/>
                </a:solidFill>
                <a:latin typeface="Times New Roman" pitchFamily="18" charset="0"/>
                <a:cs typeface="Times New Roman" pitchFamily="18" charset="0"/>
              </a:rPr>
              <a:t>Financial Assistance under the scheme</a:t>
            </a:r>
          </a:p>
          <a:p>
            <a:endParaRPr lang="en-IN" u="sng" dirty="0" smtClean="0">
              <a:solidFill>
                <a:srgbClr val="FF0000"/>
              </a:solidFill>
              <a:latin typeface="Times New Roman" pitchFamily="18" charset="0"/>
              <a:cs typeface="Times New Roman" pitchFamily="18" charset="0"/>
            </a:endParaRPr>
          </a:p>
          <a:p>
            <a:pPr algn="l">
              <a:buFont typeface="Wingdings" pitchFamily="2" charset="2"/>
              <a:buChar char="Ø"/>
            </a:pPr>
            <a:r>
              <a:rPr lang="en-IN" dirty="0" smtClean="0">
                <a:solidFill>
                  <a:schemeClr val="tx1"/>
                </a:solidFill>
                <a:latin typeface="Times New Roman" pitchFamily="18" charset="0"/>
                <a:cs typeface="Times New Roman" pitchFamily="18" charset="0"/>
              </a:rPr>
              <a:t> Formation &amp; Incubation Cost:               25 </a:t>
            </a:r>
            <a:r>
              <a:rPr lang="en-IN" dirty="0" err="1" smtClean="0">
                <a:solidFill>
                  <a:schemeClr val="tx1"/>
                </a:solidFill>
                <a:latin typeface="Times New Roman" pitchFamily="18" charset="0"/>
                <a:cs typeface="Times New Roman" pitchFamily="18" charset="0"/>
              </a:rPr>
              <a:t>Lakhs</a:t>
            </a:r>
            <a:r>
              <a:rPr lang="en-IN" dirty="0" smtClean="0">
                <a:solidFill>
                  <a:schemeClr val="tx1"/>
                </a:solidFill>
                <a:latin typeface="Times New Roman" pitchFamily="18" charset="0"/>
                <a:cs typeface="Times New Roman" pitchFamily="18" charset="0"/>
              </a:rPr>
              <a:t> for 5 years</a:t>
            </a:r>
          </a:p>
          <a:p>
            <a:pPr algn="l">
              <a:buFont typeface="Wingdings" pitchFamily="2" charset="2"/>
              <a:buChar char="Ø"/>
            </a:pPr>
            <a:r>
              <a:rPr lang="en-IN" dirty="0" smtClean="0">
                <a:solidFill>
                  <a:schemeClr val="tx1"/>
                </a:solidFill>
                <a:latin typeface="Times New Roman" pitchFamily="18" charset="0"/>
                <a:cs typeface="Times New Roman" pitchFamily="18" charset="0"/>
              </a:rPr>
              <a:t> Management Cost:                                 18 </a:t>
            </a:r>
            <a:r>
              <a:rPr lang="en-IN" dirty="0" err="1" smtClean="0">
                <a:solidFill>
                  <a:schemeClr val="tx1"/>
                </a:solidFill>
                <a:latin typeface="Times New Roman" pitchFamily="18" charset="0"/>
                <a:cs typeface="Times New Roman" pitchFamily="18" charset="0"/>
              </a:rPr>
              <a:t>Lakhs</a:t>
            </a:r>
            <a:r>
              <a:rPr lang="en-IN" dirty="0" smtClean="0">
                <a:solidFill>
                  <a:schemeClr val="tx1"/>
                </a:solidFill>
                <a:latin typeface="Times New Roman" pitchFamily="18" charset="0"/>
                <a:cs typeface="Times New Roman" pitchFamily="18" charset="0"/>
              </a:rPr>
              <a:t> for 3 years</a:t>
            </a:r>
          </a:p>
          <a:p>
            <a:pPr algn="l">
              <a:buFont typeface="Wingdings" pitchFamily="2" charset="2"/>
              <a:buChar char="Ø"/>
            </a:pPr>
            <a:r>
              <a:rPr lang="en-IN" dirty="0" smtClean="0">
                <a:solidFill>
                  <a:schemeClr val="tx1"/>
                </a:solidFill>
                <a:latin typeface="Times New Roman" pitchFamily="18" charset="0"/>
                <a:cs typeface="Times New Roman" pitchFamily="18" charset="0"/>
              </a:rPr>
              <a:t> Matching equity ceiling:	          </a:t>
            </a:r>
            <a:r>
              <a:rPr lang="en-IN" dirty="0" smtClean="0">
                <a:solidFill>
                  <a:schemeClr val="tx1"/>
                </a:solidFill>
                <a:latin typeface="Times New Roman" pitchFamily="18" charset="0"/>
                <a:cs typeface="Times New Roman" pitchFamily="18" charset="0"/>
              </a:rPr>
              <a:t>15 </a:t>
            </a:r>
            <a:r>
              <a:rPr lang="en-IN" dirty="0" smtClean="0">
                <a:solidFill>
                  <a:schemeClr val="tx1"/>
                </a:solidFill>
                <a:latin typeface="Times New Roman" pitchFamily="18" charset="0"/>
                <a:cs typeface="Times New Roman" pitchFamily="18" charset="0"/>
              </a:rPr>
              <a:t>Lakhs</a:t>
            </a:r>
          </a:p>
          <a:p>
            <a:pPr algn="l">
              <a:buFont typeface="Wingdings" pitchFamily="2" charset="2"/>
              <a:buChar char="Ø"/>
            </a:pPr>
            <a:r>
              <a:rPr lang="en-IN" dirty="0" smtClean="0">
                <a:solidFill>
                  <a:schemeClr val="tx1"/>
                </a:solidFill>
                <a:latin typeface="Times New Roman" pitchFamily="18" charset="0"/>
                <a:cs typeface="Times New Roman" pitchFamily="18" charset="0"/>
              </a:rPr>
              <a:t> Collateral free loan:                                </a:t>
            </a:r>
            <a:r>
              <a:rPr lang="en-IN" dirty="0" err="1" smtClean="0">
                <a:solidFill>
                  <a:schemeClr val="tx1"/>
                </a:solidFill>
                <a:latin typeface="Times New Roman" pitchFamily="18" charset="0"/>
                <a:cs typeface="Times New Roman" pitchFamily="18" charset="0"/>
              </a:rPr>
              <a:t>upto</a:t>
            </a:r>
            <a:r>
              <a:rPr lang="en-IN" dirty="0" smtClean="0">
                <a:solidFill>
                  <a:schemeClr val="tx1"/>
                </a:solidFill>
                <a:latin typeface="Times New Roman" pitchFamily="18" charset="0"/>
                <a:cs typeface="Times New Roman" pitchFamily="18" charset="0"/>
              </a:rPr>
              <a:t> 2 </a:t>
            </a:r>
            <a:r>
              <a:rPr lang="en-IN" dirty="0" err="1" smtClean="0">
                <a:solidFill>
                  <a:schemeClr val="tx1"/>
                </a:solidFill>
                <a:latin typeface="Times New Roman" pitchFamily="18" charset="0"/>
                <a:cs typeface="Times New Roman" pitchFamily="18" charset="0"/>
              </a:rPr>
              <a:t>Crore</a:t>
            </a:r>
            <a:endParaRPr lang="en-IN" dirty="0" smtClean="0">
              <a:solidFill>
                <a:schemeClr val="tx1"/>
              </a:solidFill>
              <a:latin typeface="Times New Roman" pitchFamily="18" charset="0"/>
              <a:cs typeface="Times New Roman" pitchFamily="18" charset="0"/>
            </a:endParaRPr>
          </a:p>
          <a:p>
            <a:pPr algn="l"/>
            <a:endParaRPr lang="en-IN" dirty="0" smtClean="0">
              <a:solidFill>
                <a:schemeClr val="tx1"/>
              </a:solidFill>
              <a:latin typeface="Times New Roman" pitchFamily="18" charset="0"/>
              <a:cs typeface="Times New Roman" pitchFamily="18" charset="0"/>
            </a:endParaRPr>
          </a:p>
          <a:p>
            <a:pPr algn="l"/>
            <a:r>
              <a:rPr lang="en-US" b="1" dirty="0" smtClean="0">
                <a:solidFill>
                  <a:srgbClr val="0000FF"/>
                </a:solidFill>
                <a:effectLst>
                  <a:outerShdw blurRad="38100" dist="38100" dir="2700000" algn="tl">
                    <a:srgbClr val="FFFFFF"/>
                  </a:outerShdw>
                </a:effectLst>
                <a:latin typeface="Microsoft Sans Serif" pitchFamily="34" charset="0"/>
                <a:ea typeface="Mangal" pitchFamily="2"/>
                <a:cs typeface="Arial" charset="0"/>
              </a:rPr>
              <a:t> 	</a:t>
            </a:r>
            <a:endParaRPr lang="en-US" dirty="0" smtClean="0">
              <a:solidFill>
                <a:schemeClr val="tx1"/>
              </a:solidFill>
              <a:latin typeface="Times New Roman" pitchFamily="18" charset="0"/>
              <a:cs typeface="Times New Roman" pitchFamily="18" charset="0"/>
            </a:endParaRPr>
          </a:p>
        </p:txBody>
      </p:sp>
      <p:pic>
        <p:nvPicPr>
          <p:cNvPr id="4" name="Picture 9" descr="C:\coopweb training\cooprative web site\buttons immage\image002.gif"/>
          <p:cNvPicPr>
            <a:picLocks noChangeAspect="1" noChangeArrowheads="1"/>
          </p:cNvPicPr>
          <p:nvPr/>
        </p:nvPicPr>
        <p:blipFill>
          <a:blip r:embed="rId2"/>
          <a:srcRect/>
          <a:stretch>
            <a:fillRect/>
          </a:stretch>
        </p:blipFill>
        <p:spPr bwMode="auto">
          <a:xfrm>
            <a:off x="0" y="0"/>
            <a:ext cx="838200" cy="609600"/>
          </a:xfrm>
          <a:prstGeom prst="rect">
            <a:avLst/>
          </a:prstGeom>
          <a:noFill/>
          <a:ln w="9525">
            <a:noFill/>
            <a:miter lim="800000"/>
            <a:headEnd/>
            <a:tailEnd/>
          </a:ln>
        </p:spPr>
      </p:pic>
      <p:pic>
        <p:nvPicPr>
          <p:cNvPr id="5" name="Picture 9" descr="C:\Documents and Settings\Owner\Desktop\coop hand.gif"/>
          <p:cNvPicPr>
            <a:picLocks noChangeAspect="1" noChangeArrowheads="1"/>
          </p:cNvPicPr>
          <p:nvPr/>
        </p:nvPicPr>
        <p:blipFill>
          <a:blip r:embed="rId3"/>
          <a:srcRect/>
          <a:stretch>
            <a:fillRect/>
          </a:stretch>
        </p:blipFill>
        <p:spPr bwMode="auto">
          <a:xfrm>
            <a:off x="7848600" y="0"/>
            <a:ext cx="990601" cy="6096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F3C48196-8CD2-40EF-BD48-89C8658912A0}" type="slidenum">
              <a:rPr lang="en-IN" smtClean="0"/>
              <a:pPr>
                <a:defRPr/>
              </a:pPr>
              <a:t>10</a:t>
            </a:fld>
            <a:endParaRPr lang="en-IN"/>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1"/>
            <a:ext cx="8686800" cy="1277273"/>
          </a:xfrm>
          <a:prstGeom prst="rect">
            <a:avLst/>
          </a:prstGeom>
        </p:spPr>
        <p:txBody>
          <a:bodyPr wrap="square">
            <a:spAutoFit/>
          </a:bodyPr>
          <a:lstStyle/>
          <a:p>
            <a:pPr marL="465138" indent="-465138">
              <a:spcBef>
                <a:spcPct val="50000"/>
              </a:spcBef>
              <a:defRPr/>
            </a:pPr>
            <a:endParaRPr lang="en-US" b="1" dirty="0" smtClean="0">
              <a:solidFill>
                <a:srgbClr val="FF0000"/>
              </a:solidFill>
              <a:latin typeface="Lucida Console" pitchFamily="49" charset="0"/>
              <a:ea typeface="Mangal" pitchFamily="2"/>
              <a:cs typeface="Arial" charset="0"/>
            </a:endParaRPr>
          </a:p>
          <a:p>
            <a:pPr marL="465138" indent="-465138">
              <a:spcBef>
                <a:spcPct val="50000"/>
              </a:spcBef>
              <a:defRPr/>
            </a:pPr>
            <a:r>
              <a:rPr lang="en-US" b="1" dirty="0" smtClean="0">
                <a:solidFill>
                  <a:srgbClr val="FF0000"/>
                </a:solidFill>
                <a:latin typeface="Times New Roman" pitchFamily="18" charset="0"/>
                <a:ea typeface="Mangal" pitchFamily="2"/>
                <a:cs typeface="Times New Roman" pitchFamily="18" charset="0"/>
              </a:rPr>
              <a:t>CENTRAL SPONSORED SCHEMES</a:t>
            </a:r>
          </a:p>
          <a:p>
            <a:pPr marL="465138" indent="-465138" algn="l">
              <a:spcBef>
                <a:spcPct val="50000"/>
              </a:spcBef>
              <a:defRPr/>
            </a:pPr>
            <a:r>
              <a:rPr lang="en-US" sz="1800" b="1" dirty="0" smtClean="0">
                <a:solidFill>
                  <a:srgbClr val="FF0000"/>
                </a:solidFill>
                <a:latin typeface="Times New Roman" pitchFamily="18" charset="0"/>
                <a:cs typeface="Times New Roman" pitchFamily="18" charset="0"/>
              </a:rPr>
              <a:t>	</a:t>
            </a:r>
            <a:endParaRPr lang="en-US" sz="1600" b="1" dirty="0" smtClean="0">
              <a:solidFill>
                <a:schemeClr val="tx1"/>
              </a:solidFill>
              <a:latin typeface="Times New Roman" pitchFamily="18" charset="0"/>
              <a:cs typeface="Times New Roman" pitchFamily="18" charset="0"/>
            </a:endParaRPr>
          </a:p>
        </p:txBody>
      </p:sp>
      <p:sp>
        <p:nvSpPr>
          <p:cNvPr id="5" name="Content Placeholder 4"/>
          <p:cNvSpPr>
            <a:spLocks noGrp="1"/>
          </p:cNvSpPr>
          <p:nvPr>
            <p:ph idx="1"/>
          </p:nvPr>
        </p:nvSpPr>
        <p:spPr>
          <a:ln>
            <a:solidFill>
              <a:schemeClr val="tx1"/>
            </a:solidFill>
          </a:ln>
        </p:spPr>
        <p:txBody>
          <a:bodyPr/>
          <a:lstStyle/>
          <a:p>
            <a:pPr>
              <a:buNone/>
            </a:pPr>
            <a:r>
              <a:rPr lang="en-US" sz="1800" b="1" dirty="0" smtClean="0">
                <a:latin typeface="Times New Roman" pitchFamily="18" charset="0"/>
                <a:cs typeface="Times New Roman" pitchFamily="18" charset="0"/>
              </a:rPr>
              <a:t>2.  Government e Marketplace (</a:t>
            </a:r>
            <a:r>
              <a:rPr lang="en-US" sz="1800" b="1" dirty="0" err="1" smtClean="0">
                <a:latin typeface="Times New Roman" pitchFamily="18" charset="0"/>
                <a:cs typeface="Times New Roman" pitchFamily="18" charset="0"/>
              </a:rPr>
              <a:t>GeM</a:t>
            </a:r>
            <a:r>
              <a:rPr lang="en-US" sz="1800" b="1" dirty="0" smtClean="0">
                <a:latin typeface="Times New Roman" pitchFamily="18" charset="0"/>
                <a:cs typeface="Times New Roman" pitchFamily="18" charset="0"/>
              </a:rPr>
              <a:t>) Portal </a:t>
            </a:r>
          </a:p>
          <a:p>
            <a:pPr>
              <a:buNone/>
            </a:pPr>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Onboard  Cooperative Societies as buyers on </a:t>
            </a:r>
            <a:r>
              <a:rPr lang="en-US" sz="1800" dirty="0" err="1" smtClean="0">
                <a:latin typeface="Times New Roman" pitchFamily="18" charset="0"/>
                <a:cs typeface="Times New Roman" pitchFamily="18" charset="0"/>
              </a:rPr>
              <a:t>GeM</a:t>
            </a:r>
            <a:r>
              <a:rPr lang="en-US" sz="1800" dirty="0" smtClean="0">
                <a:latin typeface="Times New Roman" pitchFamily="18" charset="0"/>
                <a:cs typeface="Times New Roman" pitchFamily="18" charset="0"/>
              </a:rPr>
              <a:t> Portal. Societies with minimum turnover of </a:t>
            </a:r>
            <a:r>
              <a:rPr lang="en-US" sz="1800" b="1" dirty="0" smtClean="0">
                <a:latin typeface="Times New Roman" pitchFamily="18" charset="0"/>
                <a:cs typeface="Times New Roman" pitchFamily="18" charset="0"/>
              </a:rPr>
              <a:t>Rs 100 </a:t>
            </a:r>
            <a:r>
              <a:rPr lang="en-US" sz="1800" b="1" dirty="0" err="1" smtClean="0">
                <a:latin typeface="Times New Roman" pitchFamily="18" charset="0"/>
                <a:cs typeface="Times New Roman" pitchFamily="18" charset="0"/>
              </a:rPr>
              <a:t>Crores</a:t>
            </a:r>
            <a:r>
              <a:rPr lang="en-US" sz="1800" b="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are eligible for this.   </a:t>
            </a:r>
          </a:p>
          <a:p>
            <a:pPr>
              <a:buNone/>
            </a:pPr>
            <a:endParaRPr lang="en-US" sz="1800" dirty="0" smtClean="0">
              <a:latin typeface="Times New Roman" pitchFamily="18" charset="0"/>
              <a:cs typeface="Times New Roman" pitchFamily="18" charset="0"/>
            </a:endParaRPr>
          </a:p>
          <a:p>
            <a:r>
              <a:rPr lang="en-US" sz="1800" b="1" dirty="0" smtClean="0">
                <a:latin typeface="Times New Roman" pitchFamily="18" charset="0"/>
                <a:cs typeface="Times New Roman" pitchFamily="18" charset="0"/>
              </a:rPr>
              <a:t>5 Cooperatives </a:t>
            </a:r>
            <a:r>
              <a:rPr lang="en-US" sz="1800" dirty="0" smtClean="0">
                <a:latin typeface="Times New Roman" pitchFamily="18" charset="0"/>
                <a:cs typeface="Times New Roman" pitchFamily="18" charset="0"/>
              </a:rPr>
              <a:t>are already onboard on </a:t>
            </a:r>
            <a:r>
              <a:rPr lang="en-US" sz="1800" dirty="0" err="1" smtClean="0">
                <a:latin typeface="Times New Roman" pitchFamily="18" charset="0"/>
                <a:cs typeface="Times New Roman" pitchFamily="18" charset="0"/>
              </a:rPr>
              <a:t>GeM</a:t>
            </a:r>
            <a:r>
              <a:rPr lang="en-US" sz="1800" dirty="0" smtClean="0">
                <a:latin typeface="Times New Roman" pitchFamily="18" charset="0"/>
                <a:cs typeface="Times New Roman" pitchFamily="18" charset="0"/>
              </a:rPr>
              <a:t> Portal up till now i.e. </a:t>
            </a:r>
            <a:r>
              <a:rPr lang="en-US" sz="1800" b="1" dirty="0" smtClean="0">
                <a:latin typeface="Times New Roman" pitchFamily="18" charset="0"/>
                <a:cs typeface="Times New Roman" pitchFamily="18" charset="0"/>
              </a:rPr>
              <a:t>HP State Coop Bank, </a:t>
            </a:r>
            <a:r>
              <a:rPr lang="en-US" sz="1800" b="1" dirty="0" err="1" smtClean="0">
                <a:latin typeface="Times New Roman" pitchFamily="18" charset="0"/>
                <a:cs typeface="Times New Roman" pitchFamily="18" charset="0"/>
              </a:rPr>
              <a:t>Kangra</a:t>
            </a:r>
            <a:r>
              <a:rPr lang="en-US" sz="1800" b="1" dirty="0" smtClean="0">
                <a:latin typeface="Times New Roman" pitchFamily="18" charset="0"/>
                <a:cs typeface="Times New Roman" pitchFamily="18" charset="0"/>
              </a:rPr>
              <a:t> Central Coop Bank, </a:t>
            </a:r>
            <a:r>
              <a:rPr lang="en-US" sz="1800" b="1" dirty="0" err="1" smtClean="0">
                <a:latin typeface="Times New Roman" pitchFamily="18" charset="0"/>
                <a:cs typeface="Times New Roman" pitchFamily="18" charset="0"/>
              </a:rPr>
              <a:t>Jogindra</a:t>
            </a:r>
            <a:r>
              <a:rPr lang="en-US" sz="1800" b="1" dirty="0" smtClean="0">
                <a:latin typeface="Times New Roman" pitchFamily="18" charset="0"/>
                <a:cs typeface="Times New Roman" pitchFamily="18" charset="0"/>
              </a:rPr>
              <a:t> Central Bank, Agriculture Rural Development Bank &amp; MILKFED.</a:t>
            </a:r>
          </a:p>
          <a:p>
            <a:pPr>
              <a:buNone/>
            </a:pPr>
            <a:endParaRPr lang="en-US" sz="1800" b="1"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District Cooperative Officers will be the field functionaries for this portal. DCOs training have already been completed.</a:t>
            </a:r>
          </a:p>
          <a:p>
            <a:pPr>
              <a:buNone/>
            </a:pPr>
            <a:endParaRPr lang="en-US"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For smooth functioning , Joint Registrar (Marketing) has been designated as the Nodal Officer in the state.</a:t>
            </a:r>
          </a:p>
          <a:p>
            <a:endParaRPr lang="en-US" sz="1600" dirty="0">
              <a:latin typeface="Times New Roman" pitchFamily="18" charset="0"/>
              <a:cs typeface="Times New Roman" pitchFamily="18" charset="0"/>
            </a:endParaRPr>
          </a:p>
        </p:txBody>
      </p:sp>
      <p:pic>
        <p:nvPicPr>
          <p:cNvPr id="4" name="Picture 9" descr="C:\coopweb training\cooprative web site\buttons immage\image002.gif"/>
          <p:cNvPicPr>
            <a:picLocks noChangeAspect="1" noChangeArrowheads="1"/>
          </p:cNvPicPr>
          <p:nvPr/>
        </p:nvPicPr>
        <p:blipFill>
          <a:blip r:embed="rId2"/>
          <a:srcRect/>
          <a:stretch>
            <a:fillRect/>
          </a:stretch>
        </p:blipFill>
        <p:spPr bwMode="auto">
          <a:xfrm>
            <a:off x="0" y="0"/>
            <a:ext cx="838200" cy="609600"/>
          </a:xfrm>
          <a:prstGeom prst="rect">
            <a:avLst/>
          </a:prstGeom>
          <a:noFill/>
          <a:ln w="9525">
            <a:noFill/>
            <a:miter lim="800000"/>
            <a:headEnd/>
            <a:tailEnd/>
          </a:ln>
        </p:spPr>
      </p:pic>
      <p:pic>
        <p:nvPicPr>
          <p:cNvPr id="6" name="Picture 9" descr="C:\Documents and Settings\Owner\Desktop\coop hand.gif"/>
          <p:cNvPicPr>
            <a:picLocks noChangeAspect="1" noChangeArrowheads="1"/>
          </p:cNvPicPr>
          <p:nvPr/>
        </p:nvPicPr>
        <p:blipFill>
          <a:blip r:embed="rId3"/>
          <a:srcRect/>
          <a:stretch>
            <a:fillRect/>
          </a:stretch>
        </p:blipFill>
        <p:spPr bwMode="auto">
          <a:xfrm>
            <a:off x="7924800" y="0"/>
            <a:ext cx="990601" cy="6096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885732B4-3C49-4815-9DDF-F277F184A057}" type="slidenum">
              <a:rPr lang="en-IN" smtClean="0"/>
              <a:pPr>
                <a:defRPr/>
              </a:pPr>
              <a:t>11</a:t>
            </a:fld>
            <a:endParaRPr lang="en-IN"/>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8686800" cy="6019800"/>
          </a:xfrm>
          <a:prstGeom prst="rect">
            <a:avLst/>
          </a:prstGeom>
        </p:spPr>
        <p:txBody>
          <a:bodyPr wrap="square">
            <a:spAutoFit/>
          </a:bodyPr>
          <a:lstStyle/>
          <a:p>
            <a:pPr marL="465138" indent="-465138">
              <a:spcBef>
                <a:spcPct val="50000"/>
              </a:spcBef>
              <a:defRPr/>
            </a:pPr>
            <a:endParaRPr lang="en-US" b="1" dirty="0" smtClean="0">
              <a:solidFill>
                <a:srgbClr val="FF0000"/>
              </a:solidFill>
              <a:latin typeface="Lucida Console" pitchFamily="49" charset="0"/>
              <a:ea typeface="Mangal" pitchFamily="2"/>
              <a:cs typeface="Arial" charset="0"/>
            </a:endParaRPr>
          </a:p>
          <a:p>
            <a:pPr marL="465138" indent="-465138">
              <a:spcBef>
                <a:spcPct val="50000"/>
              </a:spcBef>
              <a:defRPr/>
            </a:pPr>
            <a:r>
              <a:rPr lang="en-US" b="1" dirty="0" smtClean="0">
                <a:solidFill>
                  <a:srgbClr val="FF0000"/>
                </a:solidFill>
                <a:latin typeface="Times New Roman" pitchFamily="18" charset="0"/>
                <a:ea typeface="Mangal" pitchFamily="2"/>
                <a:cs typeface="Times New Roman" pitchFamily="18" charset="0"/>
              </a:rPr>
              <a:t>STATE SPONSORED SCHEMES</a:t>
            </a:r>
          </a:p>
          <a:p>
            <a:pPr marL="465138" indent="-465138" algn="l">
              <a:spcBef>
                <a:spcPct val="50000"/>
              </a:spcBef>
              <a:defRPr/>
            </a:pPr>
            <a:r>
              <a:rPr lang="en-US" sz="1800" b="1" dirty="0" smtClean="0">
                <a:solidFill>
                  <a:srgbClr val="FF0000"/>
                </a:solidFill>
                <a:latin typeface="Times New Roman" pitchFamily="18" charset="0"/>
                <a:cs typeface="Times New Roman" pitchFamily="18" charset="0"/>
              </a:rPr>
              <a:t>	</a:t>
            </a:r>
            <a:r>
              <a:rPr lang="en-US" sz="1800" b="1" dirty="0" err="1" smtClean="0">
                <a:solidFill>
                  <a:srgbClr val="E21ED9"/>
                </a:solidFill>
                <a:latin typeface="Times New Roman" pitchFamily="18" charset="0"/>
                <a:cs typeface="Times New Roman" pitchFamily="18" charset="0"/>
              </a:rPr>
              <a:t>Yuva</a:t>
            </a:r>
            <a:r>
              <a:rPr lang="en-US" sz="1800" b="1" dirty="0" smtClean="0">
                <a:solidFill>
                  <a:srgbClr val="E21ED9"/>
                </a:solidFill>
                <a:latin typeface="Times New Roman" pitchFamily="18" charset="0"/>
                <a:cs typeface="Times New Roman" pitchFamily="18" charset="0"/>
              </a:rPr>
              <a:t> </a:t>
            </a:r>
            <a:r>
              <a:rPr lang="en-US" sz="1800" b="1" dirty="0" err="1" smtClean="0">
                <a:solidFill>
                  <a:srgbClr val="E21ED9"/>
                </a:solidFill>
                <a:latin typeface="Times New Roman" pitchFamily="18" charset="0"/>
                <a:cs typeface="Times New Roman" pitchFamily="18" charset="0"/>
              </a:rPr>
              <a:t>Sehkar</a:t>
            </a:r>
            <a:r>
              <a:rPr lang="en-US" sz="1800" b="1" dirty="0" smtClean="0">
                <a:solidFill>
                  <a:srgbClr val="E21ED9"/>
                </a:solidFill>
                <a:latin typeface="Times New Roman" pitchFamily="18" charset="0"/>
                <a:cs typeface="Times New Roman" pitchFamily="18" charset="0"/>
              </a:rPr>
              <a:t> </a:t>
            </a:r>
            <a:r>
              <a:rPr lang="en-US" sz="1800" b="1" dirty="0" err="1" smtClean="0">
                <a:solidFill>
                  <a:srgbClr val="E21ED9"/>
                </a:solidFill>
                <a:latin typeface="Times New Roman" pitchFamily="18" charset="0"/>
                <a:cs typeface="Times New Roman" pitchFamily="18" charset="0"/>
              </a:rPr>
              <a:t>Kosh</a:t>
            </a:r>
            <a:r>
              <a:rPr lang="en-US" sz="1800" b="1" dirty="0" smtClean="0">
                <a:solidFill>
                  <a:srgbClr val="E21ED9"/>
                </a:solidFill>
                <a:latin typeface="Times New Roman" pitchFamily="18" charset="0"/>
                <a:cs typeface="Times New Roman" pitchFamily="18" charset="0"/>
              </a:rPr>
              <a:t> Scheme, 2022</a:t>
            </a:r>
          </a:p>
          <a:p>
            <a:pPr marL="465138" indent="-465138" algn="just">
              <a:spcBef>
                <a:spcPct val="50000"/>
              </a:spcBef>
              <a:defRPr/>
            </a:pPr>
            <a:r>
              <a:rPr lang="en-US" sz="1600" b="1" dirty="0" smtClean="0">
                <a:solidFill>
                  <a:schemeClr val="tx1"/>
                </a:solidFill>
                <a:effectLst>
                  <a:outerShdw blurRad="38100" dist="38100" dir="2700000" algn="tl">
                    <a:srgbClr val="FFFFFF"/>
                  </a:outerShdw>
                </a:effectLst>
                <a:latin typeface="Times New Roman" pitchFamily="18" charset="0"/>
                <a:cs typeface="Times New Roman" pitchFamily="18" charset="0"/>
              </a:rPr>
              <a:t>	</a:t>
            </a:r>
            <a:r>
              <a:rPr lang="en-US" sz="1600" dirty="0" smtClean="0">
                <a:solidFill>
                  <a:schemeClr val="tx1"/>
                </a:solidFill>
                <a:latin typeface="Times New Roman" pitchFamily="18" charset="0"/>
                <a:cs typeface="Times New Roman" pitchFamily="18" charset="0"/>
              </a:rPr>
              <a:t>Department of Cooperation H.P. “</a:t>
            </a:r>
            <a:r>
              <a:rPr lang="en-US" sz="1600" dirty="0" err="1" smtClean="0">
                <a:solidFill>
                  <a:schemeClr val="tx1"/>
                </a:solidFill>
                <a:latin typeface="Times New Roman" pitchFamily="18" charset="0"/>
                <a:cs typeface="Times New Roman" pitchFamily="18" charset="0"/>
              </a:rPr>
              <a:t>Yuva</a:t>
            </a:r>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Sehkar</a:t>
            </a:r>
            <a:r>
              <a:rPr lang="en-US" sz="1600" dirty="0" smtClean="0">
                <a:solidFill>
                  <a:schemeClr val="tx1"/>
                </a:solidFill>
                <a:latin typeface="Times New Roman" pitchFamily="18" charset="0"/>
                <a:cs typeface="Times New Roman" pitchFamily="18" charset="0"/>
              </a:rPr>
              <a:t> </a:t>
            </a:r>
            <a:r>
              <a:rPr lang="en-US" sz="1600" dirty="0" err="1" smtClean="0">
                <a:solidFill>
                  <a:schemeClr val="tx1"/>
                </a:solidFill>
                <a:latin typeface="Times New Roman" pitchFamily="18" charset="0"/>
                <a:cs typeface="Times New Roman" pitchFamily="18" charset="0"/>
              </a:rPr>
              <a:t>Kosh</a:t>
            </a:r>
            <a:r>
              <a:rPr lang="en-US" sz="1600" dirty="0" smtClean="0">
                <a:solidFill>
                  <a:schemeClr val="tx1"/>
                </a:solidFill>
                <a:latin typeface="Times New Roman" pitchFamily="18" charset="0"/>
                <a:cs typeface="Times New Roman" pitchFamily="18" charset="0"/>
              </a:rPr>
              <a:t> Scheme” will benefit those left out small and marginal farmers who are cultivating crops other than the crops selected for the particular block under different central sector schemes. Under this scheme all the FPOs shall be registered as cooperative societies thereby give more momentum to the cooperative movement of the State. This is sought to be done by facilitation of convergence in existing schemes of State and Central Govt. agencies.	</a:t>
            </a:r>
          </a:p>
          <a:p>
            <a:pPr marL="465138" indent="-465138">
              <a:spcBef>
                <a:spcPct val="50000"/>
              </a:spcBef>
              <a:defRPr/>
            </a:pPr>
            <a:r>
              <a:rPr lang="en-US" sz="1600" b="1" u="sng" dirty="0" err="1" smtClean="0">
                <a:solidFill>
                  <a:srgbClr val="E21ED9"/>
                </a:solidFill>
                <a:latin typeface="Times New Roman" pitchFamily="18" charset="0"/>
                <a:cs typeface="Times New Roman" pitchFamily="18" charset="0"/>
              </a:rPr>
              <a:t>Sailent</a:t>
            </a:r>
            <a:r>
              <a:rPr lang="en-US" sz="1600" b="1" u="sng" dirty="0" smtClean="0">
                <a:solidFill>
                  <a:srgbClr val="E21ED9"/>
                </a:solidFill>
                <a:latin typeface="Times New Roman" pitchFamily="18" charset="0"/>
                <a:cs typeface="Times New Roman" pitchFamily="18" charset="0"/>
              </a:rPr>
              <a:t> features of the scheme</a:t>
            </a:r>
          </a:p>
          <a:p>
            <a:pPr marL="465138" indent="-465138" algn="l">
              <a:spcBef>
                <a:spcPct val="50000"/>
              </a:spcBef>
              <a:buFont typeface="+mj-lt"/>
              <a:buAutoNum type="arabicPeriod"/>
              <a:defRPr/>
            </a:pPr>
            <a:r>
              <a:rPr lang="en-US" sz="1600" b="1" u="sng" dirty="0" smtClean="0">
                <a:solidFill>
                  <a:schemeClr val="tx1"/>
                </a:solidFill>
                <a:latin typeface="Times New Roman" pitchFamily="18" charset="0"/>
                <a:cs typeface="Times New Roman" pitchFamily="18" charset="0"/>
              </a:rPr>
              <a:t> </a:t>
            </a:r>
            <a:r>
              <a:rPr lang="en-US" sz="1600" b="1" dirty="0" smtClean="0">
                <a:solidFill>
                  <a:schemeClr val="tx1"/>
                </a:solidFill>
                <a:latin typeface="Times New Roman" pitchFamily="18" charset="0"/>
                <a:cs typeface="Times New Roman" pitchFamily="18" charset="0"/>
              </a:rPr>
              <a:t>Financial Assistance under the scheme:-</a:t>
            </a:r>
          </a:p>
          <a:p>
            <a:pPr marL="922338" lvl="1" indent="-465138" algn="l">
              <a:spcBef>
                <a:spcPct val="50000"/>
              </a:spcBef>
              <a:buFont typeface="Wingdings" pitchFamily="2" charset="2"/>
              <a:buChar char="Ø"/>
              <a:defRPr/>
            </a:pPr>
            <a:r>
              <a:rPr lang="en-US" sz="1600" b="1" u="sng" dirty="0" smtClean="0">
                <a:solidFill>
                  <a:schemeClr val="tx1"/>
                </a:solidFill>
                <a:latin typeface="Times New Roman" pitchFamily="18" charset="0"/>
                <a:cs typeface="Times New Roman" pitchFamily="18" charset="0"/>
              </a:rPr>
              <a:t> </a:t>
            </a:r>
            <a:r>
              <a:rPr lang="en-US" sz="1600" dirty="0" smtClean="0">
                <a:solidFill>
                  <a:schemeClr val="tx1"/>
                </a:solidFill>
                <a:latin typeface="Times New Roman" pitchFamily="18" charset="0"/>
                <a:cs typeface="Times New Roman" pitchFamily="18" charset="0"/>
              </a:rPr>
              <a:t>Training and Community </a:t>
            </a:r>
            <a:r>
              <a:rPr lang="en-US" sz="1600" dirty="0" err="1" smtClean="0">
                <a:solidFill>
                  <a:schemeClr val="tx1"/>
                </a:solidFill>
                <a:latin typeface="Times New Roman" pitchFamily="18" charset="0"/>
                <a:cs typeface="Times New Roman" pitchFamily="18" charset="0"/>
              </a:rPr>
              <a:t>mobilisation</a:t>
            </a:r>
            <a:r>
              <a:rPr lang="en-US" sz="1600" dirty="0" smtClean="0">
                <a:solidFill>
                  <a:schemeClr val="tx1"/>
                </a:solidFill>
                <a:latin typeface="Times New Roman" pitchFamily="18" charset="0"/>
                <a:cs typeface="Times New Roman" pitchFamily="18" charset="0"/>
              </a:rPr>
              <a:t> </a:t>
            </a:r>
            <a:r>
              <a:rPr lang="en-US" sz="1600" dirty="0" smtClean="0">
                <a:solidFill>
                  <a:schemeClr val="tx1"/>
                </a:solidFill>
                <a:latin typeface="Times New Roman" pitchFamily="18" charset="0"/>
                <a:cs typeface="Times New Roman" pitchFamily="18" charset="0"/>
              </a:rPr>
              <a:t>support:-            </a:t>
            </a:r>
            <a:r>
              <a:rPr lang="en-US" sz="1600" dirty="0" smtClean="0">
                <a:solidFill>
                  <a:schemeClr val="tx1"/>
                </a:solidFill>
                <a:latin typeface="Times New Roman" pitchFamily="18" charset="0"/>
                <a:cs typeface="Times New Roman" pitchFamily="18" charset="0"/>
              </a:rPr>
              <a:t>Rs. 25,000/-</a:t>
            </a:r>
          </a:p>
          <a:p>
            <a:pPr marL="922338" lvl="1" indent="-465138" algn="l">
              <a:spcBef>
                <a:spcPct val="50000"/>
              </a:spcBef>
              <a:buFont typeface="Wingdings" pitchFamily="2" charset="2"/>
              <a:buChar char="Ø"/>
              <a:defRPr/>
            </a:pPr>
            <a:r>
              <a:rPr lang="en-US" sz="1600" dirty="0" smtClean="0">
                <a:solidFill>
                  <a:schemeClr val="tx1"/>
                </a:solidFill>
                <a:latin typeface="Times New Roman" pitchFamily="18" charset="0"/>
                <a:cs typeface="Times New Roman" pitchFamily="18" charset="0"/>
              </a:rPr>
              <a:t>  FPO management cost:-                                                  Rs. 2 </a:t>
            </a:r>
            <a:r>
              <a:rPr lang="en-US" sz="1600" dirty="0" err="1" smtClean="0">
                <a:solidFill>
                  <a:schemeClr val="tx1"/>
                </a:solidFill>
                <a:latin typeface="Times New Roman" pitchFamily="18" charset="0"/>
                <a:cs typeface="Times New Roman" pitchFamily="18" charset="0"/>
              </a:rPr>
              <a:t>Lakhs</a:t>
            </a:r>
            <a:endParaRPr lang="en-US" sz="1600" dirty="0" smtClean="0">
              <a:solidFill>
                <a:schemeClr val="tx1"/>
              </a:solidFill>
              <a:latin typeface="Times New Roman" pitchFamily="18" charset="0"/>
              <a:cs typeface="Times New Roman" pitchFamily="18" charset="0"/>
            </a:endParaRPr>
          </a:p>
          <a:p>
            <a:pPr marL="922338" lvl="1" indent="-465138" algn="l">
              <a:spcBef>
                <a:spcPct val="50000"/>
              </a:spcBef>
              <a:buFont typeface="Wingdings" pitchFamily="2" charset="2"/>
              <a:buChar char="Ø"/>
              <a:defRPr/>
            </a:pPr>
            <a:r>
              <a:rPr lang="en-US" sz="1600" dirty="0" smtClean="0">
                <a:solidFill>
                  <a:schemeClr val="tx1"/>
                </a:solidFill>
                <a:latin typeface="Times New Roman" pitchFamily="18" charset="0"/>
                <a:cs typeface="Times New Roman" pitchFamily="18" charset="0"/>
              </a:rPr>
              <a:t>  Seed money equal to double of the Equity Grant:-         Maximum 15 </a:t>
            </a:r>
            <a:r>
              <a:rPr lang="en-US" sz="1600" dirty="0" err="1" smtClean="0">
                <a:solidFill>
                  <a:schemeClr val="tx1"/>
                </a:solidFill>
                <a:latin typeface="Times New Roman" pitchFamily="18" charset="0"/>
                <a:cs typeface="Times New Roman" pitchFamily="18" charset="0"/>
              </a:rPr>
              <a:t>Lakh</a:t>
            </a:r>
            <a:endParaRPr lang="en-US" sz="1600" dirty="0" smtClean="0">
              <a:solidFill>
                <a:schemeClr val="tx1"/>
              </a:solidFill>
              <a:latin typeface="Times New Roman" pitchFamily="18" charset="0"/>
              <a:cs typeface="Times New Roman" pitchFamily="18" charset="0"/>
            </a:endParaRPr>
          </a:p>
          <a:p>
            <a:pPr marL="465138" indent="-465138" algn="just">
              <a:spcBef>
                <a:spcPct val="50000"/>
              </a:spcBef>
              <a:buAutoNum type="arabicPeriod" startAt="2"/>
              <a:defRPr/>
            </a:pPr>
            <a:r>
              <a:rPr lang="en-US" sz="1600" b="1" dirty="0" smtClean="0">
                <a:solidFill>
                  <a:schemeClr val="tx1"/>
                </a:solidFill>
                <a:latin typeface="Times New Roman" pitchFamily="18" charset="0"/>
                <a:cs typeface="Times New Roman" pitchFamily="18" charset="0"/>
              </a:rPr>
              <a:t>The Inspector Cooperative from the concerned area will act as mentor  of the FPO.</a:t>
            </a:r>
          </a:p>
          <a:p>
            <a:pPr marL="465138" indent="-465138" algn="just">
              <a:spcBef>
                <a:spcPct val="50000"/>
              </a:spcBef>
              <a:buAutoNum type="arabicPeriod" startAt="2"/>
              <a:defRPr/>
            </a:pPr>
            <a:r>
              <a:rPr lang="en-US" sz="1600" b="1" dirty="0" smtClean="0">
                <a:solidFill>
                  <a:schemeClr val="tx1"/>
                </a:solidFill>
                <a:latin typeface="Times New Roman" pitchFamily="18" charset="0"/>
                <a:cs typeface="Times New Roman" pitchFamily="18" charset="0"/>
              </a:rPr>
              <a:t> Involvement of educated local youth.</a:t>
            </a:r>
          </a:p>
          <a:p>
            <a:pPr marL="465138" indent="-465138" algn="just">
              <a:spcBef>
                <a:spcPct val="50000"/>
              </a:spcBef>
              <a:buAutoNum type="arabicPeriod" startAt="2"/>
              <a:defRPr/>
            </a:pPr>
            <a:r>
              <a:rPr lang="en-US" sz="1600" b="1" dirty="0" smtClean="0">
                <a:solidFill>
                  <a:schemeClr val="tx1"/>
                </a:solidFill>
                <a:latin typeface="Times New Roman" pitchFamily="18" charset="0"/>
                <a:cs typeface="Times New Roman" pitchFamily="18" charset="0"/>
              </a:rPr>
              <a:t> Exemption of Audit fee.</a:t>
            </a:r>
          </a:p>
        </p:txBody>
      </p:sp>
      <p:pic>
        <p:nvPicPr>
          <p:cNvPr id="3" name="Picture 9" descr="C:\coopweb training\cooprative web site\buttons immage\image002.gif"/>
          <p:cNvPicPr>
            <a:picLocks noChangeAspect="1" noChangeArrowheads="1"/>
          </p:cNvPicPr>
          <p:nvPr/>
        </p:nvPicPr>
        <p:blipFill>
          <a:blip r:embed="rId2"/>
          <a:srcRect/>
          <a:stretch>
            <a:fillRect/>
          </a:stretch>
        </p:blipFill>
        <p:spPr bwMode="auto">
          <a:xfrm>
            <a:off x="0" y="0"/>
            <a:ext cx="838200" cy="609600"/>
          </a:xfrm>
          <a:prstGeom prst="rect">
            <a:avLst/>
          </a:prstGeom>
          <a:noFill/>
          <a:ln w="9525">
            <a:noFill/>
            <a:miter lim="800000"/>
            <a:headEnd/>
            <a:tailEnd/>
          </a:ln>
        </p:spPr>
      </p:pic>
      <p:pic>
        <p:nvPicPr>
          <p:cNvPr id="4" name="Picture 9" descr="C:\Documents and Settings\Owner\Desktop\coop hand.gif"/>
          <p:cNvPicPr>
            <a:picLocks noChangeAspect="1" noChangeArrowheads="1"/>
          </p:cNvPicPr>
          <p:nvPr/>
        </p:nvPicPr>
        <p:blipFill>
          <a:blip r:embed="rId3"/>
          <a:srcRect/>
          <a:stretch>
            <a:fillRect/>
          </a:stretch>
        </p:blipFill>
        <p:spPr bwMode="auto">
          <a:xfrm>
            <a:off x="8001000" y="0"/>
            <a:ext cx="990601" cy="6096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F3C48196-8CD2-40EF-BD48-89C8658912A0}" type="slidenum">
              <a:rPr lang="en-IN" smtClean="0"/>
              <a:pPr>
                <a:defRPr/>
              </a:pPr>
              <a:t>12</a:t>
            </a:fld>
            <a:endParaRPr lang="en-IN"/>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304800" y="533400"/>
            <a:ext cx="8382000" cy="590550"/>
          </a:xfrm>
          <a:ln>
            <a:solidFill>
              <a:schemeClr val="tx1"/>
            </a:solidFill>
          </a:ln>
        </p:spPr>
        <p:txBody>
          <a:bodyPr/>
          <a:lstStyle/>
          <a:p>
            <a:pPr algn="ctr" eaLnBrk="1" hangingPunct="1"/>
            <a:r>
              <a:rPr lang="en-IN" sz="2000" b="1" dirty="0" smtClean="0">
                <a:latin typeface="Times New Roman" pitchFamily="18" charset="0"/>
                <a:cs typeface="Times New Roman" pitchFamily="18" charset="0"/>
              </a:rPr>
              <a:t>           </a:t>
            </a:r>
            <a:r>
              <a:rPr lang="en-IN" sz="2000" b="1" dirty="0" smtClean="0">
                <a:solidFill>
                  <a:srgbClr val="FF0000"/>
                </a:solidFill>
                <a:latin typeface="Times New Roman" pitchFamily="18" charset="0"/>
                <a:cs typeface="Times New Roman" pitchFamily="18" charset="0"/>
              </a:rPr>
              <a:t>ACHIEVEMENTS</a:t>
            </a:r>
            <a:endParaRPr lang="en-IN" sz="2000" b="1" dirty="0" smtClean="0">
              <a:solidFill>
                <a:srgbClr val="FF0000"/>
              </a:solidFill>
              <a:latin typeface="Microsoft Sans Serif" pitchFamily="34" charset="0"/>
              <a:ea typeface="Microsoft Sans Serif" pitchFamily="34" charset="0"/>
              <a:cs typeface="Microsoft Sans Serif" pitchFamily="34" charset="0"/>
            </a:endParaRPr>
          </a:p>
        </p:txBody>
      </p:sp>
      <p:sp>
        <p:nvSpPr>
          <p:cNvPr id="3" name="Content Placeholder 2"/>
          <p:cNvSpPr>
            <a:spLocks noGrp="1"/>
          </p:cNvSpPr>
          <p:nvPr>
            <p:ph idx="1"/>
          </p:nvPr>
        </p:nvSpPr>
        <p:spPr>
          <a:xfrm>
            <a:off x="381000" y="1295400"/>
            <a:ext cx="8305800" cy="5029200"/>
          </a:xfrm>
          <a:ln>
            <a:solidFill>
              <a:schemeClr val="tx1"/>
            </a:solidFill>
          </a:ln>
        </p:spPr>
        <p:txBody>
          <a:bodyPr>
            <a:normAutofit fontScale="85000" lnSpcReduction="20000"/>
          </a:bodyPr>
          <a:lstStyle/>
          <a:p>
            <a:pPr marL="274320" indent="-274320" algn="just" eaLnBrk="1" fontAlgn="auto" hangingPunct="1">
              <a:spcAft>
                <a:spcPts val="0"/>
              </a:spcAft>
              <a:buClr>
                <a:schemeClr val="accent3"/>
              </a:buClr>
              <a:buFont typeface="Wingdings" pitchFamily="2" charset="2"/>
              <a:buChar char="v"/>
              <a:defRPr/>
            </a:pPr>
            <a:endParaRPr lang="en-IN" sz="1600" dirty="0" smtClean="0">
              <a:solidFill>
                <a:srgbClr val="1C1C1C"/>
              </a:solidFill>
              <a:latin typeface="Times New Roman" pitchFamily="18" charset="0"/>
              <a:cs typeface="Times New Roman" pitchFamily="18" charset="0"/>
            </a:endParaRPr>
          </a:p>
          <a:p>
            <a:pPr marL="342900" indent="-342900" algn="just" eaLnBrk="1" fontAlgn="auto" hangingPunct="1">
              <a:spcAft>
                <a:spcPts val="0"/>
              </a:spcAft>
              <a:buClr>
                <a:schemeClr val="accent3"/>
              </a:buClr>
              <a:buAutoNum type="arabicPeriod"/>
              <a:defRPr/>
            </a:pPr>
            <a:r>
              <a:rPr lang="en-IN" sz="2000" dirty="0" smtClean="0">
                <a:solidFill>
                  <a:schemeClr val="tx1">
                    <a:lumMod val="95000"/>
                    <a:lumOff val="5000"/>
                  </a:schemeClr>
                </a:solidFill>
                <a:latin typeface="Times New Roman" pitchFamily="18" charset="0"/>
                <a:cs typeface="Times New Roman" pitchFamily="18" charset="0"/>
              </a:rPr>
              <a:t>In Himachal Pradesh 100% villages covered under the hold of Cooperatives.</a:t>
            </a:r>
          </a:p>
          <a:p>
            <a:pPr marL="342900" indent="-342900" algn="just" eaLnBrk="1" fontAlgn="auto" hangingPunct="1">
              <a:spcAft>
                <a:spcPts val="0"/>
              </a:spcAft>
              <a:buClr>
                <a:schemeClr val="accent3"/>
              </a:buClr>
              <a:buNone/>
              <a:defRPr/>
            </a:pPr>
            <a:endParaRPr lang="en-IN" sz="2000" dirty="0" smtClean="0">
              <a:solidFill>
                <a:schemeClr val="tx1">
                  <a:lumMod val="95000"/>
                  <a:lumOff val="5000"/>
                </a:schemeClr>
              </a:solidFill>
              <a:latin typeface="Times New Roman" pitchFamily="18" charset="0"/>
              <a:cs typeface="Times New Roman" pitchFamily="18" charset="0"/>
            </a:endParaRPr>
          </a:p>
          <a:p>
            <a:pPr marL="342900" indent="-342900" algn="just" eaLnBrk="1" fontAlgn="auto" hangingPunct="1">
              <a:spcAft>
                <a:spcPts val="0"/>
              </a:spcAft>
              <a:buClr>
                <a:schemeClr val="accent3"/>
              </a:buClr>
              <a:buNone/>
              <a:defRPr/>
            </a:pPr>
            <a:endParaRPr lang="en-IN" sz="2000" dirty="0" smtClean="0">
              <a:solidFill>
                <a:schemeClr val="tx1">
                  <a:lumMod val="95000"/>
                  <a:lumOff val="5000"/>
                </a:schemeClr>
              </a:solidFill>
              <a:latin typeface="Times New Roman" pitchFamily="18" charset="0"/>
              <a:cs typeface="Times New Roman" pitchFamily="18" charset="0"/>
            </a:endParaRPr>
          </a:p>
          <a:p>
            <a:pPr marL="342900" indent="-342900" algn="just" eaLnBrk="1" fontAlgn="auto" hangingPunct="1">
              <a:spcAft>
                <a:spcPts val="0"/>
              </a:spcAft>
              <a:buClr>
                <a:schemeClr val="accent3"/>
              </a:buClr>
              <a:buNone/>
              <a:defRPr/>
            </a:pPr>
            <a:r>
              <a:rPr lang="en-IN" sz="2000" dirty="0" smtClean="0">
                <a:solidFill>
                  <a:schemeClr val="tx1">
                    <a:lumMod val="95000"/>
                    <a:lumOff val="5000"/>
                  </a:schemeClr>
                </a:solidFill>
                <a:latin typeface="Times New Roman" pitchFamily="18" charset="0"/>
                <a:cs typeface="Times New Roman" pitchFamily="18" charset="0"/>
              </a:rPr>
              <a:t>2. 	18.99 </a:t>
            </a:r>
            <a:r>
              <a:rPr lang="en-IN" sz="2000" dirty="0" err="1" smtClean="0">
                <a:solidFill>
                  <a:schemeClr val="tx1">
                    <a:lumMod val="95000"/>
                    <a:lumOff val="5000"/>
                  </a:schemeClr>
                </a:solidFill>
                <a:latin typeface="Times New Roman" pitchFamily="18" charset="0"/>
                <a:cs typeface="Times New Roman" pitchFamily="18" charset="0"/>
              </a:rPr>
              <a:t>Lakh</a:t>
            </a:r>
            <a:r>
              <a:rPr lang="en-IN" sz="2000" dirty="0" smtClean="0">
                <a:solidFill>
                  <a:schemeClr val="tx1">
                    <a:lumMod val="95000"/>
                    <a:lumOff val="5000"/>
                  </a:schemeClr>
                </a:solidFill>
                <a:latin typeface="Times New Roman" pitchFamily="18" charset="0"/>
                <a:cs typeface="Times New Roman" pitchFamily="18" charset="0"/>
              </a:rPr>
              <a:t> people of Himachal Pradesh are directly connected with Cooperative Sector. </a:t>
            </a:r>
          </a:p>
          <a:p>
            <a:pPr marL="342900" indent="-342900" algn="just" eaLnBrk="1" fontAlgn="auto" hangingPunct="1">
              <a:spcAft>
                <a:spcPts val="0"/>
              </a:spcAft>
              <a:buClr>
                <a:schemeClr val="accent3"/>
              </a:buClr>
              <a:buAutoNum type="alphaLcPeriod"/>
              <a:defRPr/>
            </a:pPr>
            <a:endParaRPr lang="en-IN" sz="2000" dirty="0" smtClean="0">
              <a:solidFill>
                <a:schemeClr val="tx1">
                  <a:lumMod val="95000"/>
                  <a:lumOff val="5000"/>
                </a:schemeClr>
              </a:solidFill>
              <a:latin typeface="Times New Roman" pitchFamily="18" charset="0"/>
              <a:cs typeface="Times New Roman" pitchFamily="18" charset="0"/>
            </a:endParaRPr>
          </a:p>
          <a:p>
            <a:pPr marL="0" indent="0" algn="just" eaLnBrk="1" fontAlgn="auto" hangingPunct="1">
              <a:spcAft>
                <a:spcPts val="0"/>
              </a:spcAft>
              <a:buClr>
                <a:schemeClr val="accent3"/>
              </a:buClr>
              <a:buNone/>
              <a:defRPr/>
            </a:pPr>
            <a:endParaRPr lang="en-IN" sz="2000" dirty="0" smtClean="0">
              <a:solidFill>
                <a:schemeClr val="tx1">
                  <a:lumMod val="95000"/>
                  <a:lumOff val="5000"/>
                </a:schemeClr>
              </a:solidFill>
              <a:latin typeface="Times New Roman" pitchFamily="18" charset="0"/>
              <a:cs typeface="Times New Roman" pitchFamily="18" charset="0"/>
            </a:endParaRPr>
          </a:p>
          <a:p>
            <a:pPr marL="342900" indent="-342900" algn="just" eaLnBrk="1" fontAlgn="auto" hangingPunct="1">
              <a:spcAft>
                <a:spcPts val="0"/>
              </a:spcAft>
              <a:buClr>
                <a:schemeClr val="accent3"/>
              </a:buClr>
              <a:buAutoNum type="arabicPeriod" startAt="3"/>
              <a:defRPr/>
            </a:pPr>
            <a:r>
              <a:rPr lang="en-IN" sz="2000" dirty="0" smtClean="0">
                <a:solidFill>
                  <a:schemeClr val="tx1">
                    <a:lumMod val="95000"/>
                    <a:lumOff val="5000"/>
                  </a:schemeClr>
                </a:solidFill>
                <a:latin typeface="Times New Roman" pitchFamily="18" charset="0"/>
                <a:cs typeface="Times New Roman" pitchFamily="18" charset="0"/>
              </a:rPr>
              <a:t>Restrictions imposed on accepting deposits from Non-members in compliance to the provisions of Banking Regulation Act, 1949 and recent </a:t>
            </a:r>
            <a:r>
              <a:rPr lang="en-IN" sz="2000" b="1" dirty="0" smtClean="0">
                <a:solidFill>
                  <a:schemeClr val="tx1">
                    <a:lumMod val="95000"/>
                    <a:lumOff val="5000"/>
                  </a:schemeClr>
                </a:solidFill>
                <a:latin typeface="Times New Roman" pitchFamily="18" charset="0"/>
                <a:cs typeface="Times New Roman" pitchFamily="18" charset="0"/>
              </a:rPr>
              <a:t>The Banning of Unregulated Deposit Scheme Act, 2019. </a:t>
            </a:r>
            <a:r>
              <a:rPr lang="en-IN" sz="2000" dirty="0" smtClean="0">
                <a:solidFill>
                  <a:schemeClr val="tx1">
                    <a:lumMod val="95000"/>
                    <a:lumOff val="5000"/>
                  </a:schemeClr>
                </a:solidFill>
                <a:latin typeface="Times New Roman" pitchFamily="18" charset="0"/>
                <a:cs typeface="Times New Roman" pitchFamily="18" charset="0"/>
              </a:rPr>
              <a:t>In addition to this State |Govt. has constituted the court of District and Session Judge </a:t>
            </a:r>
            <a:r>
              <a:rPr lang="en-IN" sz="2000" dirty="0" err="1" smtClean="0">
                <a:solidFill>
                  <a:schemeClr val="tx1">
                    <a:lumMod val="95000"/>
                    <a:lumOff val="5000"/>
                  </a:schemeClr>
                </a:solidFill>
                <a:latin typeface="Times New Roman" pitchFamily="18" charset="0"/>
                <a:cs typeface="Times New Roman" pitchFamily="18" charset="0"/>
              </a:rPr>
              <a:t>Shimla</a:t>
            </a:r>
            <a:r>
              <a:rPr lang="en-IN" sz="2000" dirty="0" smtClean="0">
                <a:solidFill>
                  <a:schemeClr val="tx1">
                    <a:lumMod val="95000"/>
                    <a:lumOff val="5000"/>
                  </a:schemeClr>
                </a:solidFill>
                <a:latin typeface="Times New Roman" pitchFamily="18" charset="0"/>
                <a:cs typeface="Times New Roman" pitchFamily="18" charset="0"/>
              </a:rPr>
              <a:t> as designated Court for trial of offences in the State of H.P. and Secretary (Finance) to the Govt. of H.P. as competent authority for the purpose of this ordinance.</a:t>
            </a:r>
          </a:p>
          <a:p>
            <a:pPr marL="342900" indent="-342900" algn="just" eaLnBrk="1" fontAlgn="auto" hangingPunct="1">
              <a:spcAft>
                <a:spcPts val="0"/>
              </a:spcAft>
              <a:buClr>
                <a:schemeClr val="accent3"/>
              </a:buClr>
              <a:buAutoNum type="arabicPeriod" startAt="3"/>
              <a:defRPr/>
            </a:pPr>
            <a:endParaRPr lang="en-IN" sz="2000" dirty="0" smtClean="0">
              <a:solidFill>
                <a:schemeClr val="tx1">
                  <a:lumMod val="95000"/>
                  <a:lumOff val="5000"/>
                </a:schemeClr>
              </a:solidFill>
              <a:latin typeface="Times New Roman" pitchFamily="18" charset="0"/>
              <a:cs typeface="Times New Roman" pitchFamily="18" charset="0"/>
            </a:endParaRPr>
          </a:p>
          <a:p>
            <a:pPr marL="342900" indent="-342900" algn="just" eaLnBrk="1" fontAlgn="auto" hangingPunct="1">
              <a:spcAft>
                <a:spcPts val="0"/>
              </a:spcAft>
              <a:buClr>
                <a:schemeClr val="accent3"/>
              </a:buClr>
              <a:buNone/>
              <a:defRPr/>
            </a:pPr>
            <a:r>
              <a:rPr lang="en-IN" sz="2000" dirty="0" smtClean="0">
                <a:solidFill>
                  <a:schemeClr val="tx1">
                    <a:lumMod val="95000"/>
                    <a:lumOff val="5000"/>
                  </a:schemeClr>
                </a:solidFill>
                <a:latin typeface="Times New Roman" pitchFamily="18" charset="0"/>
                <a:cs typeface="Times New Roman" pitchFamily="18" charset="0"/>
              </a:rPr>
              <a:t>4.   FPO Success Story :- </a:t>
            </a:r>
            <a:r>
              <a:rPr lang="en-IN" sz="2000" b="1" dirty="0" smtClean="0">
                <a:solidFill>
                  <a:schemeClr val="tx1">
                    <a:lumMod val="95000"/>
                    <a:lumOff val="5000"/>
                  </a:schemeClr>
                </a:solidFill>
                <a:latin typeface="Times New Roman" pitchFamily="18" charset="0"/>
                <a:cs typeface="Times New Roman" pitchFamily="18" charset="0"/>
              </a:rPr>
              <a:t>The </a:t>
            </a:r>
            <a:r>
              <a:rPr lang="en-IN" sz="2000" b="1" dirty="0" err="1" smtClean="0">
                <a:solidFill>
                  <a:schemeClr val="tx1">
                    <a:lumMod val="95000"/>
                    <a:lumOff val="5000"/>
                  </a:schemeClr>
                </a:solidFill>
                <a:latin typeface="Times New Roman" pitchFamily="18" charset="0"/>
                <a:cs typeface="Times New Roman" pitchFamily="18" charset="0"/>
              </a:rPr>
              <a:t>Prayas</a:t>
            </a:r>
            <a:r>
              <a:rPr lang="en-IN" sz="2000" b="1" dirty="0" smtClean="0">
                <a:solidFill>
                  <a:schemeClr val="tx1">
                    <a:lumMod val="95000"/>
                    <a:lumOff val="5000"/>
                  </a:schemeClr>
                </a:solidFill>
                <a:latin typeface="Times New Roman" pitchFamily="18" charset="0"/>
                <a:cs typeface="Times New Roman" pitchFamily="18" charset="0"/>
              </a:rPr>
              <a:t> Farmer Producer Cooperative Society Ltd </a:t>
            </a:r>
            <a:r>
              <a:rPr lang="en-IN" sz="2000" dirty="0" smtClean="0">
                <a:solidFill>
                  <a:schemeClr val="tx1">
                    <a:lumMod val="95000"/>
                    <a:lumOff val="5000"/>
                  </a:schemeClr>
                </a:solidFill>
                <a:latin typeface="Times New Roman" pitchFamily="18" charset="0"/>
                <a:cs typeface="Times New Roman" pitchFamily="18" charset="0"/>
              </a:rPr>
              <a:t>in </a:t>
            </a:r>
            <a:r>
              <a:rPr lang="en-IN" sz="2000" dirty="0" err="1" smtClean="0">
                <a:solidFill>
                  <a:schemeClr val="tx1">
                    <a:lumMod val="95000"/>
                    <a:lumOff val="5000"/>
                  </a:schemeClr>
                </a:solidFill>
                <a:latin typeface="Times New Roman" pitchFamily="18" charset="0"/>
                <a:cs typeface="Times New Roman" pitchFamily="18" charset="0"/>
              </a:rPr>
              <a:t>Gohar</a:t>
            </a:r>
            <a:r>
              <a:rPr lang="en-IN" sz="2000" dirty="0" smtClean="0">
                <a:solidFill>
                  <a:schemeClr val="tx1">
                    <a:lumMod val="95000"/>
                    <a:lumOff val="5000"/>
                  </a:schemeClr>
                </a:solidFill>
                <a:latin typeface="Times New Roman" pitchFamily="18" charset="0"/>
                <a:cs typeface="Times New Roman" pitchFamily="18" charset="0"/>
              </a:rPr>
              <a:t> Block (</a:t>
            </a:r>
            <a:r>
              <a:rPr lang="en-IN" sz="2000" dirty="0" err="1" smtClean="0">
                <a:solidFill>
                  <a:schemeClr val="tx1">
                    <a:lumMod val="95000"/>
                    <a:lumOff val="5000"/>
                  </a:schemeClr>
                </a:solidFill>
                <a:latin typeface="Times New Roman" pitchFamily="18" charset="0"/>
                <a:cs typeface="Times New Roman" pitchFamily="18" charset="0"/>
              </a:rPr>
              <a:t>Mandi</a:t>
            </a:r>
            <a:r>
              <a:rPr lang="en-IN" sz="2000" dirty="0" smtClean="0">
                <a:solidFill>
                  <a:schemeClr val="tx1">
                    <a:lumMod val="95000"/>
                    <a:lumOff val="5000"/>
                  </a:schemeClr>
                </a:solidFill>
                <a:latin typeface="Times New Roman" pitchFamily="18" charset="0"/>
                <a:cs typeface="Times New Roman" pitchFamily="18" charset="0"/>
              </a:rPr>
              <a:t>) has </a:t>
            </a:r>
            <a:r>
              <a:rPr lang="en-IN" sz="2000" dirty="0" err="1" smtClean="0">
                <a:solidFill>
                  <a:schemeClr val="tx1">
                    <a:lumMod val="95000"/>
                    <a:lumOff val="5000"/>
                  </a:schemeClr>
                </a:solidFill>
                <a:latin typeface="Times New Roman" pitchFamily="18" charset="0"/>
                <a:cs typeface="Times New Roman" pitchFamily="18" charset="0"/>
              </a:rPr>
              <a:t>demostrated</a:t>
            </a:r>
            <a:r>
              <a:rPr lang="en-IN" sz="2000" dirty="0" smtClean="0">
                <a:solidFill>
                  <a:schemeClr val="tx1">
                    <a:lumMod val="95000"/>
                    <a:lumOff val="5000"/>
                  </a:schemeClr>
                </a:solidFill>
                <a:latin typeface="Times New Roman" pitchFamily="18" charset="0"/>
                <a:cs typeface="Times New Roman" pitchFamily="18" charset="0"/>
              </a:rPr>
              <a:t> impact of collectivization of small and marginal farmers. It has done a business of Rs 6,58,742 within the year of establishment benefitting 175 members and increased the income of the farmers by 10-15%. </a:t>
            </a:r>
          </a:p>
          <a:p>
            <a:pPr marL="342900" indent="-342900" algn="just" eaLnBrk="1" fontAlgn="auto" hangingPunct="1">
              <a:spcAft>
                <a:spcPts val="0"/>
              </a:spcAft>
              <a:buClr>
                <a:schemeClr val="accent3"/>
              </a:buClr>
              <a:buNone/>
              <a:defRPr/>
            </a:pPr>
            <a:endParaRPr lang="en-IN" sz="2000" b="1" dirty="0" smtClean="0">
              <a:solidFill>
                <a:schemeClr val="tx1">
                  <a:lumMod val="95000"/>
                  <a:lumOff val="5000"/>
                </a:schemeClr>
              </a:solidFill>
              <a:latin typeface="Times New Roman" pitchFamily="18" charset="0"/>
              <a:cs typeface="Times New Roman" pitchFamily="18" charset="0"/>
            </a:endParaRPr>
          </a:p>
          <a:p>
            <a:pPr marL="342900" indent="-342900" algn="just" eaLnBrk="1" fontAlgn="auto" hangingPunct="1">
              <a:spcAft>
                <a:spcPts val="0"/>
              </a:spcAft>
              <a:buClr>
                <a:schemeClr val="accent3"/>
              </a:buClr>
              <a:buNone/>
              <a:defRPr/>
            </a:pPr>
            <a:endParaRPr lang="en-IN" sz="2000" b="1" dirty="0" smtClean="0">
              <a:solidFill>
                <a:schemeClr val="tx1">
                  <a:lumMod val="95000"/>
                  <a:lumOff val="5000"/>
                </a:schemeClr>
              </a:solidFill>
              <a:latin typeface="Times New Roman" pitchFamily="18" charset="0"/>
              <a:cs typeface="Times New Roman" pitchFamily="18" charset="0"/>
            </a:endParaRPr>
          </a:p>
          <a:p>
            <a:pPr marL="274320" indent="-274320" algn="just" eaLnBrk="1" fontAlgn="auto" hangingPunct="1">
              <a:spcAft>
                <a:spcPts val="0"/>
              </a:spcAft>
              <a:buClr>
                <a:schemeClr val="accent3"/>
              </a:buClr>
              <a:buNone/>
              <a:defRPr/>
            </a:pPr>
            <a:r>
              <a:rPr lang="en-IN" sz="1600" dirty="0" smtClean="0">
                <a:solidFill>
                  <a:schemeClr val="tx1">
                    <a:lumMod val="95000"/>
                    <a:lumOff val="5000"/>
                  </a:schemeClr>
                </a:solidFill>
                <a:latin typeface="Times New Roman" pitchFamily="18" charset="0"/>
                <a:cs typeface="Times New Roman" pitchFamily="18" charset="0"/>
              </a:rPr>
              <a:t>						</a:t>
            </a:r>
          </a:p>
          <a:p>
            <a:pPr marL="274320" indent="-274320" eaLnBrk="1" fontAlgn="auto" hangingPunct="1">
              <a:spcAft>
                <a:spcPts val="0"/>
              </a:spcAft>
              <a:buClr>
                <a:schemeClr val="accent3"/>
              </a:buClr>
              <a:buFont typeface="Wingdings 2"/>
              <a:buChar char=""/>
              <a:defRPr/>
            </a:pPr>
            <a:endParaRPr lang="en-IN" sz="1600" dirty="0"/>
          </a:p>
        </p:txBody>
      </p:sp>
      <p:pic>
        <p:nvPicPr>
          <p:cNvPr id="4" name="Picture 9" descr="C:\coopweb training\cooprative web site\buttons immage\image002.gif"/>
          <p:cNvPicPr>
            <a:picLocks noChangeAspect="1" noChangeArrowheads="1"/>
          </p:cNvPicPr>
          <p:nvPr/>
        </p:nvPicPr>
        <p:blipFill>
          <a:blip r:embed="rId2"/>
          <a:srcRect/>
          <a:stretch>
            <a:fillRect/>
          </a:stretch>
        </p:blipFill>
        <p:spPr bwMode="auto">
          <a:xfrm>
            <a:off x="0" y="0"/>
            <a:ext cx="838200" cy="609600"/>
          </a:xfrm>
          <a:prstGeom prst="rect">
            <a:avLst/>
          </a:prstGeom>
          <a:noFill/>
          <a:ln w="9525">
            <a:noFill/>
            <a:miter lim="800000"/>
            <a:headEnd/>
            <a:tailEnd/>
          </a:ln>
        </p:spPr>
      </p:pic>
      <p:pic>
        <p:nvPicPr>
          <p:cNvPr id="5" name="Picture 9" descr="C:\Documents and Settings\Owner\Desktop\coop hand.gif"/>
          <p:cNvPicPr>
            <a:picLocks noChangeAspect="1" noChangeArrowheads="1"/>
          </p:cNvPicPr>
          <p:nvPr/>
        </p:nvPicPr>
        <p:blipFill>
          <a:blip r:embed="rId3"/>
          <a:srcRect/>
          <a:stretch>
            <a:fillRect/>
          </a:stretch>
        </p:blipFill>
        <p:spPr bwMode="auto">
          <a:xfrm>
            <a:off x="7924800" y="0"/>
            <a:ext cx="990601" cy="6096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885732B4-3C49-4815-9DDF-F277F184A057}" type="slidenum">
              <a:rPr lang="en-IN" smtClean="0"/>
              <a:pPr>
                <a:defRPr/>
              </a:pPr>
              <a:t>13</a:t>
            </a:fld>
            <a:endParaRPr lang="en-IN"/>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7" descr="coop flag birds-1.gif"/>
          <p:cNvPicPr>
            <a:picLocks noChangeAspect="1"/>
          </p:cNvPicPr>
          <p:nvPr/>
        </p:nvPicPr>
        <p:blipFill>
          <a:blip r:embed="rId2"/>
          <a:srcRect/>
          <a:stretch>
            <a:fillRect/>
          </a:stretch>
        </p:blipFill>
        <p:spPr bwMode="auto">
          <a:xfrm>
            <a:off x="-457200" y="914400"/>
            <a:ext cx="8909050" cy="5105400"/>
          </a:xfrm>
          <a:prstGeom prst="rect">
            <a:avLst/>
          </a:prstGeom>
          <a:noFill/>
          <a:ln w="9525">
            <a:noFill/>
            <a:miter lim="800000"/>
            <a:headEnd/>
            <a:tailEnd/>
          </a:ln>
        </p:spPr>
      </p:pic>
      <p:sp>
        <p:nvSpPr>
          <p:cNvPr id="7" name="WordArt 18"/>
          <p:cNvSpPr>
            <a:spLocks noChangeArrowheads="1" noChangeShapeType="1" noTextEdit="1"/>
          </p:cNvSpPr>
          <p:nvPr/>
        </p:nvSpPr>
        <p:spPr bwMode="auto">
          <a:xfrm>
            <a:off x="1219200" y="1981200"/>
            <a:ext cx="6705600" cy="2209800"/>
          </a:xfrm>
          <a:prstGeom prst="rect">
            <a:avLst/>
          </a:prstGeom>
        </p:spPr>
        <p:txBody>
          <a:bodyPr wrap="none" fromWordArt="1">
            <a:prstTxWarp prst="textDoubleWave1">
              <a:avLst>
                <a:gd name="adj1" fmla="val 6500"/>
                <a:gd name="adj2" fmla="val 0"/>
              </a:avLst>
            </a:prstTxWarp>
          </a:bodyPr>
          <a:lstStyle/>
          <a:p>
            <a:r>
              <a:rPr lang="en-US" sz="3600" b="1" kern="10" spc="720">
                <a:ln w="12700">
                  <a:solidFill>
                    <a:srgbClr val="000099"/>
                  </a:solidFill>
                  <a:round/>
                  <a:headEnd/>
                  <a:tailEnd/>
                </a:ln>
                <a:solidFill>
                  <a:srgbClr val="33CCFF"/>
                </a:solidFill>
                <a:effectLst>
                  <a:outerShdw dist="125724" dir="18900000" algn="ctr" rotWithShape="0">
                    <a:srgbClr val="000099"/>
                  </a:outerShdw>
                </a:effectLst>
                <a:latin typeface="Impact"/>
              </a:rPr>
              <a:t>THANKS</a:t>
            </a:r>
          </a:p>
        </p:txBody>
      </p:sp>
      <p:sp>
        <p:nvSpPr>
          <p:cNvPr id="4" name="Slide Number Placeholder 3"/>
          <p:cNvSpPr>
            <a:spLocks noGrp="1"/>
          </p:cNvSpPr>
          <p:nvPr>
            <p:ph type="sldNum" sz="quarter" idx="12"/>
          </p:nvPr>
        </p:nvSpPr>
        <p:spPr/>
        <p:txBody>
          <a:bodyPr/>
          <a:lstStyle/>
          <a:p>
            <a:pPr>
              <a:defRPr/>
            </a:pPr>
            <a:fld id="{885732B4-3C49-4815-9DDF-F277F184A057}" type="slidenum">
              <a:rPr lang="en-IN" smtClean="0"/>
              <a:pPr>
                <a:defRPr/>
              </a:pPr>
              <a:t>14</a:t>
            </a:fld>
            <a:endParaRPr lang="en-IN"/>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305800" cy="533400"/>
          </a:xfrm>
          <a:ln/>
        </p:spPr>
        <p:style>
          <a:lnRef idx="2">
            <a:schemeClr val="accent5"/>
          </a:lnRef>
          <a:fillRef idx="1">
            <a:schemeClr val="lt1"/>
          </a:fillRef>
          <a:effectRef idx="0">
            <a:schemeClr val="accent5"/>
          </a:effectRef>
          <a:fontRef idx="minor">
            <a:schemeClr val="dk1"/>
          </a:fontRef>
        </p:style>
        <p:txBody>
          <a:bodyPr>
            <a:normAutofit/>
          </a:bodyPr>
          <a:lstStyle/>
          <a:p>
            <a:pPr algn="ctr"/>
            <a:r>
              <a:rPr lang="en-US" sz="2400" b="1" dirty="0" smtClean="0">
                <a:solidFill>
                  <a:srgbClr val="FF0000"/>
                </a:solidFill>
                <a:latin typeface="Times New Roman" pitchFamily="18" charset="0"/>
                <a:cs typeface="Times New Roman" pitchFamily="18" charset="0"/>
              </a:rPr>
              <a:t>AUDIT</a:t>
            </a:r>
            <a:endParaRPr lang="en-IN" sz="2400" b="1" dirty="0">
              <a:solidFill>
                <a:srgbClr val="FF00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z="1400" b="1" smtClean="0"/>
              <a:pPr/>
              <a:t>2</a:t>
            </a:fld>
            <a:endParaRPr lang="en-US" sz="1400" b="1" dirty="0"/>
          </a:p>
        </p:txBody>
      </p:sp>
      <p:graphicFrame>
        <p:nvGraphicFramePr>
          <p:cNvPr id="6" name="Table 5"/>
          <p:cNvGraphicFramePr>
            <a:graphicFrameLocks noGrp="1"/>
          </p:cNvGraphicFramePr>
          <p:nvPr>
            <p:extLst>
              <p:ext uri="{D42A27DB-BD31-4B8C-83A1-F6EECF244321}">
                <p14:modId xmlns:p14="http://schemas.microsoft.com/office/powerpoint/2010/main" val="3272269241"/>
              </p:ext>
            </p:extLst>
          </p:nvPr>
        </p:nvGraphicFramePr>
        <p:xfrm>
          <a:off x="304800" y="1600200"/>
          <a:ext cx="8305800" cy="4460240"/>
        </p:xfrm>
        <a:graphic>
          <a:graphicData uri="http://schemas.openxmlformats.org/drawingml/2006/table">
            <a:tbl>
              <a:tblPr firstRow="1" bandRow="1">
                <a:tableStyleId>{C083E6E3-FA7D-4D7B-A595-EF9225AFEA82}</a:tableStyleId>
              </a:tblPr>
              <a:tblGrid>
                <a:gridCol w="838200"/>
                <a:gridCol w="7467600"/>
              </a:tblGrid>
              <a:tr h="457200">
                <a:tc>
                  <a:txBody>
                    <a:bodyPr/>
                    <a:lstStyle/>
                    <a:p>
                      <a:pPr algn="ctr"/>
                      <a:endParaRPr lang="en-IN"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aseline="0" dirty="0" smtClean="0">
                          <a:solidFill>
                            <a:srgbClr val="E21ED9"/>
                          </a:solidFill>
                          <a:latin typeface="Times New Roman" pitchFamily="18" charset="0"/>
                          <a:cs typeface="Times New Roman" pitchFamily="18" charset="0"/>
                        </a:rPr>
                        <a:t>HP STATE COOPERATIVE SOCIETIES  (AMENDMENT)  ACT 2020</a:t>
                      </a:r>
                      <a:endParaRPr lang="en-IN" sz="1600" b="1" dirty="0">
                        <a:solidFill>
                          <a:srgbClr val="E21ED9"/>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4360">
                <a:tc>
                  <a:txBody>
                    <a:bodyPr/>
                    <a:lstStyle/>
                    <a:p>
                      <a:pPr algn="l"/>
                      <a:r>
                        <a:rPr lang="en-US" sz="1600" dirty="0" smtClean="0">
                          <a:latin typeface="Times New Roman" pitchFamily="18" charset="0"/>
                          <a:cs typeface="Times New Roman" pitchFamily="18" charset="0"/>
                        </a:rPr>
                        <a:t>1</a:t>
                      </a:r>
                      <a:endParaRPr lang="en-IN"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latin typeface="Times New Roman" pitchFamily="18" charset="0"/>
                          <a:cs typeface="Times New Roman" pitchFamily="18" charset="0"/>
                        </a:rPr>
                        <a:t>To give more autonomy</a:t>
                      </a:r>
                      <a:r>
                        <a:rPr lang="en-US" sz="1600" baseline="0" dirty="0" smtClean="0">
                          <a:latin typeface="Times New Roman" pitchFamily="18" charset="0"/>
                          <a:cs typeface="Times New Roman" pitchFamily="18" charset="0"/>
                        </a:rPr>
                        <a:t> and self reliance to the Cooperatives inconsonance of the 97</a:t>
                      </a:r>
                      <a:r>
                        <a:rPr lang="en-US" sz="1600" baseline="30000" dirty="0" smtClean="0">
                          <a:latin typeface="Times New Roman" pitchFamily="18" charset="0"/>
                          <a:cs typeface="Times New Roman" pitchFamily="18" charset="0"/>
                        </a:rPr>
                        <a:t>th</a:t>
                      </a:r>
                      <a:r>
                        <a:rPr lang="en-US" sz="1600" baseline="0" dirty="0" smtClean="0">
                          <a:latin typeface="Times New Roman" pitchFamily="18" charset="0"/>
                          <a:cs typeface="Times New Roman" pitchFamily="18" charset="0"/>
                        </a:rPr>
                        <a:t> Constitutional Amendment,2011. Present State Government has passed HP State Cooperative Societies (Amendment) Act 2020 and HP Cooperative Societies (Amendment) Rules 2021.</a:t>
                      </a:r>
                      <a:endParaRPr lang="en-U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6440">
                <a:tc>
                  <a:txBody>
                    <a:bodyPr/>
                    <a:lstStyle/>
                    <a:p>
                      <a:pPr algn="l"/>
                      <a:r>
                        <a:rPr lang="en-US" sz="1600" dirty="0" smtClean="0">
                          <a:latin typeface="Times New Roman" pitchFamily="18" charset="0"/>
                          <a:cs typeface="Times New Roman" pitchFamily="18" charset="0"/>
                        </a:rPr>
                        <a:t>2</a:t>
                      </a:r>
                      <a:endParaRPr lang="en-IN"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itchFamily="18" charset="0"/>
                          <a:cs typeface="Times New Roman" pitchFamily="18" charset="0"/>
                        </a:rPr>
                        <a:t>All</a:t>
                      </a:r>
                      <a:r>
                        <a:rPr lang="en-US" sz="1600" baseline="0" dirty="0" smtClean="0">
                          <a:latin typeface="Times New Roman" pitchFamily="18" charset="0"/>
                          <a:cs typeface="Times New Roman" pitchFamily="18" charset="0"/>
                        </a:rPr>
                        <a:t> the Cooperative Societies/Institutions will now approve the statutory auditor in  general house from the panel of auditors notified by the State Government.</a:t>
                      </a:r>
                      <a:endParaRPr lang="en-IN" sz="1600" dirty="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6600">
                <a:tc>
                  <a:txBody>
                    <a:bodyPr/>
                    <a:lstStyle/>
                    <a:p>
                      <a:pPr algn="l"/>
                      <a:r>
                        <a:rPr lang="en-US" sz="1600" dirty="0" smtClean="0">
                          <a:latin typeface="Times New Roman" pitchFamily="18" charset="0"/>
                          <a:cs typeface="Times New Roman" pitchFamily="18" charset="0"/>
                        </a:rPr>
                        <a:t>3</a:t>
                      </a:r>
                      <a:endParaRPr lang="en-IN"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itchFamily="18" charset="0"/>
                          <a:cs typeface="Times New Roman" pitchFamily="18" charset="0"/>
                        </a:rPr>
                        <a:t>Now ,  no auditor shall be engaged to</a:t>
                      </a:r>
                      <a:r>
                        <a:rPr lang="en-US" sz="1600" baseline="0" dirty="0" smtClean="0">
                          <a:latin typeface="Times New Roman" pitchFamily="18" charset="0"/>
                          <a:cs typeface="Times New Roman" pitchFamily="18" charset="0"/>
                        </a:rPr>
                        <a:t> conduct the audit of a Cooperative Society/Institution for more than two consecutive years.</a:t>
                      </a:r>
                      <a:endParaRPr lang="en-IN" sz="1600" dirty="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6600">
                <a:tc>
                  <a:txBody>
                    <a:bodyPr/>
                    <a:lstStyle/>
                    <a:p>
                      <a:pPr algn="l"/>
                      <a:r>
                        <a:rPr lang="en-IN" sz="1600" dirty="0" smtClean="0">
                          <a:latin typeface="Times New Roman" pitchFamily="18" charset="0"/>
                          <a:cs typeface="Times New Roman" pitchFamily="18" charset="0"/>
                        </a:rPr>
                        <a:t>4.</a:t>
                      </a:r>
                      <a:endParaRPr lang="en-IN"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itchFamily="18" charset="0"/>
                          <a:cs typeface="Times New Roman" pitchFamily="18" charset="0"/>
                        </a:rPr>
                        <a:t>Now , no auditor shall accept audit of more than 20 Cooperative Societies/Institutions for audit in a financial</a:t>
                      </a:r>
                      <a:r>
                        <a:rPr lang="en-US" sz="1600" baseline="0" dirty="0" smtClean="0">
                          <a:latin typeface="Times New Roman" pitchFamily="18" charset="0"/>
                          <a:cs typeface="Times New Roman" pitchFamily="18" charset="0"/>
                        </a:rPr>
                        <a:t> year.</a:t>
                      </a:r>
                      <a:endParaRPr lang="en-IN" sz="1600" dirty="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6600">
                <a:tc>
                  <a:txBody>
                    <a:bodyPr/>
                    <a:lstStyle/>
                    <a:p>
                      <a:pPr algn="l"/>
                      <a:r>
                        <a:rPr lang="en-IN" sz="1600" dirty="0" smtClean="0">
                          <a:latin typeface="Times New Roman" pitchFamily="18" charset="0"/>
                          <a:cs typeface="Times New Roman" pitchFamily="18" charset="0"/>
                        </a:rPr>
                        <a:t>5.</a:t>
                      </a:r>
                      <a:endParaRPr lang="en-IN"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smtClean="0">
                          <a:latin typeface="Times New Roman" pitchFamily="18" charset="0"/>
                          <a:cs typeface="Times New Roman" pitchFamily="18" charset="0"/>
                        </a:rPr>
                        <a:t>A Panel of Auditors comprising of  Departmental</a:t>
                      </a:r>
                      <a:r>
                        <a:rPr lang="en-IN" sz="1600" baseline="0" dirty="0" smtClean="0">
                          <a:latin typeface="Times New Roman" pitchFamily="18" charset="0"/>
                          <a:cs typeface="Times New Roman" pitchFamily="18" charset="0"/>
                        </a:rPr>
                        <a:t> Auditors, Retiree Auditors, Certified Cooperative Auditors and Chartered Accountants have been formed by the Department.</a:t>
                      </a:r>
                      <a:endParaRPr lang="en-IN" sz="1600" dirty="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5" name="Picture 9" descr="C:\coopweb training\cooprative web site\buttons immage\image002.gif"/>
          <p:cNvPicPr>
            <a:picLocks noChangeAspect="1" noChangeArrowheads="1"/>
          </p:cNvPicPr>
          <p:nvPr/>
        </p:nvPicPr>
        <p:blipFill>
          <a:blip r:embed="rId3"/>
          <a:srcRect/>
          <a:stretch>
            <a:fillRect/>
          </a:stretch>
        </p:blipFill>
        <p:spPr bwMode="auto">
          <a:xfrm>
            <a:off x="228600" y="0"/>
            <a:ext cx="838200" cy="609600"/>
          </a:xfrm>
          <a:prstGeom prst="rect">
            <a:avLst/>
          </a:prstGeom>
          <a:noFill/>
          <a:ln w="9525">
            <a:noFill/>
            <a:miter lim="800000"/>
            <a:headEnd/>
            <a:tailEnd/>
          </a:ln>
        </p:spPr>
      </p:pic>
      <p:pic>
        <p:nvPicPr>
          <p:cNvPr id="7" name="Picture 9" descr="C:\Documents and Settings\Owner\Desktop\coop hand.gif"/>
          <p:cNvPicPr>
            <a:picLocks noChangeAspect="1" noChangeArrowheads="1"/>
          </p:cNvPicPr>
          <p:nvPr/>
        </p:nvPicPr>
        <p:blipFill>
          <a:blip r:embed="rId4"/>
          <a:srcRect/>
          <a:stretch>
            <a:fillRect/>
          </a:stretch>
        </p:blipFill>
        <p:spPr bwMode="auto">
          <a:xfrm>
            <a:off x="7924800" y="0"/>
            <a:ext cx="990601"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610600" cy="533400"/>
          </a:xfrm>
          <a:ln>
            <a:solidFill>
              <a:schemeClr val="tx1"/>
            </a:solidFill>
          </a:ln>
        </p:spPr>
        <p:txBody>
          <a:bodyPr>
            <a:normAutofit/>
          </a:bodyPr>
          <a:lstStyle/>
          <a:p>
            <a:pPr algn="ctr"/>
            <a:r>
              <a:rPr lang="en-US" sz="2200" b="1" dirty="0" smtClean="0">
                <a:solidFill>
                  <a:srgbClr val="FF0000"/>
                </a:solidFill>
                <a:latin typeface="Times New Roman" pitchFamily="18" charset="0"/>
                <a:ea typeface="Mangal" pitchFamily="2"/>
                <a:cs typeface="Times New Roman" pitchFamily="18" charset="0"/>
              </a:rPr>
              <a:t>COOPERATIVE  MANAGEMENT  INFORMATION  SYSTEM</a:t>
            </a:r>
            <a:endParaRPr lang="en-IN" sz="2200" b="1" dirty="0">
              <a:solidFill>
                <a:srgbClr val="FF00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z="1400" b="1" smtClean="0"/>
              <a:pPr/>
              <a:t>3</a:t>
            </a:fld>
            <a:endParaRPr lang="en-US" sz="1400" b="1" dirty="0"/>
          </a:p>
        </p:txBody>
      </p:sp>
      <p:graphicFrame>
        <p:nvGraphicFramePr>
          <p:cNvPr id="6" name="Table 5"/>
          <p:cNvGraphicFramePr>
            <a:graphicFrameLocks noGrp="1"/>
          </p:cNvGraphicFramePr>
          <p:nvPr>
            <p:extLst>
              <p:ext uri="{D42A27DB-BD31-4B8C-83A1-F6EECF244321}">
                <p14:modId xmlns:p14="http://schemas.microsoft.com/office/powerpoint/2010/main" val="3440228801"/>
              </p:ext>
            </p:extLst>
          </p:nvPr>
        </p:nvGraphicFramePr>
        <p:xfrm>
          <a:off x="304800" y="1752600"/>
          <a:ext cx="8610600" cy="4498509"/>
        </p:xfrm>
        <a:graphic>
          <a:graphicData uri="http://schemas.openxmlformats.org/drawingml/2006/table">
            <a:tbl>
              <a:tblPr firstRow="1" bandRow="1">
                <a:tableStyleId>{C083E6E3-FA7D-4D7B-A595-EF9225AFEA82}</a:tableStyleId>
              </a:tblPr>
              <a:tblGrid>
                <a:gridCol w="868960"/>
                <a:gridCol w="7741640"/>
              </a:tblGrid>
              <a:tr h="457200">
                <a:tc>
                  <a:txBody>
                    <a:bodyPr/>
                    <a:lstStyle/>
                    <a:p>
                      <a:pPr algn="l"/>
                      <a:r>
                        <a:rPr lang="en-US" sz="1600" dirty="0" smtClean="0">
                          <a:solidFill>
                            <a:srgbClr val="E21ED9"/>
                          </a:solidFill>
                          <a:latin typeface="Times New Roman" pitchFamily="18" charset="0"/>
                          <a:cs typeface="Times New Roman" pitchFamily="18" charset="0"/>
                        </a:rPr>
                        <a:t>Sr. </a:t>
                      </a:r>
                      <a:r>
                        <a:rPr lang="en-US" sz="1600" baseline="0" dirty="0" smtClean="0">
                          <a:solidFill>
                            <a:srgbClr val="E21ED9"/>
                          </a:solidFill>
                          <a:latin typeface="Times New Roman" pitchFamily="18" charset="0"/>
                          <a:cs typeface="Times New Roman" pitchFamily="18" charset="0"/>
                        </a:rPr>
                        <a:t>N</a:t>
                      </a:r>
                      <a:r>
                        <a:rPr lang="en-US" sz="1600" dirty="0" smtClean="0">
                          <a:solidFill>
                            <a:srgbClr val="E21ED9"/>
                          </a:solidFill>
                          <a:latin typeface="Times New Roman" pitchFamily="18" charset="0"/>
                          <a:cs typeface="Times New Roman" pitchFamily="18" charset="0"/>
                        </a:rPr>
                        <a:t>o</a:t>
                      </a:r>
                      <a:endParaRPr lang="en-IN" sz="1600" b="1" dirty="0">
                        <a:solidFill>
                          <a:srgbClr val="E21ED9"/>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800" dirty="0" smtClean="0">
                          <a:solidFill>
                            <a:srgbClr val="E21ED9"/>
                          </a:solidFill>
                          <a:latin typeface="Times New Roman" pitchFamily="18" charset="0"/>
                          <a:cs typeface="Times New Roman" pitchFamily="18" charset="0"/>
                        </a:rPr>
                        <a:t>Key Features</a:t>
                      </a:r>
                      <a:endParaRPr lang="en-IN" sz="1800" b="1" dirty="0">
                        <a:solidFill>
                          <a:srgbClr val="E21ED9"/>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5800">
                <a:tc>
                  <a:txBody>
                    <a:bodyPr/>
                    <a:lstStyle/>
                    <a:p>
                      <a:pPr algn="l"/>
                      <a:r>
                        <a:rPr lang="en-US" sz="1600" dirty="0" smtClean="0">
                          <a:latin typeface="Times New Roman" pitchFamily="18" charset="0"/>
                          <a:cs typeface="Times New Roman" pitchFamily="18" charset="0"/>
                        </a:rPr>
                        <a:t>1</a:t>
                      </a:r>
                      <a:endParaRPr lang="en-IN"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600" dirty="0" smtClean="0">
                          <a:latin typeface="Times New Roman" pitchFamily="18" charset="0"/>
                          <a:cs typeface="Times New Roman" pitchFamily="18" charset="0"/>
                        </a:rPr>
                        <a:t>Department has its own integrated website named </a:t>
                      </a:r>
                      <a:r>
                        <a:rPr lang="en-US" sz="1600" dirty="0" smtClean="0">
                          <a:latin typeface="Times New Roman" pitchFamily="18" charset="0"/>
                          <a:cs typeface="Times New Roman" pitchFamily="18" charset="0"/>
                          <a:hlinkClick r:id="rId3"/>
                        </a:rPr>
                        <a:t>https://coophp.nic.in/ </a:t>
                      </a:r>
                      <a:r>
                        <a:rPr lang="en-US" sz="1600" dirty="0" smtClean="0">
                          <a:latin typeface="Times New Roman" pitchFamily="18" charset="0"/>
                          <a:cs typeface="Times New Roman" pitchFamily="18" charset="0"/>
                        </a:rPr>
                        <a:t>It includes all the information such registration, audit reports, inspections, arbitration, liquidation etc.</a:t>
                      </a:r>
                      <a:endParaRPr lang="en-U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alpha val="20000"/>
                      </a:schemeClr>
                    </a:solidFill>
                  </a:tcPr>
                </a:tc>
              </a:tr>
              <a:tr h="969264">
                <a:tc>
                  <a:txBody>
                    <a:bodyPr/>
                    <a:lstStyle/>
                    <a:p>
                      <a:pPr algn="l"/>
                      <a:r>
                        <a:rPr lang="en-US" sz="1600" dirty="0" smtClean="0">
                          <a:latin typeface="Times New Roman" pitchFamily="18" charset="0"/>
                          <a:cs typeface="Times New Roman" pitchFamily="18" charset="0"/>
                        </a:rPr>
                        <a:t>2</a:t>
                      </a:r>
                      <a:endParaRPr lang="en-IN"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600" dirty="0" smtClean="0">
                          <a:latin typeface="Times New Roman" pitchFamily="18" charset="0"/>
                          <a:cs typeface="Times New Roman" pitchFamily="18" charset="0"/>
                        </a:rPr>
                        <a:t>The site provides maximum information which the</a:t>
                      </a:r>
                      <a:r>
                        <a:rPr lang="en-IN" sz="1600" baseline="0" dirty="0" smtClean="0">
                          <a:latin typeface="Times New Roman" pitchFamily="18" charset="0"/>
                          <a:cs typeface="Times New Roman" pitchFamily="18" charset="0"/>
                        </a:rPr>
                        <a:t> Public will like to know about the Department and the Cooperative Society. </a:t>
                      </a:r>
                      <a:r>
                        <a:rPr lang="en-IN" sz="1600" dirty="0" smtClean="0">
                          <a:latin typeface="Times New Roman" pitchFamily="18" charset="0"/>
                          <a:cs typeface="Times New Roman" pitchFamily="18" charset="0"/>
                        </a:rPr>
                        <a:t>Public can access all the latest notifications, circulars, provisions</a:t>
                      </a:r>
                      <a:r>
                        <a:rPr lang="en-IN" sz="1600" baseline="0" dirty="0" smtClean="0">
                          <a:latin typeface="Times New Roman" pitchFamily="18" charset="0"/>
                          <a:cs typeface="Times New Roman" pitchFamily="18" charset="0"/>
                        </a:rPr>
                        <a:t> of Act and Rules etc.</a:t>
                      </a:r>
                      <a:endParaRPr lang="en-IN" sz="1600" dirty="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8227">
                <a:tc>
                  <a:txBody>
                    <a:bodyPr/>
                    <a:lstStyle/>
                    <a:p>
                      <a:pPr algn="l"/>
                      <a:r>
                        <a:rPr lang="en-US" sz="1600" dirty="0" smtClean="0">
                          <a:latin typeface="Times New Roman" pitchFamily="18" charset="0"/>
                          <a:cs typeface="Times New Roman" pitchFamily="18" charset="0"/>
                        </a:rPr>
                        <a:t>3</a:t>
                      </a:r>
                      <a:endParaRPr lang="en-IN"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600" dirty="0" smtClean="0">
                          <a:latin typeface="Times New Roman" pitchFamily="18" charset="0"/>
                          <a:cs typeface="Times New Roman" pitchFamily="18" charset="0"/>
                        </a:rPr>
                        <a:t>Online Registration of Cooperative Societies</a:t>
                      </a:r>
                      <a:r>
                        <a:rPr lang="en-IN" sz="1600" baseline="0" dirty="0" smtClean="0">
                          <a:latin typeface="Times New Roman" pitchFamily="18" charset="0"/>
                          <a:cs typeface="Times New Roman" pitchFamily="18" charset="0"/>
                        </a:rPr>
                        <a:t> and</a:t>
                      </a:r>
                      <a:r>
                        <a:rPr lang="en-IN" sz="1600" dirty="0" smtClean="0">
                          <a:latin typeface="Times New Roman" pitchFamily="18" charset="0"/>
                          <a:cs typeface="Times New Roman" pitchFamily="18" charset="0"/>
                        </a:rPr>
                        <a:t> NGOs are done through this website. 100% </a:t>
                      </a:r>
                      <a:r>
                        <a:rPr lang="en-IN" sz="1600" baseline="0" dirty="0" smtClean="0">
                          <a:latin typeface="Times New Roman" pitchFamily="18" charset="0"/>
                          <a:cs typeface="Times New Roman" pitchFamily="18" charset="0"/>
                        </a:rPr>
                        <a:t> Registration of Cooperative Societies under 1968 Act and NGOs under Societies Registration Act 2006. This has reduced the footfall in office and made system more transparent and speedy.</a:t>
                      </a:r>
                      <a:endParaRPr lang="en-IN" sz="1600" dirty="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3522">
                <a:tc>
                  <a:txBody>
                    <a:bodyPr/>
                    <a:lstStyle/>
                    <a:p>
                      <a:pPr algn="l"/>
                      <a:r>
                        <a:rPr lang="en-IN" sz="1600" dirty="0" smtClean="0">
                          <a:latin typeface="Times New Roman" pitchFamily="18" charset="0"/>
                          <a:cs typeface="Times New Roman" pitchFamily="18" charset="0"/>
                        </a:rPr>
                        <a:t>4.</a:t>
                      </a:r>
                      <a:endParaRPr lang="en-IN"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600" baseline="0" dirty="0" smtClean="0">
                          <a:latin typeface="Times New Roman" pitchFamily="18" charset="0"/>
                          <a:cs typeface="Times New Roman" pitchFamily="18" charset="0"/>
                        </a:rPr>
                        <a:t>To promote Ease of Doing Business, 46 e- Services are being provided through the website within a turn around time of 30 days.</a:t>
                      </a:r>
                      <a:endParaRPr lang="en-IN" sz="1600" b="1" dirty="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5923">
                <a:tc>
                  <a:txBody>
                    <a:bodyPr/>
                    <a:lstStyle/>
                    <a:p>
                      <a:pPr algn="l"/>
                      <a:r>
                        <a:rPr lang="en-IN" sz="1600" dirty="0" smtClean="0">
                          <a:latin typeface="Times New Roman" pitchFamily="18" charset="0"/>
                          <a:cs typeface="Times New Roman" pitchFamily="18" charset="0"/>
                        </a:rPr>
                        <a:t>5.</a:t>
                      </a:r>
                      <a:endParaRPr lang="en-IN"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600" dirty="0" smtClean="0">
                          <a:latin typeface="Times New Roman" pitchFamily="18" charset="0"/>
                          <a:cs typeface="Times New Roman" pitchFamily="18" charset="0"/>
                        </a:rPr>
                        <a:t>e-Certificates</a:t>
                      </a:r>
                      <a:r>
                        <a:rPr lang="en-IN" sz="1600" baseline="0" dirty="0" smtClean="0">
                          <a:latin typeface="Times New Roman" pitchFamily="18" charset="0"/>
                          <a:cs typeface="Times New Roman" pitchFamily="18" charset="0"/>
                        </a:rPr>
                        <a:t> of the Registered Society can also be generated through </a:t>
                      </a:r>
                      <a:r>
                        <a:rPr lang="en-IN" sz="1600" baseline="0" dirty="0" smtClean="0">
                          <a:latin typeface="Times New Roman" pitchFamily="18" charset="0"/>
                          <a:cs typeface="Times New Roman" pitchFamily="18" charset="0"/>
                        </a:rPr>
                        <a:t>this.</a:t>
                      </a:r>
                      <a:endParaRPr lang="en-IN" sz="1600" dirty="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5" name="Picture 9" descr="C:\coopweb training\cooprative web site\buttons immage\image002.gif"/>
          <p:cNvPicPr>
            <a:picLocks noChangeAspect="1" noChangeArrowheads="1"/>
          </p:cNvPicPr>
          <p:nvPr/>
        </p:nvPicPr>
        <p:blipFill>
          <a:blip r:embed="rId4"/>
          <a:srcRect/>
          <a:stretch>
            <a:fillRect/>
          </a:stretch>
        </p:blipFill>
        <p:spPr bwMode="auto">
          <a:xfrm>
            <a:off x="0" y="0"/>
            <a:ext cx="838200" cy="609600"/>
          </a:xfrm>
          <a:prstGeom prst="rect">
            <a:avLst/>
          </a:prstGeom>
          <a:noFill/>
          <a:ln w="9525">
            <a:noFill/>
            <a:miter lim="800000"/>
            <a:headEnd/>
            <a:tailEnd/>
          </a:ln>
        </p:spPr>
      </p:pic>
      <p:pic>
        <p:nvPicPr>
          <p:cNvPr id="7" name="Picture 9" descr="C:\Documents and Settings\Owner\Desktop\coop hand.gif"/>
          <p:cNvPicPr>
            <a:picLocks noChangeAspect="1" noChangeArrowheads="1"/>
          </p:cNvPicPr>
          <p:nvPr/>
        </p:nvPicPr>
        <p:blipFill>
          <a:blip r:embed="rId5"/>
          <a:srcRect/>
          <a:stretch>
            <a:fillRect/>
          </a:stretch>
        </p:blipFill>
        <p:spPr bwMode="auto">
          <a:xfrm>
            <a:off x="8001000" y="0"/>
            <a:ext cx="990601"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610600" cy="533400"/>
          </a:xfrm>
          <a:ln>
            <a:solidFill>
              <a:schemeClr val="tx1"/>
            </a:solidFill>
          </a:ln>
        </p:spPr>
        <p:txBody>
          <a:bodyPr>
            <a:normAutofit/>
          </a:bodyPr>
          <a:lstStyle/>
          <a:p>
            <a:pPr algn="ctr"/>
            <a:r>
              <a:rPr lang="en-US" sz="2200" b="1" dirty="0" smtClean="0">
                <a:solidFill>
                  <a:srgbClr val="FF0000"/>
                </a:solidFill>
                <a:latin typeface="Times New Roman" pitchFamily="18" charset="0"/>
                <a:ea typeface="Mangal" pitchFamily="2"/>
                <a:cs typeface="Times New Roman" pitchFamily="18" charset="0"/>
              </a:rPr>
              <a:t>COOPERATIVE  MANAGEMENT  INFORMATION  SYSTEM</a:t>
            </a:r>
            <a:endParaRPr lang="en-IN" sz="2200" b="1" dirty="0">
              <a:solidFill>
                <a:srgbClr val="FF00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z="1400" b="1" smtClean="0"/>
              <a:pPr/>
              <a:t>4</a:t>
            </a:fld>
            <a:endParaRPr lang="en-US" sz="1400" b="1" dirty="0"/>
          </a:p>
        </p:txBody>
      </p:sp>
      <p:graphicFrame>
        <p:nvGraphicFramePr>
          <p:cNvPr id="6" name="Table 5"/>
          <p:cNvGraphicFramePr>
            <a:graphicFrameLocks noGrp="1"/>
          </p:cNvGraphicFramePr>
          <p:nvPr/>
        </p:nvGraphicFramePr>
        <p:xfrm>
          <a:off x="304800" y="1752600"/>
          <a:ext cx="8610600" cy="4314727"/>
        </p:xfrm>
        <a:graphic>
          <a:graphicData uri="http://schemas.openxmlformats.org/drawingml/2006/table">
            <a:tbl>
              <a:tblPr firstRow="1" bandRow="1">
                <a:tableStyleId>{C083E6E3-FA7D-4D7B-A595-EF9225AFEA82}</a:tableStyleId>
              </a:tblPr>
              <a:tblGrid>
                <a:gridCol w="868960"/>
                <a:gridCol w="7741640"/>
              </a:tblGrid>
              <a:tr h="457200">
                <a:tc>
                  <a:txBody>
                    <a:bodyPr/>
                    <a:lstStyle/>
                    <a:p>
                      <a:pPr algn="l"/>
                      <a:r>
                        <a:rPr lang="en-US" sz="1600" dirty="0" smtClean="0">
                          <a:solidFill>
                            <a:srgbClr val="E21ED9"/>
                          </a:solidFill>
                        </a:rPr>
                        <a:t>Sr. </a:t>
                      </a:r>
                      <a:r>
                        <a:rPr lang="en-US" sz="1600" baseline="0" dirty="0" smtClean="0">
                          <a:solidFill>
                            <a:srgbClr val="E21ED9"/>
                          </a:solidFill>
                        </a:rPr>
                        <a:t>N</a:t>
                      </a:r>
                      <a:r>
                        <a:rPr lang="en-US" sz="1600" dirty="0" smtClean="0">
                          <a:solidFill>
                            <a:srgbClr val="E21ED9"/>
                          </a:solidFill>
                        </a:rPr>
                        <a:t>o</a:t>
                      </a:r>
                      <a:endParaRPr lang="en-IN" sz="1600" b="1" dirty="0">
                        <a:solidFill>
                          <a:srgbClr val="E21ED9"/>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800" dirty="0" smtClean="0">
                          <a:solidFill>
                            <a:srgbClr val="E21ED9"/>
                          </a:solidFill>
                        </a:rPr>
                        <a:t>Key Features</a:t>
                      </a:r>
                      <a:endParaRPr lang="en-IN" sz="1800" b="1" dirty="0">
                        <a:solidFill>
                          <a:srgbClr val="E21ED9"/>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40591">
                <a:tc>
                  <a:txBody>
                    <a:bodyPr/>
                    <a:lstStyle/>
                    <a:p>
                      <a:pPr algn="l"/>
                      <a:r>
                        <a:rPr lang="en-US" sz="1600" dirty="0" smtClean="0"/>
                        <a:t>1</a:t>
                      </a:r>
                      <a:endParaRPr lang="en-IN"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Department has its own integrated website named </a:t>
                      </a:r>
                      <a:r>
                        <a:rPr lang="en-US" sz="1600" dirty="0" smtClean="0">
                          <a:hlinkClick r:id="rId3"/>
                        </a:rPr>
                        <a:t>www.hpcoop.nic.in</a:t>
                      </a:r>
                      <a:r>
                        <a:rPr lang="en-US" sz="1600" dirty="0" smtClean="0"/>
                        <a:t> It includes all the information such registration, audit reports, inspections, arbitration, liquidation etc.</a:t>
                      </a:r>
                      <a:endParaRPr lang="en-U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69264">
                <a:tc>
                  <a:txBody>
                    <a:bodyPr/>
                    <a:lstStyle/>
                    <a:p>
                      <a:pPr algn="l"/>
                      <a:r>
                        <a:rPr lang="en-US" sz="1600" dirty="0" smtClean="0"/>
                        <a:t>2</a:t>
                      </a:r>
                      <a:endParaRPr lang="en-IN"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600" dirty="0" smtClean="0"/>
                        <a:t>The site provides maximum information which the</a:t>
                      </a:r>
                      <a:r>
                        <a:rPr lang="en-IN" sz="1600" baseline="0" dirty="0" smtClean="0"/>
                        <a:t> Public will like to know about the Department and the Cooperative Society. </a:t>
                      </a:r>
                      <a:r>
                        <a:rPr lang="en-IN" sz="1600" dirty="0" smtClean="0"/>
                        <a:t>Public can access all the latest notifications, circulars, provisions</a:t>
                      </a:r>
                      <a:r>
                        <a:rPr lang="en-IN" sz="1600" baseline="0" dirty="0" smtClean="0"/>
                        <a:t> of Act and Rules etc.</a:t>
                      </a:r>
                      <a:endParaRPr lang="en-IN" sz="1600" dirty="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8227">
                <a:tc>
                  <a:txBody>
                    <a:bodyPr/>
                    <a:lstStyle/>
                    <a:p>
                      <a:pPr algn="l"/>
                      <a:r>
                        <a:rPr lang="en-US" sz="1600" dirty="0" smtClean="0"/>
                        <a:t>3</a:t>
                      </a:r>
                      <a:endParaRPr lang="en-IN"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smtClean="0"/>
                        <a:t>Online Registration of Cooperative Societies</a:t>
                      </a:r>
                      <a:r>
                        <a:rPr lang="en-IN" sz="1600" baseline="0" dirty="0" smtClean="0"/>
                        <a:t> and</a:t>
                      </a:r>
                      <a:r>
                        <a:rPr lang="en-IN" sz="1600" dirty="0" smtClean="0"/>
                        <a:t> NGOs are done through this website. 100% </a:t>
                      </a:r>
                      <a:r>
                        <a:rPr lang="en-IN" sz="1600" baseline="0" dirty="0" smtClean="0"/>
                        <a:t> Registration of Cooperative Societies under 1968 Act.</a:t>
                      </a:r>
                      <a:endParaRPr lang="en-IN" sz="1600" dirty="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3522">
                <a:tc>
                  <a:txBody>
                    <a:bodyPr/>
                    <a:lstStyle/>
                    <a:p>
                      <a:pPr algn="l"/>
                      <a:r>
                        <a:rPr lang="en-IN" sz="1600" dirty="0" smtClean="0"/>
                        <a:t>4.</a:t>
                      </a:r>
                      <a:endParaRPr lang="en-IN"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baseline="0" dirty="0" smtClean="0"/>
                        <a:t>To promote Ease of Doing Business, 46 e- Services are being provided through the website within a TAT of 30 days.</a:t>
                      </a:r>
                      <a:endParaRPr lang="en-IN" sz="1600" b="1" dirty="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35923">
                <a:tc>
                  <a:txBody>
                    <a:bodyPr/>
                    <a:lstStyle/>
                    <a:p>
                      <a:pPr algn="l"/>
                      <a:r>
                        <a:rPr lang="en-IN" sz="1600" dirty="0" smtClean="0"/>
                        <a:t>5.</a:t>
                      </a:r>
                      <a:endParaRPr lang="en-IN"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smtClean="0"/>
                        <a:t>e-Certificates</a:t>
                      </a:r>
                      <a:r>
                        <a:rPr lang="en-IN" sz="1600" baseline="0" dirty="0" smtClean="0"/>
                        <a:t> of the Registered Society can also be generated through this</a:t>
                      </a:r>
                      <a:endParaRPr lang="en-IN" sz="1600" dirty="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5" name="Picture 9" descr="C:\coopweb training\cooprative web site\buttons immage\image002.gif"/>
          <p:cNvPicPr>
            <a:picLocks noChangeAspect="1" noChangeArrowheads="1"/>
          </p:cNvPicPr>
          <p:nvPr/>
        </p:nvPicPr>
        <p:blipFill>
          <a:blip r:embed="rId4"/>
          <a:srcRect/>
          <a:stretch>
            <a:fillRect/>
          </a:stretch>
        </p:blipFill>
        <p:spPr bwMode="auto">
          <a:xfrm>
            <a:off x="0" y="0"/>
            <a:ext cx="838200" cy="609600"/>
          </a:xfrm>
          <a:prstGeom prst="rect">
            <a:avLst/>
          </a:prstGeom>
          <a:noFill/>
          <a:ln w="9525">
            <a:noFill/>
            <a:miter lim="800000"/>
            <a:headEnd/>
            <a:tailEnd/>
          </a:ln>
        </p:spPr>
      </p:pic>
      <p:pic>
        <p:nvPicPr>
          <p:cNvPr id="7" name="Picture 9" descr="C:\Documents and Settings\Owner\Desktop\coop hand.gif"/>
          <p:cNvPicPr>
            <a:picLocks noChangeAspect="1" noChangeArrowheads="1"/>
          </p:cNvPicPr>
          <p:nvPr/>
        </p:nvPicPr>
        <p:blipFill>
          <a:blip r:embed="rId5"/>
          <a:srcRect/>
          <a:stretch>
            <a:fillRect/>
          </a:stretch>
        </p:blipFill>
        <p:spPr bwMode="auto">
          <a:xfrm>
            <a:off x="8001000" y="0"/>
            <a:ext cx="990601" cy="609600"/>
          </a:xfrm>
          <a:prstGeom prst="rect">
            <a:avLst/>
          </a:prstGeom>
          <a:noFill/>
          <a:ln w="9525">
            <a:noFill/>
            <a:miter lim="800000"/>
            <a:headEnd/>
            <a:tailEnd/>
          </a:ln>
        </p:spPr>
      </p:pic>
      <p:pic>
        <p:nvPicPr>
          <p:cNvPr id="2051" name="Picture 3" descr="C:\Users\Rajnesh\Desktop\Untitled_22.png"/>
          <p:cNvPicPr>
            <a:picLocks noChangeAspect="1" noChangeArrowheads="1"/>
          </p:cNvPicPr>
          <p:nvPr/>
        </p:nvPicPr>
        <p:blipFill>
          <a:blip r:embed="rId6"/>
          <a:srcRect/>
          <a:stretch>
            <a:fillRect/>
          </a:stretch>
        </p:blipFill>
        <p:spPr bwMode="auto">
          <a:xfrm>
            <a:off x="-3048000" y="-857250"/>
            <a:ext cx="15240000" cy="85725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6934200" cy="609600"/>
          </a:xfrm>
          <a:ln>
            <a:solidFill>
              <a:schemeClr val="tx1"/>
            </a:solidFill>
          </a:ln>
        </p:spPr>
        <p:txBody>
          <a:bodyPr>
            <a:normAutofit/>
          </a:bodyPr>
          <a:lstStyle/>
          <a:p>
            <a:pPr algn="ctr"/>
            <a:r>
              <a:rPr lang="en-US" sz="2200" b="1" dirty="0" smtClean="0">
                <a:solidFill>
                  <a:srgbClr val="FF0000"/>
                </a:solidFill>
                <a:latin typeface="Times New Roman" pitchFamily="18" charset="0"/>
                <a:cs typeface="Times New Roman" pitchFamily="18" charset="0"/>
              </a:rPr>
              <a:t>COOPERATIVE BANKING</a:t>
            </a:r>
            <a:endParaRPr lang="en-IN" sz="2200" b="1" dirty="0">
              <a:solidFill>
                <a:srgbClr val="FF00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z="1400" b="1" smtClean="0"/>
              <a:pPr/>
              <a:t>5</a:t>
            </a:fld>
            <a:endParaRPr lang="en-US" sz="1400" b="1" dirty="0"/>
          </a:p>
        </p:txBody>
      </p:sp>
      <p:graphicFrame>
        <p:nvGraphicFramePr>
          <p:cNvPr id="6" name="Table 5"/>
          <p:cNvGraphicFramePr>
            <a:graphicFrameLocks noGrp="1"/>
          </p:cNvGraphicFramePr>
          <p:nvPr>
            <p:extLst>
              <p:ext uri="{D42A27DB-BD31-4B8C-83A1-F6EECF244321}">
                <p14:modId xmlns:p14="http://schemas.microsoft.com/office/powerpoint/2010/main" val="4186148971"/>
              </p:ext>
            </p:extLst>
          </p:nvPr>
        </p:nvGraphicFramePr>
        <p:xfrm>
          <a:off x="304800" y="1371600"/>
          <a:ext cx="8305800" cy="5306289"/>
        </p:xfrm>
        <a:graphic>
          <a:graphicData uri="http://schemas.openxmlformats.org/drawingml/2006/table">
            <a:tbl>
              <a:tblPr firstRow="1" bandRow="1">
                <a:tableStyleId>{C083E6E3-FA7D-4D7B-A595-EF9225AFEA82}</a:tableStyleId>
              </a:tblPr>
              <a:tblGrid>
                <a:gridCol w="838200"/>
                <a:gridCol w="7467600"/>
              </a:tblGrid>
              <a:tr h="457200">
                <a:tc>
                  <a:txBody>
                    <a:bodyPr/>
                    <a:lstStyle/>
                    <a:p>
                      <a:pPr algn="l"/>
                      <a:r>
                        <a:rPr lang="en-US" sz="1600" dirty="0" smtClean="0">
                          <a:solidFill>
                            <a:srgbClr val="E21ED9"/>
                          </a:solidFill>
                          <a:latin typeface="Times New Roman" pitchFamily="18" charset="0"/>
                          <a:cs typeface="Times New Roman" pitchFamily="18" charset="0"/>
                        </a:rPr>
                        <a:t>Sr. </a:t>
                      </a:r>
                      <a:r>
                        <a:rPr lang="en-US" sz="1600" baseline="0" dirty="0" smtClean="0">
                          <a:solidFill>
                            <a:srgbClr val="E21ED9"/>
                          </a:solidFill>
                          <a:latin typeface="Times New Roman" pitchFamily="18" charset="0"/>
                          <a:cs typeface="Times New Roman" pitchFamily="18" charset="0"/>
                        </a:rPr>
                        <a:t>N</a:t>
                      </a:r>
                      <a:r>
                        <a:rPr lang="en-US" sz="1600" dirty="0" smtClean="0">
                          <a:solidFill>
                            <a:srgbClr val="E21ED9"/>
                          </a:solidFill>
                          <a:latin typeface="Times New Roman" pitchFamily="18" charset="0"/>
                          <a:cs typeface="Times New Roman" pitchFamily="18" charset="0"/>
                        </a:rPr>
                        <a:t>o</a:t>
                      </a:r>
                      <a:endParaRPr lang="en-IN" sz="1600" b="1" dirty="0">
                        <a:solidFill>
                          <a:srgbClr val="E21ED9"/>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800" dirty="0" smtClean="0">
                          <a:solidFill>
                            <a:srgbClr val="E21ED9"/>
                          </a:solidFill>
                          <a:latin typeface="Times New Roman" pitchFamily="18" charset="0"/>
                          <a:cs typeface="Times New Roman" pitchFamily="18" charset="0"/>
                        </a:rPr>
                        <a:t>Key Features</a:t>
                      </a:r>
                      <a:endParaRPr lang="en-IN" sz="1800" b="1" dirty="0">
                        <a:solidFill>
                          <a:srgbClr val="E21ED9"/>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75409">
                <a:tc>
                  <a:txBody>
                    <a:bodyPr/>
                    <a:lstStyle/>
                    <a:p>
                      <a:pPr algn="l"/>
                      <a:r>
                        <a:rPr lang="en-US" sz="1600" dirty="0" smtClean="0">
                          <a:latin typeface="Times New Roman" pitchFamily="18" charset="0"/>
                          <a:cs typeface="Times New Roman" pitchFamily="18" charset="0"/>
                        </a:rPr>
                        <a:t>1</a:t>
                      </a:r>
                      <a:endParaRPr lang="en-IN"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latin typeface="Times New Roman" pitchFamily="18" charset="0"/>
                          <a:cs typeface="Times New Roman" pitchFamily="18" charset="0"/>
                        </a:rPr>
                        <a:t>Three</a:t>
                      </a:r>
                      <a:r>
                        <a:rPr lang="en-US" sz="1600" baseline="0" dirty="0" smtClean="0">
                          <a:latin typeface="Times New Roman" pitchFamily="18" charset="0"/>
                          <a:cs typeface="Times New Roman" pitchFamily="18" charset="0"/>
                        </a:rPr>
                        <a:t> major Cooperative Bank i.e. HP State Cooperative Bank Ltd </a:t>
                      </a:r>
                      <a:r>
                        <a:rPr lang="en-US" sz="1600" baseline="0" dirty="0" err="1" smtClean="0">
                          <a:latin typeface="Times New Roman" pitchFamily="18" charset="0"/>
                          <a:cs typeface="Times New Roman" pitchFamily="18" charset="0"/>
                        </a:rPr>
                        <a:t>Shimla</a:t>
                      </a:r>
                      <a:r>
                        <a:rPr lang="en-US" sz="1600" baseline="0" dirty="0" smtClean="0">
                          <a:latin typeface="Times New Roman" pitchFamily="18" charset="0"/>
                          <a:cs typeface="Times New Roman" pitchFamily="18" charset="0"/>
                        </a:rPr>
                        <a:t>, The KCCB Ltd </a:t>
                      </a:r>
                      <a:r>
                        <a:rPr lang="en-US" sz="1600" baseline="0" dirty="0" err="1" smtClean="0">
                          <a:latin typeface="Times New Roman" pitchFamily="18" charset="0"/>
                          <a:cs typeface="Times New Roman" pitchFamily="18" charset="0"/>
                        </a:rPr>
                        <a:t>Dharamshala</a:t>
                      </a:r>
                      <a:r>
                        <a:rPr lang="en-US" sz="1600" baseline="0" dirty="0" smtClean="0">
                          <a:latin typeface="Times New Roman" pitchFamily="18" charset="0"/>
                          <a:cs typeface="Times New Roman" pitchFamily="18" charset="0"/>
                        </a:rPr>
                        <a:t> and </a:t>
                      </a:r>
                      <a:r>
                        <a:rPr lang="en-US" sz="1600" baseline="0" dirty="0" err="1" smtClean="0">
                          <a:latin typeface="Times New Roman" pitchFamily="18" charset="0"/>
                          <a:cs typeface="Times New Roman" pitchFamily="18" charset="0"/>
                        </a:rPr>
                        <a:t>Jogindra</a:t>
                      </a:r>
                      <a:r>
                        <a:rPr lang="en-US" sz="1600" baseline="0" dirty="0" smtClean="0">
                          <a:latin typeface="Times New Roman" pitchFamily="18" charset="0"/>
                          <a:cs typeface="Times New Roman" pitchFamily="18" charset="0"/>
                        </a:rPr>
                        <a:t> Central Coop Bank Ltd </a:t>
                      </a:r>
                      <a:r>
                        <a:rPr lang="en-US" sz="1600" baseline="0" dirty="0" err="1" smtClean="0">
                          <a:latin typeface="Times New Roman" pitchFamily="18" charset="0"/>
                          <a:cs typeface="Times New Roman" pitchFamily="18" charset="0"/>
                        </a:rPr>
                        <a:t>Solan</a:t>
                      </a:r>
                      <a:r>
                        <a:rPr lang="en-US" sz="1600" baseline="0" dirty="0" smtClean="0">
                          <a:latin typeface="Times New Roman" pitchFamily="18" charset="0"/>
                          <a:cs typeface="Times New Roman" pitchFamily="18" charset="0"/>
                        </a:rPr>
                        <a:t> are functioning in the state.</a:t>
                      </a:r>
                      <a:endParaRPr lang="en-U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5500">
                <a:tc>
                  <a:txBody>
                    <a:bodyPr/>
                    <a:lstStyle/>
                    <a:p>
                      <a:pPr algn="l"/>
                      <a:r>
                        <a:rPr lang="en-US" sz="1600" dirty="0" smtClean="0">
                          <a:latin typeface="Times New Roman" pitchFamily="18" charset="0"/>
                          <a:cs typeface="Times New Roman" pitchFamily="18" charset="0"/>
                        </a:rPr>
                        <a:t>2</a:t>
                      </a:r>
                      <a:endParaRPr lang="en-IN"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600" dirty="0" smtClean="0">
                          <a:latin typeface="Times New Roman" pitchFamily="18" charset="0"/>
                          <a:cs typeface="Times New Roman" pitchFamily="18" charset="0"/>
                        </a:rPr>
                        <a:t>Total</a:t>
                      </a:r>
                      <a:r>
                        <a:rPr lang="en-IN" sz="1600" baseline="0" dirty="0" smtClean="0">
                          <a:latin typeface="Times New Roman" pitchFamily="18" charset="0"/>
                          <a:cs typeface="Times New Roman" pitchFamily="18" charset="0"/>
                        </a:rPr>
                        <a:t>  network of 548 branches and more than 2144 PACS are extending agriculture credit facilities to farmers. </a:t>
                      </a:r>
                      <a:endParaRPr lang="en-IN" sz="1600" dirty="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37045">
                <a:tc>
                  <a:txBody>
                    <a:bodyPr/>
                    <a:lstStyle/>
                    <a:p>
                      <a:pPr algn="l"/>
                      <a:r>
                        <a:rPr lang="en-US" sz="1600" dirty="0" smtClean="0">
                          <a:latin typeface="Times New Roman" pitchFamily="18" charset="0"/>
                          <a:cs typeface="Times New Roman" pitchFamily="18" charset="0"/>
                        </a:rPr>
                        <a:t>3</a:t>
                      </a:r>
                      <a:endParaRPr lang="en-IN"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smtClean="0">
                          <a:latin typeface="Times New Roman" pitchFamily="18" charset="0"/>
                          <a:cs typeface="Times New Roman" pitchFamily="18" charset="0"/>
                        </a:rPr>
                        <a:t>Cooperative Banks as on 31</a:t>
                      </a:r>
                      <a:r>
                        <a:rPr lang="en-IN" sz="1600" baseline="30000" dirty="0" smtClean="0">
                          <a:latin typeface="Times New Roman" pitchFamily="18" charset="0"/>
                          <a:cs typeface="Times New Roman" pitchFamily="18" charset="0"/>
                        </a:rPr>
                        <a:t>st</a:t>
                      </a:r>
                      <a:r>
                        <a:rPr lang="en-IN" sz="1600" dirty="0" smtClean="0">
                          <a:latin typeface="Times New Roman" pitchFamily="18" charset="0"/>
                          <a:cs typeface="Times New Roman" pitchFamily="18" charset="0"/>
                        </a:rPr>
                        <a:t> March,2021</a:t>
                      </a:r>
                      <a:r>
                        <a:rPr lang="en-IN" sz="1600" baseline="0" dirty="0" smtClean="0">
                          <a:latin typeface="Times New Roman" pitchFamily="18" charset="0"/>
                          <a:cs typeface="Times New Roman" pitchFamily="18" charset="0"/>
                        </a:rPr>
                        <a:t> has market share of 20% in HP Banking Industry. </a:t>
                      </a:r>
                      <a:endParaRPr lang="en-IN" sz="1600" dirty="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37045">
                <a:tc>
                  <a:txBody>
                    <a:bodyPr/>
                    <a:lstStyle/>
                    <a:p>
                      <a:pPr algn="l"/>
                      <a:r>
                        <a:rPr lang="en-IN" sz="1600" dirty="0" smtClean="0">
                          <a:latin typeface="Times New Roman" pitchFamily="18" charset="0"/>
                          <a:cs typeface="Times New Roman" pitchFamily="18" charset="0"/>
                        </a:rPr>
                        <a:t>4</a:t>
                      </a:r>
                      <a:endParaRPr lang="en-IN"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smtClean="0">
                          <a:latin typeface="Times New Roman" pitchFamily="18" charset="0"/>
                          <a:cs typeface="Times New Roman" pitchFamily="18" charset="0"/>
                        </a:rPr>
                        <a:t>Cooperative Banks have an</a:t>
                      </a:r>
                      <a:r>
                        <a:rPr lang="en-IN" sz="1600" baseline="0" dirty="0" smtClean="0">
                          <a:latin typeface="Times New Roman" pitchFamily="18" charset="0"/>
                          <a:cs typeface="Times New Roman" pitchFamily="18" charset="0"/>
                        </a:rPr>
                        <a:t> ATM Network of 217 in the state. And 2 Mobile Vans are also operational for Awareness Campaigns.</a:t>
                      </a:r>
                      <a:endParaRPr lang="en-IN" sz="1600" dirty="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37045">
                <a:tc>
                  <a:txBody>
                    <a:bodyPr/>
                    <a:lstStyle/>
                    <a:p>
                      <a:pPr algn="l"/>
                      <a:r>
                        <a:rPr lang="en-IN" sz="1600" dirty="0" smtClean="0">
                          <a:latin typeface="Times New Roman" pitchFamily="18" charset="0"/>
                          <a:cs typeface="Times New Roman" pitchFamily="18" charset="0"/>
                        </a:rPr>
                        <a:t>5</a:t>
                      </a:r>
                      <a:endParaRPr lang="en-IN"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smtClean="0">
                          <a:latin typeface="Times New Roman" pitchFamily="18" charset="0"/>
                          <a:cs typeface="Times New Roman" pitchFamily="18" charset="0"/>
                        </a:rPr>
                        <a:t>These banks are also instrumental in</a:t>
                      </a:r>
                      <a:r>
                        <a:rPr lang="en-IN" sz="1600" baseline="0" dirty="0" smtClean="0">
                          <a:latin typeface="Times New Roman" pitchFamily="18" charset="0"/>
                          <a:cs typeface="Times New Roman" pitchFamily="18" charset="0"/>
                        </a:rPr>
                        <a:t> implementing the Central and State Govt sponsored scheme.</a:t>
                      </a:r>
                      <a:endParaRPr lang="en-IN" sz="1600" dirty="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37045">
                <a:tc>
                  <a:txBody>
                    <a:bodyPr/>
                    <a:lstStyle/>
                    <a:p>
                      <a:pPr algn="l"/>
                      <a:r>
                        <a:rPr lang="en-IN" sz="1600" smtClean="0">
                          <a:latin typeface="Times New Roman" pitchFamily="18" charset="0"/>
                          <a:cs typeface="Times New Roman" pitchFamily="18" charset="0"/>
                        </a:rPr>
                        <a:t>6</a:t>
                      </a:r>
                      <a:endParaRPr lang="en-IN"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smtClean="0">
                          <a:latin typeface="Times New Roman" pitchFamily="18" charset="0"/>
                          <a:cs typeface="Times New Roman" pitchFamily="18" charset="0"/>
                        </a:rPr>
                        <a:t>The agriculture credit to the farmer as per the mandate of Government of India</a:t>
                      </a:r>
                      <a:r>
                        <a:rPr lang="en-IN" sz="1600" baseline="0" dirty="0" smtClean="0">
                          <a:latin typeface="Times New Roman" pitchFamily="18" charset="0"/>
                          <a:cs typeface="Times New Roman" pitchFamily="18" charset="0"/>
                        </a:rPr>
                        <a:t> is being provided at the rate of 7% per annum with 3% interest subvention on timely repayment. </a:t>
                      </a:r>
                      <a:endParaRPr lang="en-IN" sz="1600" dirty="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5" name="Picture 9" descr="C:\coopweb training\cooprative web site\buttons immage\image002.gif"/>
          <p:cNvPicPr>
            <a:picLocks noChangeAspect="1" noChangeArrowheads="1"/>
          </p:cNvPicPr>
          <p:nvPr/>
        </p:nvPicPr>
        <p:blipFill>
          <a:blip r:embed="rId3"/>
          <a:srcRect/>
          <a:stretch>
            <a:fillRect/>
          </a:stretch>
        </p:blipFill>
        <p:spPr bwMode="auto">
          <a:xfrm>
            <a:off x="0" y="0"/>
            <a:ext cx="838200" cy="609600"/>
          </a:xfrm>
          <a:prstGeom prst="rect">
            <a:avLst/>
          </a:prstGeom>
          <a:noFill/>
          <a:ln w="9525">
            <a:noFill/>
            <a:miter lim="800000"/>
            <a:headEnd/>
            <a:tailEnd/>
          </a:ln>
        </p:spPr>
      </p:pic>
      <p:pic>
        <p:nvPicPr>
          <p:cNvPr id="7" name="Picture 9" descr="C:\Documents and Settings\Owner\Desktop\coop hand.gif"/>
          <p:cNvPicPr>
            <a:picLocks noChangeAspect="1" noChangeArrowheads="1"/>
          </p:cNvPicPr>
          <p:nvPr/>
        </p:nvPicPr>
        <p:blipFill>
          <a:blip r:embed="rId4"/>
          <a:srcRect/>
          <a:stretch>
            <a:fillRect/>
          </a:stretch>
        </p:blipFill>
        <p:spPr bwMode="auto">
          <a:xfrm>
            <a:off x="8001000" y="0"/>
            <a:ext cx="990601"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411760" y="260648"/>
            <a:ext cx="4320480" cy="79208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1600" b="1" dirty="0" smtClean="0">
                <a:solidFill>
                  <a:schemeClr val="bg1"/>
                </a:solidFill>
              </a:rPr>
              <a:t>COOPERATIVE BANKING IN HIMACHAL PRADESH</a:t>
            </a:r>
            <a:endParaRPr lang="en-IN" sz="1600" b="1" dirty="0">
              <a:solidFill>
                <a:schemeClr val="bg1"/>
              </a:solidFill>
            </a:endParaRPr>
          </a:p>
        </p:txBody>
      </p:sp>
      <p:sp>
        <p:nvSpPr>
          <p:cNvPr id="5" name="Rectangle 4"/>
          <p:cNvSpPr/>
          <p:nvPr/>
        </p:nvSpPr>
        <p:spPr>
          <a:xfrm>
            <a:off x="235393" y="1196752"/>
            <a:ext cx="2880320"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sz="1400" b="1" dirty="0" err="1" smtClean="0">
                <a:solidFill>
                  <a:schemeClr val="bg1"/>
                </a:solidFill>
              </a:rPr>
              <a:t>Jogindra</a:t>
            </a:r>
            <a:r>
              <a:rPr lang="en-IN" sz="1400" b="1" dirty="0" smtClean="0">
                <a:solidFill>
                  <a:schemeClr val="bg1"/>
                </a:solidFill>
              </a:rPr>
              <a:t> Central Cooperative bank operating in 1 District</a:t>
            </a:r>
            <a:endParaRPr lang="en-IN" sz="1400" b="1" dirty="0">
              <a:solidFill>
                <a:schemeClr val="bg1"/>
              </a:solidFill>
            </a:endParaRPr>
          </a:p>
        </p:txBody>
      </p:sp>
      <p:sp>
        <p:nvSpPr>
          <p:cNvPr id="6" name="Rectangle 5"/>
          <p:cNvSpPr/>
          <p:nvPr/>
        </p:nvSpPr>
        <p:spPr>
          <a:xfrm>
            <a:off x="235393" y="2348880"/>
            <a:ext cx="2880320"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sz="1400" b="1" dirty="0" err="1" smtClean="0">
                <a:solidFill>
                  <a:schemeClr val="tx1"/>
                </a:solidFill>
              </a:rPr>
              <a:t>Kangra</a:t>
            </a:r>
            <a:r>
              <a:rPr lang="en-IN" sz="1400" b="1" dirty="0" smtClean="0">
                <a:solidFill>
                  <a:schemeClr val="tx1"/>
                </a:solidFill>
              </a:rPr>
              <a:t> Central Cooperative Bank operating in 5 District</a:t>
            </a:r>
            <a:endParaRPr lang="en-IN" sz="1400" b="1" dirty="0">
              <a:solidFill>
                <a:schemeClr val="tx1"/>
              </a:solidFill>
            </a:endParaRPr>
          </a:p>
        </p:txBody>
      </p:sp>
      <p:sp>
        <p:nvSpPr>
          <p:cNvPr id="9" name="Oval 8"/>
          <p:cNvSpPr/>
          <p:nvPr/>
        </p:nvSpPr>
        <p:spPr>
          <a:xfrm>
            <a:off x="251520" y="3429000"/>
            <a:ext cx="3096344" cy="165618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r>
              <a:rPr lang="en-IN" sz="1400" b="1" dirty="0" smtClean="0">
                <a:solidFill>
                  <a:schemeClr val="tx1"/>
                </a:solidFill>
              </a:rPr>
              <a:t>  </a:t>
            </a:r>
            <a:r>
              <a:rPr lang="en-IN" sz="1400" b="1" dirty="0" smtClean="0">
                <a:solidFill>
                  <a:schemeClr val="tx1"/>
                </a:solidFill>
              </a:rPr>
              <a:t>Share </a:t>
            </a:r>
            <a:r>
              <a:rPr lang="en-IN" sz="1400" b="1" dirty="0" smtClean="0">
                <a:solidFill>
                  <a:schemeClr val="tx1"/>
                </a:solidFill>
              </a:rPr>
              <a:t>of HPSCB in the total business   </a:t>
            </a:r>
            <a:r>
              <a:rPr lang="en-IN" sz="1400" b="1" dirty="0" smtClean="0">
                <a:solidFill>
                  <a:schemeClr val="tx1"/>
                </a:solidFill>
              </a:rPr>
              <a:t>of </a:t>
            </a:r>
            <a:r>
              <a:rPr lang="en-IN" sz="1400" b="1" dirty="0" smtClean="0">
                <a:solidFill>
                  <a:schemeClr val="tx1"/>
                </a:solidFill>
              </a:rPr>
              <a:t>the State</a:t>
            </a:r>
            <a:endParaRPr lang="en-IN" b="1" dirty="0">
              <a:solidFill>
                <a:schemeClr val="tx1"/>
              </a:solidFill>
            </a:endParaRPr>
          </a:p>
        </p:txBody>
      </p:sp>
      <p:sp>
        <p:nvSpPr>
          <p:cNvPr id="16" name="Rectangle 15"/>
          <p:cNvSpPr/>
          <p:nvPr/>
        </p:nvSpPr>
        <p:spPr>
          <a:xfrm>
            <a:off x="5082540" y="1122464"/>
            <a:ext cx="3413760" cy="913551"/>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just"/>
            <a:r>
              <a:rPr lang="en-IN" sz="1400" dirty="0" smtClean="0">
                <a:solidFill>
                  <a:schemeClr val="tx1"/>
                </a:solidFill>
              </a:rPr>
              <a:t>Agriculture Cooperative Training Institute ACSTI, catering to training needs of banking sector &amp; Cooperative sector has been awarded 1</a:t>
            </a:r>
            <a:r>
              <a:rPr lang="en-IN" sz="1400" baseline="30000" dirty="0" smtClean="0">
                <a:solidFill>
                  <a:schemeClr val="tx1"/>
                </a:solidFill>
              </a:rPr>
              <a:t>st</a:t>
            </a:r>
            <a:r>
              <a:rPr lang="en-IN" sz="1400" dirty="0" smtClean="0">
                <a:solidFill>
                  <a:schemeClr val="tx1"/>
                </a:solidFill>
              </a:rPr>
              <a:t> by NAFSCOB</a:t>
            </a:r>
            <a:endParaRPr lang="en-IN" sz="1400" dirty="0">
              <a:solidFill>
                <a:schemeClr val="tx1"/>
              </a:solidFill>
            </a:endParaRPr>
          </a:p>
        </p:txBody>
      </p:sp>
      <p:sp>
        <p:nvSpPr>
          <p:cNvPr id="18" name="Rectangle 17"/>
          <p:cNvSpPr/>
          <p:nvPr/>
        </p:nvSpPr>
        <p:spPr>
          <a:xfrm>
            <a:off x="169562" y="5641726"/>
            <a:ext cx="3407594" cy="703720"/>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just"/>
            <a:r>
              <a:rPr lang="en-IN" sz="1400" b="1" dirty="0" smtClean="0">
                <a:solidFill>
                  <a:schemeClr val="tx1"/>
                </a:solidFill>
              </a:rPr>
              <a:t>5 Urban Cooperative Banks </a:t>
            </a:r>
            <a:r>
              <a:rPr lang="en-IN" sz="1400" dirty="0" smtClean="0">
                <a:solidFill>
                  <a:schemeClr val="tx1"/>
                </a:solidFill>
              </a:rPr>
              <a:t>catering to Banking needs in Urban areas </a:t>
            </a:r>
            <a:r>
              <a:rPr lang="en-IN" sz="1400" dirty="0" err="1" smtClean="0">
                <a:solidFill>
                  <a:schemeClr val="tx1"/>
                </a:solidFill>
              </a:rPr>
              <a:t>Mandi</a:t>
            </a:r>
            <a:r>
              <a:rPr lang="en-IN" sz="1400" dirty="0" smtClean="0">
                <a:solidFill>
                  <a:schemeClr val="tx1"/>
                </a:solidFill>
              </a:rPr>
              <a:t>, </a:t>
            </a:r>
            <a:r>
              <a:rPr lang="en-IN" sz="1400" dirty="0" err="1" smtClean="0">
                <a:solidFill>
                  <a:schemeClr val="tx1"/>
                </a:solidFill>
              </a:rPr>
              <a:t>Chamba</a:t>
            </a:r>
            <a:r>
              <a:rPr lang="en-IN" sz="1400" dirty="0" smtClean="0">
                <a:solidFill>
                  <a:schemeClr val="tx1"/>
                </a:solidFill>
              </a:rPr>
              <a:t>, </a:t>
            </a:r>
            <a:r>
              <a:rPr lang="en-IN" sz="1400" dirty="0" err="1" smtClean="0">
                <a:solidFill>
                  <a:schemeClr val="tx1"/>
                </a:solidFill>
              </a:rPr>
              <a:t>Parwanoo</a:t>
            </a:r>
            <a:r>
              <a:rPr lang="en-IN" sz="1400" dirty="0" smtClean="0">
                <a:solidFill>
                  <a:schemeClr val="tx1"/>
                </a:solidFill>
              </a:rPr>
              <a:t>, </a:t>
            </a:r>
            <a:r>
              <a:rPr lang="en-IN" sz="1400" dirty="0" err="1" smtClean="0">
                <a:solidFill>
                  <a:schemeClr val="tx1"/>
                </a:solidFill>
              </a:rPr>
              <a:t>Baghat</a:t>
            </a:r>
            <a:r>
              <a:rPr lang="en-IN" sz="1400" dirty="0" smtClean="0">
                <a:solidFill>
                  <a:schemeClr val="tx1"/>
                </a:solidFill>
              </a:rPr>
              <a:t> &amp; Shimla.</a:t>
            </a:r>
            <a:endParaRPr lang="en-IN" sz="1400" dirty="0">
              <a:solidFill>
                <a:schemeClr val="tx1"/>
              </a:solidFill>
            </a:endParaRPr>
          </a:p>
        </p:txBody>
      </p:sp>
      <p:sp>
        <p:nvSpPr>
          <p:cNvPr id="17" name="Oval 16"/>
          <p:cNvSpPr/>
          <p:nvPr/>
        </p:nvSpPr>
        <p:spPr>
          <a:xfrm>
            <a:off x="3962400" y="2362200"/>
            <a:ext cx="1091918" cy="68315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IN" sz="1200" b="1" dirty="0" smtClean="0">
                <a:solidFill>
                  <a:schemeClr val="bg1"/>
                </a:solidFill>
              </a:rPr>
              <a:t>16.53%</a:t>
            </a:r>
            <a:endParaRPr lang="en-IN" sz="1200" b="1" dirty="0">
              <a:solidFill>
                <a:schemeClr val="bg1"/>
              </a:solidFill>
            </a:endParaRPr>
          </a:p>
        </p:txBody>
      </p:sp>
      <p:sp>
        <p:nvSpPr>
          <p:cNvPr id="20" name="Oval 19"/>
          <p:cNvSpPr/>
          <p:nvPr/>
        </p:nvSpPr>
        <p:spPr>
          <a:xfrm>
            <a:off x="3886200" y="3200400"/>
            <a:ext cx="1118546" cy="69314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IN" sz="1200" b="1" dirty="0" smtClean="0">
                <a:solidFill>
                  <a:schemeClr val="bg1"/>
                </a:solidFill>
              </a:rPr>
              <a:t>25.68%</a:t>
            </a:r>
            <a:endParaRPr lang="en-IN" sz="1200" b="1" dirty="0">
              <a:solidFill>
                <a:schemeClr val="bg1"/>
              </a:solidFill>
            </a:endParaRPr>
          </a:p>
        </p:txBody>
      </p:sp>
      <p:sp>
        <p:nvSpPr>
          <p:cNvPr id="21" name="Oval 20"/>
          <p:cNvSpPr/>
          <p:nvPr/>
        </p:nvSpPr>
        <p:spPr>
          <a:xfrm>
            <a:off x="3962400" y="4038600"/>
            <a:ext cx="1097679" cy="68872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1200" b="1" dirty="0" smtClean="0">
                <a:solidFill>
                  <a:schemeClr val="bg1"/>
                </a:solidFill>
              </a:rPr>
              <a:t>10.53%</a:t>
            </a:r>
            <a:endParaRPr lang="en-IN" sz="1200" b="1" dirty="0">
              <a:solidFill>
                <a:schemeClr val="bg1"/>
              </a:solidFill>
            </a:endParaRPr>
          </a:p>
        </p:txBody>
      </p:sp>
      <p:sp>
        <p:nvSpPr>
          <p:cNvPr id="22" name="Oval 21"/>
          <p:cNvSpPr/>
          <p:nvPr/>
        </p:nvSpPr>
        <p:spPr>
          <a:xfrm>
            <a:off x="3886200" y="4876800"/>
            <a:ext cx="1141518" cy="6653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1200" b="1" dirty="0" smtClean="0">
                <a:solidFill>
                  <a:schemeClr val="bg1"/>
                </a:solidFill>
              </a:rPr>
              <a:t>23.42%</a:t>
            </a:r>
          </a:p>
          <a:p>
            <a:pPr algn="ctr"/>
            <a:r>
              <a:rPr lang="en-IN" sz="1200" b="1" dirty="0" smtClean="0">
                <a:solidFill>
                  <a:schemeClr val="bg1"/>
                </a:solidFill>
              </a:rPr>
              <a:t>PMSBY</a:t>
            </a:r>
            <a:endParaRPr lang="en-IN" sz="1200" b="1" dirty="0">
              <a:solidFill>
                <a:schemeClr val="bg1"/>
              </a:solidFill>
            </a:endParaRPr>
          </a:p>
        </p:txBody>
      </p:sp>
      <p:sp>
        <p:nvSpPr>
          <p:cNvPr id="19" name="Rectangle 18"/>
          <p:cNvSpPr/>
          <p:nvPr/>
        </p:nvSpPr>
        <p:spPr>
          <a:xfrm>
            <a:off x="5045516" y="2323327"/>
            <a:ext cx="2664296" cy="688726"/>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IN" sz="1400" b="1" dirty="0" err="1" smtClean="0">
                <a:solidFill>
                  <a:schemeClr val="tx1"/>
                </a:solidFill>
              </a:rPr>
              <a:t>Kisan</a:t>
            </a:r>
            <a:r>
              <a:rPr lang="en-IN" sz="1400" b="1" dirty="0" smtClean="0">
                <a:solidFill>
                  <a:schemeClr val="tx1"/>
                </a:solidFill>
              </a:rPr>
              <a:t> Credit Card (KCC)</a:t>
            </a:r>
          </a:p>
          <a:p>
            <a:r>
              <a:rPr lang="en-IN" sz="1200" dirty="0" smtClean="0">
                <a:solidFill>
                  <a:schemeClr val="tx1"/>
                </a:solidFill>
              </a:rPr>
              <a:t>State Business = 8013331.47</a:t>
            </a:r>
          </a:p>
          <a:p>
            <a:r>
              <a:rPr lang="en-IN" sz="1200" dirty="0" smtClean="0">
                <a:solidFill>
                  <a:schemeClr val="tx1"/>
                </a:solidFill>
              </a:rPr>
              <a:t>HPSCB Business = 132436.11</a:t>
            </a:r>
            <a:endParaRPr lang="en-IN" sz="1200" dirty="0">
              <a:solidFill>
                <a:schemeClr val="tx1"/>
              </a:solidFill>
            </a:endParaRPr>
          </a:p>
        </p:txBody>
      </p:sp>
      <p:sp>
        <p:nvSpPr>
          <p:cNvPr id="24" name="Rectangle 23"/>
          <p:cNvSpPr/>
          <p:nvPr/>
        </p:nvSpPr>
        <p:spPr>
          <a:xfrm>
            <a:off x="5029200" y="3200400"/>
            <a:ext cx="2664296" cy="688726"/>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IN" sz="1400" b="1" dirty="0" smtClean="0">
                <a:solidFill>
                  <a:schemeClr val="tx1"/>
                </a:solidFill>
              </a:rPr>
              <a:t>NRLM</a:t>
            </a:r>
          </a:p>
          <a:p>
            <a:r>
              <a:rPr lang="en-IN" sz="1200" dirty="0" smtClean="0">
                <a:solidFill>
                  <a:schemeClr val="tx1"/>
                </a:solidFill>
              </a:rPr>
              <a:t>State Business = 11980.02</a:t>
            </a:r>
          </a:p>
          <a:p>
            <a:r>
              <a:rPr lang="en-IN" sz="1200" dirty="0" smtClean="0">
                <a:solidFill>
                  <a:schemeClr val="tx1"/>
                </a:solidFill>
              </a:rPr>
              <a:t>HPSCB Business = 3077.00</a:t>
            </a:r>
            <a:endParaRPr lang="en-IN" sz="1200" dirty="0">
              <a:solidFill>
                <a:schemeClr val="tx1"/>
              </a:solidFill>
            </a:endParaRPr>
          </a:p>
        </p:txBody>
      </p:sp>
      <p:sp>
        <p:nvSpPr>
          <p:cNvPr id="25" name="Rectangle 24"/>
          <p:cNvSpPr/>
          <p:nvPr/>
        </p:nvSpPr>
        <p:spPr>
          <a:xfrm>
            <a:off x="5029200" y="4038600"/>
            <a:ext cx="2664296" cy="688726"/>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IN" sz="1400" b="1" dirty="0" smtClean="0">
                <a:solidFill>
                  <a:schemeClr val="tx1"/>
                </a:solidFill>
              </a:rPr>
              <a:t>PMEGP</a:t>
            </a:r>
          </a:p>
          <a:p>
            <a:r>
              <a:rPr lang="en-IN" sz="1200" dirty="0" smtClean="0">
                <a:solidFill>
                  <a:schemeClr val="tx1"/>
                </a:solidFill>
              </a:rPr>
              <a:t>State Business =     22439.48</a:t>
            </a:r>
          </a:p>
          <a:p>
            <a:r>
              <a:rPr lang="en-IN" sz="1200" dirty="0" smtClean="0">
                <a:solidFill>
                  <a:schemeClr val="tx1"/>
                </a:solidFill>
              </a:rPr>
              <a:t>HPSCB Business = 2362.27</a:t>
            </a:r>
            <a:endParaRPr lang="en-IN" sz="1200" dirty="0">
              <a:solidFill>
                <a:schemeClr val="tx1"/>
              </a:solidFill>
            </a:endParaRPr>
          </a:p>
        </p:txBody>
      </p:sp>
      <p:sp>
        <p:nvSpPr>
          <p:cNvPr id="26" name="Rectangle 25"/>
          <p:cNvSpPr/>
          <p:nvPr/>
        </p:nvSpPr>
        <p:spPr>
          <a:xfrm>
            <a:off x="5029200" y="4953000"/>
            <a:ext cx="2923186" cy="688726"/>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IN" sz="1400" b="1" dirty="0" smtClean="0">
                <a:solidFill>
                  <a:schemeClr val="tx1"/>
                </a:solidFill>
              </a:rPr>
              <a:t>JEEVAN HAI ANMOL</a:t>
            </a:r>
          </a:p>
          <a:p>
            <a:r>
              <a:rPr lang="en-IN" sz="1200" dirty="0" smtClean="0">
                <a:solidFill>
                  <a:schemeClr val="tx1"/>
                </a:solidFill>
              </a:rPr>
              <a:t>101798.00 - State Business –131708.00</a:t>
            </a:r>
          </a:p>
          <a:p>
            <a:r>
              <a:rPr lang="en-IN" sz="1200" dirty="0" smtClean="0">
                <a:solidFill>
                  <a:schemeClr val="tx1"/>
                </a:solidFill>
              </a:rPr>
              <a:t>23838.00- HPSCB Business </a:t>
            </a:r>
            <a:r>
              <a:rPr lang="en-IN" sz="1200" dirty="0" smtClean="0">
                <a:solidFill>
                  <a:schemeClr val="bg1"/>
                </a:solidFill>
              </a:rPr>
              <a:t>– 30447.00</a:t>
            </a:r>
            <a:endParaRPr lang="en-IN" sz="1200" dirty="0">
              <a:solidFill>
                <a:schemeClr val="bg1"/>
              </a:solidFill>
            </a:endParaRPr>
          </a:p>
        </p:txBody>
      </p:sp>
      <p:cxnSp>
        <p:nvCxnSpPr>
          <p:cNvPr id="27" name="Straight Connector 26"/>
          <p:cNvCxnSpPr/>
          <p:nvPr/>
        </p:nvCxnSpPr>
        <p:spPr>
          <a:xfrm>
            <a:off x="1547664" y="1916832"/>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547664" y="3068960"/>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547664" y="5085184"/>
            <a:ext cx="0" cy="5565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5" name="Straight Arrow Connector 1024"/>
          <p:cNvCxnSpPr/>
          <p:nvPr/>
        </p:nvCxnSpPr>
        <p:spPr>
          <a:xfrm flipV="1">
            <a:off x="2971800" y="2895600"/>
            <a:ext cx="990600" cy="787896"/>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35" name="Straight Arrow Connector 34"/>
          <p:cNvCxnSpPr>
            <a:stCxn id="9" idx="6"/>
          </p:cNvCxnSpPr>
          <p:nvPr/>
        </p:nvCxnSpPr>
        <p:spPr>
          <a:xfrm>
            <a:off x="3347864" y="4257092"/>
            <a:ext cx="615333" cy="1010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36" name="Straight Arrow Connector 35"/>
          <p:cNvCxnSpPr/>
          <p:nvPr/>
        </p:nvCxnSpPr>
        <p:spPr>
          <a:xfrm>
            <a:off x="3296344" y="4507611"/>
            <a:ext cx="666056" cy="445389"/>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41" name="Straight Arrow Connector 40"/>
          <p:cNvCxnSpPr/>
          <p:nvPr/>
        </p:nvCxnSpPr>
        <p:spPr>
          <a:xfrm flipV="1">
            <a:off x="3200400" y="3683496"/>
            <a:ext cx="685800" cy="26129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32" name="Oval 31"/>
          <p:cNvSpPr/>
          <p:nvPr/>
        </p:nvSpPr>
        <p:spPr>
          <a:xfrm>
            <a:off x="7960242" y="4876800"/>
            <a:ext cx="1031015" cy="6653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1200" b="1" dirty="0" smtClean="0">
                <a:solidFill>
                  <a:schemeClr val="bg1"/>
                </a:solidFill>
              </a:rPr>
              <a:t>23.12%</a:t>
            </a:r>
          </a:p>
          <a:p>
            <a:pPr algn="ctr"/>
            <a:r>
              <a:rPr lang="en-IN" sz="1050" b="1" dirty="0" smtClean="0">
                <a:solidFill>
                  <a:schemeClr val="bg1"/>
                </a:solidFill>
              </a:rPr>
              <a:t>PMJJBY</a:t>
            </a:r>
            <a:endParaRPr lang="en-IN" sz="1050" b="1" dirty="0">
              <a:solidFill>
                <a:schemeClr val="bg1"/>
              </a:solidFill>
            </a:endParaRPr>
          </a:p>
        </p:txBody>
      </p:sp>
      <p:sp>
        <p:nvSpPr>
          <p:cNvPr id="28" name="Rectangle 27"/>
          <p:cNvSpPr/>
          <p:nvPr/>
        </p:nvSpPr>
        <p:spPr>
          <a:xfrm>
            <a:off x="5105400" y="5791200"/>
            <a:ext cx="2664296" cy="688726"/>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IN" sz="1400" b="1" dirty="0" smtClean="0">
                <a:solidFill>
                  <a:schemeClr val="tx1"/>
                </a:solidFill>
              </a:rPr>
              <a:t>MMSY</a:t>
            </a:r>
          </a:p>
          <a:p>
            <a:r>
              <a:rPr lang="en-IN" sz="1200" dirty="0" smtClean="0">
                <a:solidFill>
                  <a:schemeClr val="tx1"/>
                </a:solidFill>
              </a:rPr>
              <a:t>State Business =     33866.30</a:t>
            </a:r>
          </a:p>
          <a:p>
            <a:r>
              <a:rPr lang="en-IN" sz="1200" dirty="0" smtClean="0">
                <a:solidFill>
                  <a:schemeClr val="tx1"/>
                </a:solidFill>
              </a:rPr>
              <a:t>HPSCB Business = 1868.01</a:t>
            </a:r>
            <a:endParaRPr lang="en-IN" sz="1200" dirty="0">
              <a:solidFill>
                <a:schemeClr val="tx1"/>
              </a:solidFill>
            </a:endParaRPr>
          </a:p>
        </p:txBody>
      </p:sp>
      <p:sp>
        <p:nvSpPr>
          <p:cNvPr id="30" name="Oval 29"/>
          <p:cNvSpPr/>
          <p:nvPr/>
        </p:nvSpPr>
        <p:spPr>
          <a:xfrm>
            <a:off x="4038600" y="5715000"/>
            <a:ext cx="1077731" cy="6653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IN" sz="1200" b="1" dirty="0" smtClean="0">
                <a:solidFill>
                  <a:schemeClr val="bg1"/>
                </a:solidFill>
              </a:rPr>
              <a:t>15.51%</a:t>
            </a:r>
          </a:p>
          <a:p>
            <a:pPr algn="ctr"/>
            <a:r>
              <a:rPr lang="en-IN" sz="1200" b="1" dirty="0">
                <a:solidFill>
                  <a:schemeClr val="bg1"/>
                </a:solidFill>
              </a:rPr>
              <a:t>M</a:t>
            </a:r>
            <a:r>
              <a:rPr lang="en-IN" sz="1200" b="1" dirty="0" smtClean="0">
                <a:solidFill>
                  <a:schemeClr val="bg1"/>
                </a:solidFill>
              </a:rPr>
              <a:t>MSY</a:t>
            </a:r>
            <a:endParaRPr lang="en-IN" sz="1200" b="1" dirty="0">
              <a:solidFill>
                <a:schemeClr val="bg1"/>
              </a:solidFill>
            </a:endParaRPr>
          </a:p>
        </p:txBody>
      </p:sp>
      <p:cxnSp>
        <p:nvCxnSpPr>
          <p:cNvPr id="33" name="Straight Arrow Connector 32"/>
          <p:cNvCxnSpPr/>
          <p:nvPr/>
        </p:nvCxnSpPr>
        <p:spPr>
          <a:xfrm rot="16200000" flipH="1">
            <a:off x="2944158" y="4849157"/>
            <a:ext cx="1265997" cy="922887"/>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38" name="Straight Arrow Connector 37"/>
          <p:cNvCxnSpPr/>
          <p:nvPr/>
        </p:nvCxnSpPr>
        <p:spPr>
          <a:xfrm>
            <a:off x="7380312" y="663107"/>
            <a:ext cx="0" cy="3960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 idx="6"/>
          </p:cNvCxnSpPr>
          <p:nvPr/>
        </p:nvCxnSpPr>
        <p:spPr>
          <a:xfrm>
            <a:off x="6732240" y="656692"/>
            <a:ext cx="6480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2514600" y="1524000"/>
            <a:ext cx="2514600" cy="19812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46" name="Rectangle 45"/>
          <p:cNvSpPr/>
          <p:nvPr/>
        </p:nvSpPr>
        <p:spPr>
          <a:xfrm>
            <a:off x="228600" y="1219200"/>
            <a:ext cx="2880320"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sz="1400" b="1" dirty="0" err="1" smtClean="0">
                <a:solidFill>
                  <a:schemeClr val="tx1"/>
                </a:solidFill>
              </a:rPr>
              <a:t>Jogindra</a:t>
            </a:r>
            <a:r>
              <a:rPr lang="en-IN" sz="1400" b="1" dirty="0" smtClean="0">
                <a:solidFill>
                  <a:schemeClr val="tx1"/>
                </a:solidFill>
              </a:rPr>
              <a:t> Central Cooperative bank operating in 1 District</a:t>
            </a:r>
            <a:endParaRPr lang="en-IN" sz="1400" b="1" dirty="0">
              <a:solidFill>
                <a:schemeClr val="tx1"/>
              </a:solidFill>
            </a:endParaRPr>
          </a:p>
        </p:txBody>
      </p:sp>
      <p:pic>
        <p:nvPicPr>
          <p:cNvPr id="47" name="Picture 9" descr="C:\coopweb training\cooprative web site\buttons immage\image002.gif"/>
          <p:cNvPicPr>
            <a:picLocks noChangeAspect="1" noChangeArrowheads="1"/>
          </p:cNvPicPr>
          <p:nvPr/>
        </p:nvPicPr>
        <p:blipFill>
          <a:blip r:embed="rId2"/>
          <a:srcRect/>
          <a:stretch>
            <a:fillRect/>
          </a:stretch>
        </p:blipFill>
        <p:spPr bwMode="auto">
          <a:xfrm>
            <a:off x="0" y="0"/>
            <a:ext cx="838200" cy="609600"/>
          </a:xfrm>
          <a:prstGeom prst="rect">
            <a:avLst/>
          </a:prstGeom>
          <a:noFill/>
          <a:ln w="9525">
            <a:noFill/>
            <a:miter lim="800000"/>
            <a:headEnd/>
            <a:tailEnd/>
          </a:ln>
        </p:spPr>
      </p:pic>
      <p:pic>
        <p:nvPicPr>
          <p:cNvPr id="48" name="Picture 9" descr="C:\Documents and Settings\Owner\Desktop\coop hand.gif"/>
          <p:cNvPicPr>
            <a:picLocks noChangeAspect="1" noChangeArrowheads="1"/>
          </p:cNvPicPr>
          <p:nvPr/>
        </p:nvPicPr>
        <p:blipFill>
          <a:blip r:embed="rId3"/>
          <a:srcRect/>
          <a:stretch>
            <a:fillRect/>
          </a:stretch>
        </p:blipFill>
        <p:spPr bwMode="auto">
          <a:xfrm>
            <a:off x="8001000" y="0"/>
            <a:ext cx="990601" cy="609600"/>
          </a:xfrm>
          <a:prstGeom prst="rect">
            <a:avLst/>
          </a:prstGeom>
          <a:noFill/>
          <a:ln w="9525">
            <a:noFill/>
            <a:miter lim="800000"/>
            <a:headEnd/>
            <a:tailEnd/>
          </a:ln>
        </p:spPr>
      </p:pic>
      <p:sp>
        <p:nvSpPr>
          <p:cNvPr id="49" name="Slide Number Placeholder 48"/>
          <p:cNvSpPr>
            <a:spLocks noGrp="1"/>
          </p:cNvSpPr>
          <p:nvPr>
            <p:ph type="sldNum" sz="quarter" idx="12"/>
          </p:nvPr>
        </p:nvSpPr>
        <p:spPr/>
        <p:txBody>
          <a:bodyPr/>
          <a:lstStyle/>
          <a:p>
            <a:pPr>
              <a:defRPr/>
            </a:pPr>
            <a:fld id="{F80C05BA-3C0C-41E8-921C-F034BC365CDF}" type="slidenum">
              <a:rPr lang="en-IN" smtClean="0"/>
              <a:pPr>
                <a:defRPr/>
              </a:pPr>
              <a:t>6</a:t>
            </a:fld>
            <a:endParaRPr lang="en-IN"/>
          </a:p>
        </p:txBody>
      </p:sp>
    </p:spTree>
    <p:extLst>
      <p:ext uri="{BB962C8B-B14F-4D97-AF65-F5344CB8AC3E}">
        <p14:creationId xmlns:p14="http://schemas.microsoft.com/office/powerpoint/2010/main" val="1222826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305800" cy="609600"/>
          </a:xfrm>
          <a:ln>
            <a:solidFill>
              <a:schemeClr val="tx1"/>
            </a:solidFill>
          </a:ln>
        </p:spPr>
        <p:txBody>
          <a:bodyPr>
            <a:normAutofit/>
          </a:bodyPr>
          <a:lstStyle/>
          <a:p>
            <a:pPr algn="ctr"/>
            <a:r>
              <a:rPr lang="en-US" sz="2200" b="1" dirty="0" smtClean="0">
                <a:solidFill>
                  <a:srgbClr val="FF0000"/>
                </a:solidFill>
                <a:latin typeface="Times New Roman" pitchFamily="18" charset="0"/>
                <a:cs typeface="Times New Roman" pitchFamily="18" charset="0"/>
              </a:rPr>
              <a:t>TRAINING MODULE</a:t>
            </a:r>
            <a:endParaRPr lang="en-IN" sz="2200" b="1" dirty="0">
              <a:solidFill>
                <a:srgbClr val="FF00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z="1400" b="1" smtClean="0"/>
              <a:pPr/>
              <a:t>7</a:t>
            </a:fld>
            <a:endParaRPr lang="en-US" sz="1400" b="1" dirty="0"/>
          </a:p>
        </p:txBody>
      </p:sp>
      <p:graphicFrame>
        <p:nvGraphicFramePr>
          <p:cNvPr id="6" name="Table 5"/>
          <p:cNvGraphicFramePr>
            <a:graphicFrameLocks noGrp="1"/>
          </p:cNvGraphicFramePr>
          <p:nvPr>
            <p:extLst>
              <p:ext uri="{D42A27DB-BD31-4B8C-83A1-F6EECF244321}">
                <p14:modId xmlns:p14="http://schemas.microsoft.com/office/powerpoint/2010/main" val="894526352"/>
              </p:ext>
            </p:extLst>
          </p:nvPr>
        </p:nvGraphicFramePr>
        <p:xfrm>
          <a:off x="304800" y="1371600"/>
          <a:ext cx="8305800" cy="4668370"/>
        </p:xfrm>
        <a:graphic>
          <a:graphicData uri="http://schemas.openxmlformats.org/drawingml/2006/table">
            <a:tbl>
              <a:tblPr firstRow="1" bandRow="1">
                <a:tableStyleId>{C083E6E3-FA7D-4D7B-A595-EF9225AFEA82}</a:tableStyleId>
              </a:tblPr>
              <a:tblGrid>
                <a:gridCol w="838200"/>
                <a:gridCol w="7467600"/>
              </a:tblGrid>
              <a:tr h="649185">
                <a:tc>
                  <a:txBody>
                    <a:bodyPr/>
                    <a:lstStyle/>
                    <a:p>
                      <a:pPr algn="l"/>
                      <a:r>
                        <a:rPr lang="en-US" sz="1600" dirty="0" smtClean="0">
                          <a:solidFill>
                            <a:srgbClr val="E21ED9"/>
                          </a:solidFill>
                          <a:latin typeface="Times New Roman" pitchFamily="18" charset="0"/>
                          <a:cs typeface="Times New Roman" pitchFamily="18" charset="0"/>
                        </a:rPr>
                        <a:t>Sr. </a:t>
                      </a:r>
                      <a:r>
                        <a:rPr lang="en-US" sz="1600" baseline="0" dirty="0" smtClean="0">
                          <a:solidFill>
                            <a:srgbClr val="E21ED9"/>
                          </a:solidFill>
                          <a:latin typeface="Times New Roman" pitchFamily="18" charset="0"/>
                          <a:cs typeface="Times New Roman" pitchFamily="18" charset="0"/>
                        </a:rPr>
                        <a:t>N</a:t>
                      </a:r>
                      <a:r>
                        <a:rPr lang="en-US" sz="1600" dirty="0" smtClean="0">
                          <a:solidFill>
                            <a:srgbClr val="E21ED9"/>
                          </a:solidFill>
                          <a:latin typeface="Times New Roman" pitchFamily="18" charset="0"/>
                          <a:cs typeface="Times New Roman" pitchFamily="18" charset="0"/>
                        </a:rPr>
                        <a:t>o</a:t>
                      </a:r>
                      <a:endParaRPr lang="en-IN" sz="1600" b="1" dirty="0">
                        <a:solidFill>
                          <a:srgbClr val="E21ED9"/>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800" dirty="0" smtClean="0">
                          <a:solidFill>
                            <a:srgbClr val="E21ED9"/>
                          </a:solidFill>
                          <a:latin typeface="Times New Roman" pitchFamily="18" charset="0"/>
                          <a:cs typeface="Times New Roman" pitchFamily="18" charset="0"/>
                        </a:rPr>
                        <a:t>Key Features</a:t>
                      </a:r>
                      <a:endParaRPr lang="en-IN" sz="1800" b="1" dirty="0">
                        <a:solidFill>
                          <a:srgbClr val="E21ED9"/>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36797">
                <a:tc>
                  <a:txBody>
                    <a:bodyPr/>
                    <a:lstStyle/>
                    <a:p>
                      <a:pPr algn="l"/>
                      <a:r>
                        <a:rPr lang="en-US" sz="1600" dirty="0" smtClean="0">
                          <a:latin typeface="Times New Roman" pitchFamily="18" charset="0"/>
                          <a:cs typeface="Times New Roman" pitchFamily="18" charset="0"/>
                        </a:rPr>
                        <a:t>1</a:t>
                      </a:r>
                      <a:endParaRPr lang="en-IN"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latin typeface="Times New Roman" pitchFamily="18" charset="0"/>
                          <a:cs typeface="Times New Roman" pitchFamily="18" charset="0"/>
                        </a:rPr>
                        <a:t>Himachal</a:t>
                      </a:r>
                      <a:r>
                        <a:rPr lang="en-US" sz="1600" baseline="0" dirty="0" smtClean="0">
                          <a:latin typeface="Times New Roman" pitchFamily="18" charset="0"/>
                          <a:cs typeface="Times New Roman" pitchFamily="18" charset="0"/>
                        </a:rPr>
                        <a:t> Pradesh State Development Federation Limited (HIMCOFED) is the state nodal agency for conducting training programs to all the stakeholders of the Cooperatives in the state i.e. Departmental Auditors, Managing Committee Members, Certified Auditors, Board Members etc. </a:t>
                      </a:r>
                      <a:endParaRPr lang="en-US"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5157">
                <a:tc>
                  <a:txBody>
                    <a:bodyPr/>
                    <a:lstStyle/>
                    <a:p>
                      <a:pPr algn="l"/>
                      <a:r>
                        <a:rPr lang="en-US" sz="1600" dirty="0" smtClean="0">
                          <a:latin typeface="Times New Roman" pitchFamily="18" charset="0"/>
                          <a:cs typeface="Times New Roman" pitchFamily="18" charset="0"/>
                        </a:rPr>
                        <a:t>2</a:t>
                      </a:r>
                      <a:endParaRPr lang="en-IN"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IN" sz="1600" dirty="0" smtClean="0">
                          <a:latin typeface="Times New Roman" pitchFamily="18" charset="0"/>
                          <a:cs typeface="Times New Roman" pitchFamily="18" charset="0"/>
                        </a:rPr>
                        <a:t>Training is being provided by the institute at all 3 levels i.e. the State Level,</a:t>
                      </a:r>
                      <a:r>
                        <a:rPr lang="en-IN" sz="1600" baseline="0" dirty="0" smtClean="0">
                          <a:latin typeface="Times New Roman" pitchFamily="18" charset="0"/>
                          <a:cs typeface="Times New Roman" pitchFamily="18" charset="0"/>
                        </a:rPr>
                        <a:t> District Level and Block Level. </a:t>
                      </a:r>
                      <a:endParaRPr lang="en-IN" sz="1600" dirty="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0431">
                <a:tc>
                  <a:txBody>
                    <a:bodyPr/>
                    <a:lstStyle/>
                    <a:p>
                      <a:pPr algn="l"/>
                      <a:r>
                        <a:rPr lang="en-US" sz="1600" dirty="0" smtClean="0">
                          <a:latin typeface="Times New Roman" pitchFamily="18" charset="0"/>
                          <a:cs typeface="Times New Roman" pitchFamily="18" charset="0"/>
                        </a:rPr>
                        <a:t>3</a:t>
                      </a:r>
                      <a:endParaRPr lang="en-IN"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smtClean="0">
                          <a:latin typeface="Times New Roman" pitchFamily="18" charset="0"/>
                          <a:cs typeface="Times New Roman" pitchFamily="18" charset="0"/>
                        </a:rPr>
                        <a:t>Training Module has been formulated by the Department with collaboration of HIMCOFED.</a:t>
                      </a:r>
                      <a:r>
                        <a:rPr lang="en-IN" sz="1600" baseline="0" dirty="0" smtClean="0">
                          <a:latin typeface="Times New Roman" pitchFamily="18" charset="0"/>
                          <a:cs typeface="Times New Roman" pitchFamily="18" charset="0"/>
                        </a:rPr>
                        <a:t> It</a:t>
                      </a:r>
                      <a:r>
                        <a:rPr lang="en-IN" sz="1600" dirty="0" smtClean="0">
                          <a:latin typeface="Times New Roman" pitchFamily="18" charset="0"/>
                          <a:cs typeface="Times New Roman" pitchFamily="18" charset="0"/>
                        </a:rPr>
                        <a:t> includes all types of Societies</a:t>
                      </a:r>
                      <a:r>
                        <a:rPr lang="en-IN" sz="1600" baseline="0" dirty="0" smtClean="0">
                          <a:latin typeface="Times New Roman" pitchFamily="18" charset="0"/>
                          <a:cs typeface="Times New Roman" pitchFamily="18" charset="0"/>
                        </a:rPr>
                        <a:t> and specific need based training for Secretaries and Managing Committee Members. </a:t>
                      </a:r>
                      <a:r>
                        <a:rPr lang="en-IN" sz="1600" dirty="0" smtClean="0">
                          <a:latin typeface="Times New Roman" pitchFamily="18" charset="0"/>
                          <a:cs typeface="Times New Roman"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0431">
                <a:tc>
                  <a:txBody>
                    <a:bodyPr/>
                    <a:lstStyle/>
                    <a:p>
                      <a:pPr algn="l"/>
                      <a:r>
                        <a:rPr lang="en-IN" sz="1600" dirty="0" smtClean="0">
                          <a:latin typeface="Times New Roman" pitchFamily="18" charset="0"/>
                          <a:cs typeface="Times New Roman" pitchFamily="18" charset="0"/>
                        </a:rPr>
                        <a:t>4.</a:t>
                      </a:r>
                      <a:endParaRPr lang="en-IN"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dirty="0" smtClean="0">
                          <a:latin typeface="Times New Roman" pitchFamily="18" charset="0"/>
                          <a:cs typeface="Times New Roman" pitchFamily="18" charset="0"/>
                        </a:rPr>
                        <a:t>Training Module includes Guests Lectures from the Cooperative</a:t>
                      </a:r>
                      <a:r>
                        <a:rPr lang="en-IN" sz="1600" baseline="0" dirty="0" smtClean="0">
                          <a:latin typeface="Times New Roman" pitchFamily="18" charset="0"/>
                          <a:cs typeface="Times New Roman" pitchFamily="18" charset="0"/>
                        </a:rPr>
                        <a:t> Sector</a:t>
                      </a:r>
                      <a:r>
                        <a:rPr lang="en-IN" sz="1600" dirty="0" smtClean="0">
                          <a:latin typeface="Times New Roman" pitchFamily="18" charset="0"/>
                          <a:cs typeface="Times New Roman" pitchFamily="18" charset="0"/>
                        </a:rPr>
                        <a:t> Experts</a:t>
                      </a:r>
                      <a:r>
                        <a:rPr lang="en-IN" sz="1600" baseline="0" dirty="0" smtClean="0">
                          <a:latin typeface="Times New Roman" pitchFamily="18" charset="0"/>
                          <a:cs typeface="Times New Roman" pitchFamily="18" charset="0"/>
                        </a:rPr>
                        <a:t> including Departmental Officers, NABARD Officers, Experienced Officers from big Cooperatives like IFFCO, HP State Coop Bank Ltd etc.</a:t>
                      </a:r>
                    </a:p>
                    <a:p>
                      <a:pPr marL="0" marR="0" indent="0" algn="l" defTabSz="914400" rtl="0" eaLnBrk="1" fontAlgn="auto" latinLnBrk="0" hangingPunct="1">
                        <a:lnSpc>
                          <a:spcPct val="100000"/>
                        </a:lnSpc>
                        <a:spcBef>
                          <a:spcPts val="0"/>
                        </a:spcBef>
                        <a:spcAft>
                          <a:spcPts val="0"/>
                        </a:spcAft>
                        <a:buClrTx/>
                        <a:buSzTx/>
                        <a:buFontTx/>
                        <a:buNone/>
                        <a:tabLst/>
                        <a:defRPr/>
                      </a:pPr>
                      <a:endParaRPr lang="en-IN" sz="1600" dirty="0" smtClean="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5" name="Picture 9" descr="C:\coopweb training\cooprative web site\buttons immage\image002.gif"/>
          <p:cNvPicPr>
            <a:picLocks noChangeAspect="1" noChangeArrowheads="1"/>
          </p:cNvPicPr>
          <p:nvPr/>
        </p:nvPicPr>
        <p:blipFill>
          <a:blip r:embed="rId3"/>
          <a:srcRect/>
          <a:stretch>
            <a:fillRect/>
          </a:stretch>
        </p:blipFill>
        <p:spPr bwMode="auto">
          <a:xfrm>
            <a:off x="0" y="0"/>
            <a:ext cx="838200" cy="609600"/>
          </a:xfrm>
          <a:prstGeom prst="rect">
            <a:avLst/>
          </a:prstGeom>
          <a:noFill/>
          <a:ln w="9525">
            <a:noFill/>
            <a:miter lim="800000"/>
            <a:headEnd/>
            <a:tailEnd/>
          </a:ln>
        </p:spPr>
      </p:pic>
      <p:pic>
        <p:nvPicPr>
          <p:cNvPr id="7" name="Picture 9" descr="C:\Documents and Settings\Owner\Desktop\coop hand.gif"/>
          <p:cNvPicPr>
            <a:picLocks noChangeAspect="1" noChangeArrowheads="1"/>
          </p:cNvPicPr>
          <p:nvPr/>
        </p:nvPicPr>
        <p:blipFill>
          <a:blip r:embed="rId4"/>
          <a:srcRect/>
          <a:stretch>
            <a:fillRect/>
          </a:stretch>
        </p:blipFill>
        <p:spPr bwMode="auto">
          <a:xfrm>
            <a:off x="7924800" y="0"/>
            <a:ext cx="990601" cy="60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85800"/>
            <a:ext cx="8077200" cy="815608"/>
          </a:xfrm>
          <a:prstGeom prst="rect">
            <a:avLst/>
          </a:prstGeom>
          <a:ln>
            <a:solidFill>
              <a:schemeClr val="tx1"/>
            </a:solidFill>
          </a:ln>
        </p:spPr>
        <p:txBody>
          <a:bodyPr wrap="square">
            <a:spAutoFit/>
          </a:bodyPr>
          <a:lstStyle/>
          <a:p>
            <a:pPr marL="465138" indent="-465138">
              <a:spcBef>
                <a:spcPct val="50000"/>
              </a:spcBef>
              <a:defRPr/>
            </a:pPr>
            <a:r>
              <a:rPr lang="en-US" b="1" dirty="0" smtClean="0">
                <a:solidFill>
                  <a:srgbClr val="FF0000"/>
                </a:solidFill>
                <a:latin typeface="Times New Roman" pitchFamily="18" charset="0"/>
                <a:ea typeface="Mangal" pitchFamily="2"/>
                <a:cs typeface="Times New Roman" pitchFamily="18" charset="0"/>
              </a:rPr>
              <a:t>COMPUTERIZATION OF PACS</a:t>
            </a:r>
          </a:p>
          <a:p>
            <a:pPr marL="465138" indent="-465138" algn="l">
              <a:spcBef>
                <a:spcPct val="50000"/>
              </a:spcBef>
              <a:defRPr/>
            </a:pPr>
            <a:r>
              <a:rPr lang="en-US" sz="1800" b="1" dirty="0" smtClean="0">
                <a:solidFill>
                  <a:srgbClr val="FF0000"/>
                </a:solidFill>
                <a:latin typeface="Times New Roman" pitchFamily="18" charset="0"/>
                <a:cs typeface="Times New Roman" pitchFamily="18" charset="0"/>
              </a:rPr>
              <a:t>	</a:t>
            </a:r>
            <a:endParaRPr lang="en-US" sz="1600" b="1" dirty="0" smtClean="0">
              <a:solidFill>
                <a:schemeClr val="tx1"/>
              </a:solidFill>
              <a:latin typeface="Times New Roman" pitchFamily="18" charset="0"/>
              <a:cs typeface="Times New Roman" pitchFamily="18" charset="0"/>
            </a:endParaRPr>
          </a:p>
        </p:txBody>
      </p:sp>
      <p:sp>
        <p:nvSpPr>
          <p:cNvPr id="3" name="Rectangle 2"/>
          <p:cNvSpPr/>
          <p:nvPr/>
        </p:nvSpPr>
        <p:spPr>
          <a:xfrm>
            <a:off x="419100" y="1835926"/>
            <a:ext cx="8229600" cy="4708981"/>
          </a:xfrm>
          <a:prstGeom prst="rect">
            <a:avLst/>
          </a:prstGeom>
          <a:ln>
            <a:solidFill>
              <a:schemeClr val="tx1"/>
            </a:solidFill>
          </a:ln>
        </p:spPr>
        <p:txBody>
          <a:bodyPr wrap="square">
            <a:spAutoFit/>
          </a:bodyPr>
          <a:lstStyle/>
          <a:p>
            <a:pPr marL="342900" indent="-342900" algn="l">
              <a:buAutoNum type="arabicPeriod"/>
            </a:pPr>
            <a:r>
              <a:rPr lang="en-US" dirty="0" smtClean="0">
                <a:solidFill>
                  <a:schemeClr val="tx1"/>
                </a:solidFill>
                <a:latin typeface="Times New Roman" pitchFamily="18" charset="0"/>
                <a:cs typeface="Times New Roman" pitchFamily="18" charset="0"/>
              </a:rPr>
              <a:t>Scheme of GOI with a funding ratio of 90:10(Central/State). Being implemented by </a:t>
            </a:r>
            <a:r>
              <a:rPr lang="en-US" dirty="0" smtClean="0">
                <a:solidFill>
                  <a:schemeClr val="tx1"/>
                </a:solidFill>
                <a:latin typeface="Times New Roman" pitchFamily="18" charset="0"/>
                <a:cs typeface="Times New Roman" pitchFamily="18" charset="0"/>
              </a:rPr>
              <a:t>Joint </a:t>
            </a:r>
            <a:r>
              <a:rPr lang="en-US" dirty="0" smtClean="0">
                <a:solidFill>
                  <a:schemeClr val="tx1"/>
                </a:solidFill>
                <a:latin typeface="Times New Roman" pitchFamily="18" charset="0"/>
                <a:cs typeface="Times New Roman" pitchFamily="18" charset="0"/>
              </a:rPr>
              <a:t>Registrar (Credit) as State Nodal Officer.</a:t>
            </a:r>
          </a:p>
          <a:p>
            <a:pPr marL="342900" indent="-342900" algn="l">
              <a:buAutoNum type="arabicPeriod"/>
            </a:pPr>
            <a:endParaRPr lang="en-US" dirty="0" smtClean="0">
              <a:solidFill>
                <a:schemeClr val="tx1"/>
              </a:solidFill>
              <a:latin typeface="Times New Roman" pitchFamily="18" charset="0"/>
              <a:cs typeface="Times New Roman" pitchFamily="18" charset="0"/>
            </a:endParaRPr>
          </a:p>
          <a:p>
            <a:pPr marL="342900" indent="-342900" algn="l"/>
            <a:endParaRPr lang="en-US" dirty="0" smtClean="0">
              <a:solidFill>
                <a:schemeClr val="tx1"/>
              </a:solidFill>
              <a:latin typeface="Times New Roman" pitchFamily="18" charset="0"/>
              <a:cs typeface="Times New Roman" pitchFamily="18" charset="0"/>
            </a:endParaRPr>
          </a:p>
          <a:p>
            <a:pPr marL="342900" indent="-342900" algn="l">
              <a:buAutoNum type="arabicPeriod" startAt="2"/>
            </a:pPr>
            <a:r>
              <a:rPr lang="en-US" dirty="0" smtClean="0">
                <a:solidFill>
                  <a:schemeClr val="tx1"/>
                </a:solidFill>
                <a:latin typeface="Times New Roman" pitchFamily="18" charset="0"/>
                <a:cs typeface="Times New Roman" pitchFamily="18" charset="0"/>
              </a:rPr>
              <a:t>State Level Monitoring Committee and District Level Monitoring Committees notifications have already been done.</a:t>
            </a:r>
          </a:p>
          <a:p>
            <a:pPr marL="342900" indent="-342900" algn="l"/>
            <a:endParaRPr lang="en-US" dirty="0" smtClean="0">
              <a:solidFill>
                <a:schemeClr val="tx1"/>
              </a:solidFill>
              <a:latin typeface="Times New Roman" pitchFamily="18" charset="0"/>
              <a:cs typeface="Times New Roman" pitchFamily="18" charset="0"/>
            </a:endParaRPr>
          </a:p>
          <a:p>
            <a:pPr marL="342900" indent="-342900" algn="l"/>
            <a:endParaRPr lang="en-US" dirty="0" smtClean="0">
              <a:solidFill>
                <a:schemeClr val="tx1"/>
              </a:solidFill>
              <a:latin typeface="Times New Roman" pitchFamily="18" charset="0"/>
              <a:cs typeface="Times New Roman" pitchFamily="18" charset="0"/>
            </a:endParaRPr>
          </a:p>
          <a:p>
            <a:pPr marL="342900" indent="-342900" algn="l">
              <a:buAutoNum type="arabicPeriod" startAt="3"/>
            </a:pPr>
            <a:r>
              <a:rPr lang="en-US" dirty="0" smtClean="0">
                <a:solidFill>
                  <a:schemeClr val="tx1"/>
                </a:solidFill>
                <a:latin typeface="Times New Roman" pitchFamily="18" charset="0"/>
                <a:cs typeface="Times New Roman" pitchFamily="18" charset="0"/>
              </a:rPr>
              <a:t>Specific budget provisioning has also been done in HP State Budget. </a:t>
            </a:r>
          </a:p>
          <a:p>
            <a:pPr marL="342900" indent="-342900" algn="l">
              <a:buAutoNum type="arabicPeriod" startAt="3"/>
            </a:pPr>
            <a:endParaRPr lang="en-US" dirty="0" smtClean="0">
              <a:solidFill>
                <a:schemeClr val="tx1"/>
              </a:solidFill>
              <a:latin typeface="Times New Roman" pitchFamily="18" charset="0"/>
              <a:cs typeface="Times New Roman" pitchFamily="18" charset="0"/>
            </a:endParaRPr>
          </a:p>
          <a:p>
            <a:pPr marL="342900" indent="-342900" algn="l"/>
            <a:endParaRPr lang="en-US" dirty="0" smtClean="0">
              <a:solidFill>
                <a:schemeClr val="tx1"/>
              </a:solidFill>
              <a:latin typeface="Times New Roman" pitchFamily="18" charset="0"/>
              <a:cs typeface="Times New Roman" pitchFamily="18" charset="0"/>
            </a:endParaRPr>
          </a:p>
          <a:p>
            <a:pPr marL="342900" indent="-342900" algn="l"/>
            <a:r>
              <a:rPr lang="en-US" dirty="0" smtClean="0">
                <a:solidFill>
                  <a:schemeClr val="tx1"/>
                </a:solidFill>
                <a:latin typeface="Times New Roman" pitchFamily="18" charset="0"/>
                <a:cs typeface="Times New Roman" pitchFamily="18" charset="0"/>
              </a:rPr>
              <a:t>4.    GOI funding will be released into the State Nodal Account (SNA).  State Bank of India (SBI) has been requested to open State Nodal Account of Himachal Pradesh.</a:t>
            </a:r>
            <a:endParaRPr lang="en-IN" dirty="0" smtClean="0">
              <a:solidFill>
                <a:schemeClr val="tx1"/>
              </a:solidFill>
              <a:latin typeface="Times New Roman" pitchFamily="18" charset="0"/>
              <a:cs typeface="Times New Roman" pitchFamily="18" charset="0"/>
            </a:endParaRPr>
          </a:p>
          <a:p>
            <a:pPr algn="l"/>
            <a:endParaRPr lang="en-IN" dirty="0" smtClean="0">
              <a:solidFill>
                <a:schemeClr val="tx1"/>
              </a:solidFill>
              <a:latin typeface="Times New Roman" pitchFamily="18" charset="0"/>
              <a:cs typeface="Times New Roman" pitchFamily="18" charset="0"/>
            </a:endParaRPr>
          </a:p>
        </p:txBody>
      </p:sp>
      <p:pic>
        <p:nvPicPr>
          <p:cNvPr id="4" name="Picture 9" descr="C:\coopweb training\cooprative web site\buttons immage\image002.gif"/>
          <p:cNvPicPr>
            <a:picLocks noChangeAspect="1" noChangeArrowheads="1"/>
          </p:cNvPicPr>
          <p:nvPr/>
        </p:nvPicPr>
        <p:blipFill>
          <a:blip r:embed="rId2"/>
          <a:srcRect/>
          <a:stretch>
            <a:fillRect/>
          </a:stretch>
        </p:blipFill>
        <p:spPr bwMode="auto">
          <a:xfrm>
            <a:off x="0" y="0"/>
            <a:ext cx="838200" cy="609600"/>
          </a:xfrm>
          <a:prstGeom prst="rect">
            <a:avLst/>
          </a:prstGeom>
          <a:noFill/>
          <a:ln w="9525">
            <a:noFill/>
            <a:miter lim="800000"/>
            <a:headEnd/>
            <a:tailEnd/>
          </a:ln>
        </p:spPr>
      </p:pic>
      <p:pic>
        <p:nvPicPr>
          <p:cNvPr id="5" name="Picture 9" descr="C:\Documents and Settings\Owner\Desktop\coop hand.gif"/>
          <p:cNvPicPr>
            <a:picLocks noChangeAspect="1" noChangeArrowheads="1"/>
          </p:cNvPicPr>
          <p:nvPr/>
        </p:nvPicPr>
        <p:blipFill>
          <a:blip r:embed="rId3"/>
          <a:srcRect/>
          <a:stretch>
            <a:fillRect/>
          </a:stretch>
        </p:blipFill>
        <p:spPr bwMode="auto">
          <a:xfrm>
            <a:off x="7848600" y="0"/>
            <a:ext cx="990601" cy="6096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F3C48196-8CD2-40EF-BD48-89C8658912A0}" type="slidenum">
              <a:rPr lang="en-IN" smtClean="0"/>
              <a:pPr>
                <a:defRPr/>
              </a:pPr>
              <a:t>8</a:t>
            </a:fld>
            <a:endParaRPr lang="en-IN"/>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762000"/>
            <a:ext cx="7543800" cy="461665"/>
          </a:xfrm>
          <a:prstGeom prst="rect">
            <a:avLst/>
          </a:prstGeom>
          <a:ln>
            <a:solidFill>
              <a:schemeClr val="tx1"/>
            </a:solidFill>
          </a:ln>
        </p:spPr>
        <p:txBody>
          <a:bodyPr wrap="square">
            <a:spAutoFit/>
          </a:bodyPr>
          <a:lstStyle/>
          <a:p>
            <a:r>
              <a:rPr lang="en-US" sz="2400" b="1" dirty="0" smtClean="0">
                <a:solidFill>
                  <a:srgbClr val="FF0000"/>
                </a:solidFill>
                <a:effectLst>
                  <a:outerShdw blurRad="38100" dist="38100" dir="2700000" algn="tl">
                    <a:srgbClr val="FFFFFF"/>
                  </a:outerShdw>
                </a:effectLst>
                <a:latin typeface="Microsoft Sans Serif" pitchFamily="34" charset="0"/>
                <a:ea typeface="Mangal" pitchFamily="2"/>
                <a:cs typeface="Arial" charset="0"/>
              </a:rPr>
              <a:t>  </a:t>
            </a:r>
            <a:r>
              <a:rPr lang="en-US" sz="2200" b="1" dirty="0" smtClean="0">
                <a:solidFill>
                  <a:srgbClr val="FF0000"/>
                </a:solidFill>
                <a:effectLst>
                  <a:outerShdw blurRad="38100" dist="38100" dir="2700000" algn="tl">
                    <a:srgbClr val="FFFFFF"/>
                  </a:outerShdw>
                </a:effectLst>
                <a:latin typeface="Times New Roman" pitchFamily="18" charset="0"/>
                <a:ea typeface="Mangal" pitchFamily="2"/>
                <a:cs typeface="Times New Roman" pitchFamily="18" charset="0"/>
              </a:rPr>
              <a:t>CONVERSION OF PACS INTO MSCs</a:t>
            </a:r>
            <a:endParaRPr lang="en-IN" sz="2200" dirty="0">
              <a:solidFill>
                <a:srgbClr val="FF0000"/>
              </a:solidFill>
              <a:latin typeface="Times New Roman" pitchFamily="18" charset="0"/>
              <a:cs typeface="Times New Roman" pitchFamily="18" charset="0"/>
            </a:endParaRPr>
          </a:p>
        </p:txBody>
      </p:sp>
      <p:sp>
        <p:nvSpPr>
          <p:cNvPr id="3" name="Rectangle 2"/>
          <p:cNvSpPr/>
          <p:nvPr/>
        </p:nvSpPr>
        <p:spPr>
          <a:xfrm>
            <a:off x="685800" y="1524000"/>
            <a:ext cx="7696200" cy="4755148"/>
          </a:xfrm>
          <a:prstGeom prst="rect">
            <a:avLst/>
          </a:prstGeom>
          <a:ln>
            <a:solidFill>
              <a:schemeClr val="tx1"/>
            </a:solidFill>
          </a:ln>
        </p:spPr>
        <p:txBody>
          <a:bodyPr wrap="square">
            <a:spAutoFit/>
          </a:bodyPr>
          <a:lstStyle/>
          <a:p>
            <a:pPr algn="just">
              <a:lnSpc>
                <a:spcPct val="150000"/>
              </a:lnSpc>
            </a:pPr>
            <a:r>
              <a:rPr lang="en-US" sz="1600" dirty="0" smtClean="0">
                <a:solidFill>
                  <a:schemeClr val="tx1"/>
                </a:solidFill>
                <a:latin typeface="Times New Roman" pitchFamily="18" charset="0"/>
                <a:cs typeface="Times New Roman" pitchFamily="18" charset="0"/>
              </a:rPr>
              <a:t>1	The Govt. of India has started an ambitious scheme for the modernization of 	PACS through NABARD by converting them into Multi Service </a:t>
            </a:r>
            <a:r>
              <a:rPr lang="en-US" sz="1600" dirty="0" err="1" smtClean="0">
                <a:solidFill>
                  <a:schemeClr val="tx1"/>
                </a:solidFill>
                <a:latin typeface="Times New Roman" pitchFamily="18" charset="0"/>
                <a:cs typeface="Times New Roman" pitchFamily="18" charset="0"/>
              </a:rPr>
              <a:t>Centres</a:t>
            </a:r>
            <a:r>
              <a:rPr lang="en-US" sz="1600" dirty="0" smtClean="0">
                <a:solidFill>
                  <a:schemeClr val="tx1"/>
                </a:solidFill>
                <a:latin typeface="Times New Roman" pitchFamily="18" charset="0"/>
                <a:cs typeface="Times New Roman" pitchFamily="18" charset="0"/>
              </a:rPr>
              <a:t>.	</a:t>
            </a:r>
          </a:p>
          <a:p>
            <a:pPr algn="just">
              <a:lnSpc>
                <a:spcPct val="150000"/>
              </a:lnSpc>
            </a:pPr>
            <a:r>
              <a:rPr lang="en-US" sz="1600" dirty="0" smtClean="0">
                <a:solidFill>
                  <a:schemeClr val="tx1"/>
                </a:solidFill>
                <a:latin typeface="Times New Roman" pitchFamily="18" charset="0"/>
                <a:cs typeface="Times New Roman" pitchFamily="18" charset="0"/>
              </a:rPr>
              <a:t> 2.     Under this scheme PACS would be provided financial assistance for 	infrastructural development i.e. installation of </a:t>
            </a:r>
            <a:r>
              <a:rPr lang="en-US" sz="1600" dirty="0" err="1" smtClean="0">
                <a:solidFill>
                  <a:schemeClr val="tx1"/>
                </a:solidFill>
                <a:latin typeface="Times New Roman" pitchFamily="18" charset="0"/>
                <a:cs typeface="Times New Roman" pitchFamily="18" charset="0"/>
              </a:rPr>
              <a:t>Agri</a:t>
            </a:r>
            <a:r>
              <a:rPr lang="en-US" sz="1600" dirty="0" smtClean="0">
                <a:solidFill>
                  <a:schemeClr val="tx1"/>
                </a:solidFill>
                <a:latin typeface="Times New Roman" pitchFamily="18" charset="0"/>
                <a:cs typeface="Times New Roman" pitchFamily="18" charset="0"/>
              </a:rPr>
              <a:t> &amp; Cold storage, 	Agriculture services &amp; processing, Agriculture produce marketing and 	transportation </a:t>
            </a:r>
            <a:r>
              <a:rPr lang="en-US" sz="1600" dirty="0" err="1" smtClean="0">
                <a:solidFill>
                  <a:schemeClr val="tx1"/>
                </a:solidFill>
                <a:latin typeface="Times New Roman" pitchFamily="18" charset="0"/>
                <a:cs typeface="Times New Roman" pitchFamily="18" charset="0"/>
              </a:rPr>
              <a:t>centres</a:t>
            </a:r>
            <a:r>
              <a:rPr lang="en-US" sz="1600" dirty="0" smtClean="0">
                <a:solidFill>
                  <a:schemeClr val="tx1"/>
                </a:solidFill>
                <a:latin typeface="Times New Roman" pitchFamily="18" charset="0"/>
                <a:cs typeface="Times New Roman" pitchFamily="18" charset="0"/>
              </a:rPr>
              <a:t>, consumer stores etc @ 4% rate of interest. </a:t>
            </a:r>
          </a:p>
          <a:p>
            <a:pPr marL="342900" indent="-342900" algn="just">
              <a:lnSpc>
                <a:spcPct val="150000"/>
              </a:lnSpc>
              <a:buAutoNum type="arabicPeriod" startAt="2"/>
            </a:pPr>
            <a:endParaRPr lang="en-US" sz="1600" dirty="0" smtClean="0">
              <a:solidFill>
                <a:schemeClr val="tx1"/>
              </a:solidFill>
              <a:latin typeface="Times New Roman" pitchFamily="18" charset="0"/>
              <a:cs typeface="Times New Roman" pitchFamily="18" charset="0"/>
            </a:endParaRPr>
          </a:p>
          <a:p>
            <a:pPr algn="just">
              <a:lnSpc>
                <a:spcPct val="150000"/>
              </a:lnSpc>
            </a:pPr>
            <a:r>
              <a:rPr lang="en-US" sz="1800" b="1" dirty="0" smtClean="0">
                <a:solidFill>
                  <a:schemeClr val="tx1"/>
                </a:solidFill>
                <a:latin typeface="Times New Roman" pitchFamily="18" charset="0"/>
                <a:cs typeface="Times New Roman" pitchFamily="18" charset="0"/>
              </a:rPr>
              <a:t>3. 	 Against the target of 50 PACS , 46 PACS have so far been 	identified by the department while 9 others  are under the 	process with NABARD for conversion into MSCs. Under this 	scheme, an amount of Rs. 11.19 </a:t>
            </a:r>
            <a:r>
              <a:rPr lang="en-US" sz="1800" b="1" dirty="0" err="1" smtClean="0">
                <a:solidFill>
                  <a:schemeClr val="tx1"/>
                </a:solidFill>
                <a:latin typeface="Times New Roman" pitchFamily="18" charset="0"/>
                <a:cs typeface="Times New Roman" pitchFamily="18" charset="0"/>
              </a:rPr>
              <a:t>crore</a:t>
            </a:r>
            <a:r>
              <a:rPr lang="en-US" sz="1800" b="1" dirty="0" smtClean="0">
                <a:solidFill>
                  <a:schemeClr val="tx1"/>
                </a:solidFill>
                <a:latin typeface="Times New Roman" pitchFamily="18" charset="0"/>
                <a:cs typeface="Times New Roman" pitchFamily="18" charset="0"/>
              </a:rPr>
              <a:t> has already been sanctioned 	by NABARD. </a:t>
            </a:r>
            <a:endParaRPr lang="en-IN" sz="1800" dirty="0">
              <a:solidFill>
                <a:schemeClr val="tx1"/>
              </a:solidFill>
            </a:endParaRPr>
          </a:p>
        </p:txBody>
      </p:sp>
      <p:pic>
        <p:nvPicPr>
          <p:cNvPr id="4" name="Picture 9" descr="C:\coopweb training\cooprative web site\buttons immage\image002.gif"/>
          <p:cNvPicPr>
            <a:picLocks noChangeAspect="1" noChangeArrowheads="1"/>
          </p:cNvPicPr>
          <p:nvPr/>
        </p:nvPicPr>
        <p:blipFill>
          <a:blip r:embed="rId2"/>
          <a:srcRect/>
          <a:stretch>
            <a:fillRect/>
          </a:stretch>
        </p:blipFill>
        <p:spPr bwMode="auto">
          <a:xfrm>
            <a:off x="0" y="0"/>
            <a:ext cx="838200" cy="609600"/>
          </a:xfrm>
          <a:prstGeom prst="rect">
            <a:avLst/>
          </a:prstGeom>
          <a:noFill/>
          <a:ln w="9525">
            <a:noFill/>
            <a:miter lim="800000"/>
            <a:headEnd/>
            <a:tailEnd/>
          </a:ln>
        </p:spPr>
      </p:pic>
      <p:pic>
        <p:nvPicPr>
          <p:cNvPr id="5" name="Picture 9" descr="C:\Documents and Settings\Owner\Desktop\coop hand.gif"/>
          <p:cNvPicPr>
            <a:picLocks noChangeAspect="1" noChangeArrowheads="1"/>
          </p:cNvPicPr>
          <p:nvPr/>
        </p:nvPicPr>
        <p:blipFill>
          <a:blip r:embed="rId3"/>
          <a:srcRect/>
          <a:stretch>
            <a:fillRect/>
          </a:stretch>
        </p:blipFill>
        <p:spPr bwMode="auto">
          <a:xfrm>
            <a:off x="7848600" y="0"/>
            <a:ext cx="990601" cy="6096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885732B4-3C49-4815-9DDF-F277F184A057}" type="slidenum">
              <a:rPr lang="en-IN" smtClean="0"/>
              <a:pPr>
                <a:defRPr/>
              </a:pPr>
              <a:t>9</a:t>
            </a:fld>
            <a:endParaRPr lang="en-IN"/>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14791</TotalTime>
  <Words>1240</Words>
  <Application>Microsoft Office PowerPoint</Application>
  <PresentationFormat>On-screen Show (4:3)</PresentationFormat>
  <Paragraphs>201</Paragraphs>
  <Slides>14</Slides>
  <Notes>5</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About the Cooperative Movement</vt:lpstr>
      <vt:lpstr>AUDIT</vt:lpstr>
      <vt:lpstr>COOPERATIVE  MANAGEMENT  INFORMATION  SYSTEM</vt:lpstr>
      <vt:lpstr>COOPERATIVE  MANAGEMENT  INFORMATION  SYSTEM</vt:lpstr>
      <vt:lpstr>COOPERATIVE BANKING</vt:lpstr>
      <vt:lpstr>PowerPoint Presentation</vt:lpstr>
      <vt:lpstr>TRAINING MODULE</vt:lpstr>
      <vt:lpstr>PowerPoint Presentation</vt:lpstr>
      <vt:lpstr>PowerPoint Presentation</vt:lpstr>
      <vt:lpstr>PowerPoint Presentation</vt:lpstr>
      <vt:lpstr>PowerPoint Presentation</vt:lpstr>
      <vt:lpstr>PowerPoint Presentation</vt:lpstr>
      <vt:lpstr>           ACHIEVEMENTS</vt:lpstr>
      <vt:lpstr>PowerPoint Presentation</vt:lpstr>
    </vt:vector>
  </TitlesOfParts>
  <Company>sk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of Himachal Pradesh</dc:title>
  <dc:creator>SANJAY SUHAIL</dc:creator>
  <cp:lastModifiedBy>Rajeshwar</cp:lastModifiedBy>
  <cp:revision>2709</cp:revision>
  <dcterms:created xsi:type="dcterms:W3CDTF">2008-05-28T11:41:35Z</dcterms:created>
  <dcterms:modified xsi:type="dcterms:W3CDTF">2022-09-03T09:33:03Z</dcterms:modified>
</cp:coreProperties>
</file>