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75" r:id="rId2"/>
    <p:sldId id="257" r:id="rId3"/>
    <p:sldId id="258" r:id="rId4"/>
    <p:sldId id="261" r:id="rId5"/>
    <p:sldId id="262" r:id="rId6"/>
    <p:sldId id="288" r:id="rId7"/>
    <p:sldId id="270" r:id="rId8"/>
    <p:sldId id="263" r:id="rId9"/>
    <p:sldId id="280" r:id="rId10"/>
    <p:sldId id="264" r:id="rId11"/>
    <p:sldId id="283" r:id="rId12"/>
    <p:sldId id="278" r:id="rId13"/>
    <p:sldId id="281" r:id="rId14"/>
    <p:sldId id="285" r:id="rId15"/>
    <p:sldId id="284" r:id="rId16"/>
    <p:sldId id="271"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FF"/>
    <a:srgbClr val="33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27" autoAdjust="0"/>
    <p:restoredTop sz="94638" autoAdjust="0"/>
  </p:normalViewPr>
  <p:slideViewPr>
    <p:cSldViewPr>
      <p:cViewPr>
        <p:scale>
          <a:sx n="84" d="100"/>
          <a:sy n="84" d="100"/>
        </p:scale>
        <p:origin x="-1182" y="-132"/>
      </p:cViewPr>
      <p:guideLst>
        <p:guide orient="horz" pos="2160"/>
        <p:guide pos="2880"/>
      </p:guideLst>
    </p:cSldViewPr>
  </p:slideViewPr>
  <p:outlineViewPr>
    <p:cViewPr>
      <p:scale>
        <a:sx n="33" d="100"/>
        <a:sy n="33" d="100"/>
      </p:scale>
      <p:origin x="0" y="73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A4C33-F2B0-4057-B99A-F1A081968685}" type="datetimeFigureOut">
              <a:rPr lang="en-US" smtClean="0"/>
              <a:pPr/>
              <a:t>01-Sep-22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344EC-8EC7-45CA-93AD-33D2324CFB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1056D8-5FB8-4C09-B8CA-B508E6F9D064}" type="datetimeFigureOut">
              <a:rPr lang="en-US" smtClean="0"/>
              <a:pPr/>
              <a:t>01-Sep-22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823892A-7570-4C80-8485-545ADE9CE7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056D8-5FB8-4C09-B8CA-B508E6F9D064}" type="datetimeFigureOut">
              <a:rPr lang="en-US" smtClean="0"/>
              <a:pPr/>
              <a:t>01-Sep-22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056D8-5FB8-4C09-B8CA-B508E6F9D064}" type="datetimeFigureOut">
              <a:rPr lang="en-US" smtClean="0"/>
              <a:pPr/>
              <a:t>01-Sep-22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1056D8-5FB8-4C09-B8CA-B508E6F9D064}" type="datetimeFigureOut">
              <a:rPr lang="en-US" smtClean="0"/>
              <a:pPr/>
              <a:t>01-Sep-22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1056D8-5FB8-4C09-B8CA-B508E6F9D064}" type="datetimeFigureOut">
              <a:rPr lang="en-US" smtClean="0"/>
              <a:pPr/>
              <a:t>01-Sep-22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3892A-7570-4C80-8485-545ADE9CE7B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1056D8-5FB8-4C09-B8CA-B508E6F9D064}" type="datetimeFigureOut">
              <a:rPr lang="en-US" smtClean="0"/>
              <a:pPr/>
              <a:t>01-Sep-22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9"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9"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1056D8-5FB8-4C09-B8CA-B508E6F9D064}" type="datetimeFigureOut">
              <a:rPr lang="en-US" smtClean="0"/>
              <a:pPr/>
              <a:t>01-Sep-22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1056D8-5FB8-4C09-B8CA-B508E6F9D064}" type="datetimeFigureOut">
              <a:rPr lang="en-US" smtClean="0"/>
              <a:pPr/>
              <a:t>01-Sep-22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056D8-5FB8-4C09-B8CA-B508E6F9D064}" type="datetimeFigureOut">
              <a:rPr lang="en-US" smtClean="0"/>
              <a:pPr/>
              <a:t>01-Sep-22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1"/>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1056D8-5FB8-4C09-B8CA-B508E6F9D064}" type="datetimeFigureOut">
              <a:rPr lang="en-US" smtClean="0"/>
              <a:pPr/>
              <a:t>01-Sep-22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3892A-7570-4C80-8485-545ADE9CE7B7}"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9"/>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71"/>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1056D8-5FB8-4C09-B8CA-B508E6F9D064}" type="datetimeFigureOut">
              <a:rPr lang="en-US" smtClean="0"/>
              <a:pPr/>
              <a:t>01-Sep-22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2"/>
            <a:ext cx="609600" cy="365125"/>
          </a:xfrm>
        </p:spPr>
        <p:txBody>
          <a:bodyPr/>
          <a:lstStyle/>
          <a:p>
            <a:fld id="{1823892A-7570-4C80-8485-545ADE9CE7B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2"/>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1056D8-5FB8-4C09-B8CA-B508E6F9D064}" type="datetimeFigureOut">
              <a:rPr lang="en-US" smtClean="0"/>
              <a:pPr/>
              <a:t>01-Sep-22</a:t>
            </a:fld>
            <a:endParaRPr lang="en-US"/>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23892A-7570-4C80-8485-545ADE9CE7B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wipe dir="d"/>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6934200" y="609600"/>
            <a:ext cx="2209800" cy="1052423"/>
          </a:xfrm>
          <a:prstGeom prst="rect">
            <a:avLst/>
          </a:prstGeom>
          <a:noFill/>
          <a:ln w="9525">
            <a:noFill/>
            <a:miter lim="800000"/>
            <a:headEnd/>
            <a:tailEnd/>
          </a:ln>
          <a:effectLst/>
        </p:spPr>
      </p:pic>
      <p:sp>
        <p:nvSpPr>
          <p:cNvPr id="3" name="Content Placeholder 2"/>
          <p:cNvSpPr>
            <a:spLocks noGrp="1"/>
          </p:cNvSpPr>
          <p:nvPr>
            <p:ph idx="1"/>
          </p:nvPr>
        </p:nvSpPr>
        <p:spPr>
          <a:xfrm>
            <a:off x="304800" y="381000"/>
            <a:ext cx="8458200" cy="5943600"/>
          </a:xfrm>
        </p:spPr>
        <p:txBody>
          <a:bodyPr/>
          <a:lstStyle/>
          <a:p>
            <a:pPr algn="ctr">
              <a:buNone/>
            </a:pPr>
            <a:endParaRPr lang="en-US" b="1" dirty="0" smtClean="0">
              <a:latin typeface="Felix Titling" pitchFamily="82" charset="0"/>
            </a:endParaRPr>
          </a:p>
          <a:p>
            <a:pPr algn="ctr">
              <a:buNone/>
            </a:pPr>
            <a:r>
              <a:rPr lang="en-US" sz="3200" b="1" dirty="0" smtClean="0">
                <a:latin typeface="Felix Titling" pitchFamily="82" charset="0"/>
              </a:rPr>
              <a:t>Presentation</a:t>
            </a:r>
          </a:p>
          <a:p>
            <a:pPr algn="ctr">
              <a:buNone/>
            </a:pPr>
            <a:endParaRPr lang="en-US" sz="2800" b="1" dirty="0" smtClean="0">
              <a:latin typeface="Felix Titling" pitchFamily="82" charset="0"/>
            </a:endParaRPr>
          </a:p>
          <a:p>
            <a:pPr algn="ctr">
              <a:buNone/>
            </a:pPr>
            <a:r>
              <a:rPr lang="en-US" b="1" dirty="0" smtClean="0">
                <a:latin typeface="Felix Titling" pitchFamily="82" charset="0"/>
              </a:rPr>
              <a:t> on </a:t>
            </a:r>
          </a:p>
          <a:p>
            <a:pPr algn="ctr">
              <a:buNone/>
            </a:pPr>
            <a:endParaRPr lang="en-US" b="1" dirty="0" smtClean="0">
              <a:latin typeface="Felix Titling" pitchFamily="82" charset="0"/>
            </a:endParaRPr>
          </a:p>
          <a:p>
            <a:pPr algn="ctr">
              <a:buNone/>
            </a:pPr>
            <a:r>
              <a:rPr lang="en-US" b="1" dirty="0" smtClean="0">
                <a:latin typeface="Felix Titling" pitchFamily="82" charset="0"/>
              </a:rPr>
              <a:t>The Achievements in Co-operative Sector and Initiative taken to attain the goals of  “ Sahkar- Se- Samriddhi” </a:t>
            </a:r>
          </a:p>
          <a:p>
            <a:pPr algn="ctr">
              <a:buNone/>
            </a:pPr>
            <a:endParaRPr lang="en-US" b="1" dirty="0" smtClean="0">
              <a:latin typeface="Calisto MT" pitchFamily="18" charset="0"/>
            </a:endParaRPr>
          </a:p>
          <a:p>
            <a:pPr algn="ctr">
              <a:buNone/>
            </a:pPr>
            <a:endParaRPr lang="en-US" b="1" dirty="0" smtClean="0">
              <a:latin typeface="Calisto MT" pitchFamily="18" charset="0"/>
            </a:endParaRPr>
          </a:p>
          <a:p>
            <a:pPr algn="ctr">
              <a:buNone/>
            </a:pPr>
            <a:r>
              <a:rPr lang="en-US" b="1" dirty="0" smtClean="0">
                <a:latin typeface="Felix Titling" pitchFamily="82" charset="0"/>
              </a:rPr>
              <a:t>Government of Tripura </a:t>
            </a:r>
          </a:p>
          <a:p>
            <a:pPr algn="ctr">
              <a:buNone/>
            </a:pPr>
            <a:r>
              <a:rPr lang="en-US" b="1" dirty="0" smtClean="0">
                <a:latin typeface="Felix Titling" pitchFamily="82" charset="0"/>
              </a:rPr>
              <a:t>Department of Co-operation </a:t>
            </a:r>
          </a:p>
          <a:p>
            <a:pPr algn="ctr">
              <a:buNone/>
            </a:pPr>
            <a:endParaRPr lang="en-US" b="1" dirty="0" smtClean="0">
              <a:latin typeface="Calisto MT" pitchFamily="18" charset="0"/>
            </a:endParaRPr>
          </a:p>
          <a:p>
            <a:pPr>
              <a:buNone/>
            </a:pPr>
            <a:endParaRPr lang="en-US" b="1" dirty="0" smtClean="0">
              <a:latin typeface="Calisto MT"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91400" cy="411163"/>
          </a:xfrm>
        </p:spPr>
        <p:txBody>
          <a:bodyPr>
            <a:noAutofit/>
          </a:bodyPr>
          <a:lstStyle/>
          <a:p>
            <a:r>
              <a:rPr lang="en-US" sz="2300" b="1" dirty="0" smtClean="0">
                <a:solidFill>
                  <a:schemeClr val="tx1"/>
                </a:solidFill>
                <a:latin typeface="Bookman Old Style" pitchFamily="18" charset="0"/>
              </a:rPr>
              <a:t> 05)</a:t>
            </a:r>
            <a:r>
              <a:rPr lang="en-US" sz="2300" b="1" u="sng" dirty="0" smtClean="0">
                <a:solidFill>
                  <a:schemeClr val="tx1"/>
                </a:solidFill>
                <a:latin typeface="Bookman Old Style" pitchFamily="18" charset="0"/>
              </a:rPr>
              <a:t> </a:t>
            </a:r>
            <a:r>
              <a:rPr lang="en-US" sz="2300" b="1" u="sng" dirty="0">
                <a:solidFill>
                  <a:schemeClr val="tx1"/>
                </a:solidFill>
                <a:latin typeface="Bookman Old Style" pitchFamily="18" charset="0"/>
              </a:rPr>
              <a:t>G</a:t>
            </a:r>
            <a:r>
              <a:rPr lang="en-US" sz="2300" b="1" u="sng" dirty="0" smtClean="0">
                <a:solidFill>
                  <a:schemeClr val="tx1"/>
                </a:solidFill>
                <a:latin typeface="Bookman Old Style" pitchFamily="18" charset="0"/>
              </a:rPr>
              <a:t>omati Co-operative Milk Producers Union </a:t>
            </a:r>
            <a:endParaRPr lang="en-US" sz="2300" b="1" u="sng" dirty="0">
              <a:solidFill>
                <a:schemeClr val="tx1"/>
              </a:solidFill>
              <a:latin typeface="Bookman Old Style" pitchFamily="18" charset="0"/>
            </a:endParaRPr>
          </a:p>
        </p:txBody>
      </p:sp>
      <p:sp>
        <p:nvSpPr>
          <p:cNvPr id="3" name="Content Placeholder 2"/>
          <p:cNvSpPr>
            <a:spLocks noGrp="1"/>
          </p:cNvSpPr>
          <p:nvPr>
            <p:ph idx="1"/>
          </p:nvPr>
        </p:nvSpPr>
        <p:spPr>
          <a:xfrm>
            <a:off x="76200" y="460248"/>
            <a:ext cx="8991600" cy="3730752"/>
          </a:xfrm>
        </p:spPr>
        <p:txBody>
          <a:bodyPr>
            <a:noAutofit/>
          </a:bodyPr>
          <a:lstStyle/>
          <a:p>
            <a:pPr algn="just">
              <a:buClrTx/>
              <a:buFont typeface="Wingdings" pitchFamily="2" charset="2"/>
              <a:buChar char="v"/>
            </a:pPr>
            <a:r>
              <a:rPr lang="en-US" sz="1800" dirty="0" smtClean="0">
                <a:latin typeface="Bookman Old Style" pitchFamily="18" charset="0"/>
              </a:rPr>
              <a:t>The Gomati </a:t>
            </a:r>
            <a:r>
              <a:rPr lang="en-US" sz="1800" dirty="0">
                <a:latin typeface="Bookman Old Style" pitchFamily="18" charset="0"/>
              </a:rPr>
              <a:t>C</a:t>
            </a:r>
            <a:r>
              <a:rPr lang="en-US" sz="1800" dirty="0" smtClean="0">
                <a:latin typeface="Bookman Old Style" pitchFamily="18" charset="0"/>
              </a:rPr>
              <a:t>oop. Milk Producers Union under the brand name “</a:t>
            </a:r>
            <a:r>
              <a:rPr lang="en-US" sz="1800" b="1" dirty="0" smtClean="0">
                <a:latin typeface="Bookman Old Style" pitchFamily="18" charset="0"/>
              </a:rPr>
              <a:t>Gomati</a:t>
            </a:r>
            <a:r>
              <a:rPr lang="en-US" sz="1800" dirty="0" smtClean="0">
                <a:latin typeface="Bookman Old Style" pitchFamily="18" charset="0"/>
              </a:rPr>
              <a:t>” is the only Apex level Dairy Co-operative Society in the State procuring raw milk from 5936 milch farmers  families through its 141 Primary Milk Producers Co-op. Societies.</a:t>
            </a:r>
          </a:p>
          <a:p>
            <a:pPr algn="just">
              <a:buClrTx/>
              <a:buFont typeface="Wingdings" pitchFamily="2" charset="2"/>
              <a:buChar char="v"/>
            </a:pPr>
            <a:r>
              <a:rPr lang="en-US" sz="1800" dirty="0" smtClean="0">
                <a:latin typeface="Bookman Old Style" pitchFamily="18" charset="0"/>
              </a:rPr>
              <a:t>The Milk Union has also set-up one more “</a:t>
            </a:r>
            <a:r>
              <a:rPr lang="en-US" sz="1800" b="1" u="sng" dirty="0" smtClean="0">
                <a:latin typeface="Bookman Old Style" pitchFamily="18" charset="0"/>
              </a:rPr>
              <a:t>Milk Chilling Plant</a:t>
            </a:r>
            <a:r>
              <a:rPr lang="en-US" sz="1800" dirty="0" smtClean="0">
                <a:latin typeface="Bookman Old Style" pitchFamily="18" charset="0"/>
              </a:rPr>
              <a:t>” having 5000 liter capacity in </a:t>
            </a:r>
            <a:r>
              <a:rPr lang="en-US" sz="1800" dirty="0" err="1" smtClean="0">
                <a:latin typeface="Bookman Old Style" pitchFamily="18" charset="0"/>
              </a:rPr>
              <a:t>Sepahijala</a:t>
            </a:r>
            <a:r>
              <a:rPr lang="en-US" sz="1800" dirty="0" smtClean="0">
                <a:latin typeface="Bookman Old Style" pitchFamily="18" charset="0"/>
              </a:rPr>
              <a:t> District.</a:t>
            </a:r>
          </a:p>
          <a:p>
            <a:pPr algn="just">
              <a:buClrTx/>
              <a:buFont typeface="Wingdings" pitchFamily="2" charset="2"/>
              <a:buChar char="v"/>
            </a:pPr>
            <a:r>
              <a:rPr lang="en-US" sz="1800" dirty="0" smtClean="0">
                <a:latin typeface="Bookman Old Style" pitchFamily="18" charset="0"/>
              </a:rPr>
              <a:t>Per day 7500 liters of raw milk are being collected and the procurement trend is increasing day by day.</a:t>
            </a:r>
          </a:p>
          <a:p>
            <a:pPr algn="just">
              <a:buClrTx/>
              <a:buFont typeface="Wingdings" pitchFamily="2" charset="2"/>
              <a:buChar char="v"/>
            </a:pPr>
            <a:r>
              <a:rPr lang="en-US" sz="1800" dirty="0" smtClean="0">
                <a:latin typeface="Bookman Old Style" pitchFamily="18" charset="0"/>
              </a:rPr>
              <a:t>Apart from processing, the Milk Union has started preparing and marketing of sweet items, </a:t>
            </a:r>
            <a:r>
              <a:rPr lang="en-US" sz="1800" dirty="0" err="1" smtClean="0">
                <a:latin typeface="Bookman Old Style" pitchFamily="18" charset="0"/>
              </a:rPr>
              <a:t>paneer</a:t>
            </a:r>
            <a:r>
              <a:rPr lang="en-US" sz="1800" dirty="0" smtClean="0">
                <a:latin typeface="Bookman Old Style" pitchFamily="18" charset="0"/>
              </a:rPr>
              <a:t>, Ice-creams and curds etc.</a:t>
            </a:r>
          </a:p>
          <a:p>
            <a:pPr algn="just">
              <a:buClrTx/>
              <a:buFont typeface="Wingdings" pitchFamily="2" charset="2"/>
              <a:buChar char="v"/>
            </a:pPr>
            <a:r>
              <a:rPr lang="en-US" sz="1800" dirty="0" smtClean="0">
                <a:latin typeface="Bookman Old Style" pitchFamily="18" charset="0"/>
              </a:rPr>
              <a:t>Gomati Milk union has opened  5(five) Milk parlors in different strategic locations of Agartala City. The performance matrix of Gomati Milk Union for last 5(five) years is as under :-</a:t>
            </a:r>
            <a:endParaRPr lang="en-US" sz="1800" dirty="0"/>
          </a:p>
        </p:txBody>
      </p:sp>
      <p:graphicFrame>
        <p:nvGraphicFramePr>
          <p:cNvPr id="4" name="Table 3"/>
          <p:cNvGraphicFramePr>
            <a:graphicFrameLocks noGrp="1"/>
          </p:cNvGraphicFramePr>
          <p:nvPr/>
        </p:nvGraphicFramePr>
        <p:xfrm>
          <a:off x="228596" y="4343400"/>
          <a:ext cx="8915404" cy="2473960"/>
        </p:xfrm>
        <a:graphic>
          <a:graphicData uri="http://schemas.openxmlformats.org/drawingml/2006/table">
            <a:tbl>
              <a:tblPr firstRow="1" bandRow="1">
                <a:tableStyleId>{5940675A-B579-460E-94D1-54222C63F5DA}</a:tableStyleId>
              </a:tblPr>
              <a:tblGrid>
                <a:gridCol w="477612"/>
                <a:gridCol w="2290917"/>
                <a:gridCol w="1211562"/>
                <a:gridCol w="1194027"/>
                <a:gridCol w="1194027"/>
                <a:gridCol w="1194027"/>
                <a:gridCol w="1353232"/>
              </a:tblGrid>
              <a:tr h="457200">
                <a:tc>
                  <a:txBody>
                    <a:bodyPr/>
                    <a:lstStyle/>
                    <a:p>
                      <a:r>
                        <a:rPr lang="en-US" sz="1200" b="1" dirty="0" smtClean="0"/>
                        <a:t>Sl. No</a:t>
                      </a:r>
                      <a:endParaRPr lang="en-US" sz="1200" b="1" dirty="0"/>
                    </a:p>
                  </a:txBody>
                  <a:tcPr/>
                </a:tc>
                <a:tc>
                  <a:txBody>
                    <a:bodyPr/>
                    <a:lstStyle/>
                    <a:p>
                      <a:r>
                        <a:rPr lang="en-US" sz="1500" b="1" dirty="0" smtClean="0"/>
                        <a:t>Particulars</a:t>
                      </a:r>
                      <a:endParaRPr lang="en-US" sz="1500" b="1" dirty="0"/>
                    </a:p>
                  </a:txBody>
                  <a:tcPr/>
                </a:tc>
                <a:tc>
                  <a:txBody>
                    <a:bodyPr/>
                    <a:lstStyle/>
                    <a:p>
                      <a:r>
                        <a:rPr lang="en-US" sz="1500" b="1" dirty="0" smtClean="0">
                          <a:latin typeface="Arial" pitchFamily="34" charset="0"/>
                          <a:cs typeface="Arial" pitchFamily="34" charset="0"/>
                        </a:rPr>
                        <a:t>2017-18</a:t>
                      </a:r>
                      <a:endParaRPr lang="en-US" sz="1500" b="1" dirty="0">
                        <a:latin typeface="Arial" pitchFamily="34" charset="0"/>
                        <a:cs typeface="Arial" pitchFamily="34" charset="0"/>
                      </a:endParaRPr>
                    </a:p>
                  </a:txBody>
                  <a:tcPr/>
                </a:tc>
                <a:tc>
                  <a:txBody>
                    <a:bodyPr/>
                    <a:lstStyle/>
                    <a:p>
                      <a:r>
                        <a:rPr lang="en-US" sz="1500" b="1" dirty="0" smtClean="0">
                          <a:latin typeface="Arial" pitchFamily="34" charset="0"/>
                          <a:cs typeface="Arial" pitchFamily="34" charset="0"/>
                        </a:rPr>
                        <a:t>2018-19</a:t>
                      </a:r>
                      <a:endParaRPr lang="en-US" sz="1500" b="1" dirty="0">
                        <a:latin typeface="Arial" pitchFamily="34" charset="0"/>
                        <a:cs typeface="Arial" pitchFamily="34" charset="0"/>
                      </a:endParaRPr>
                    </a:p>
                  </a:txBody>
                  <a:tcPr/>
                </a:tc>
                <a:tc>
                  <a:txBody>
                    <a:bodyPr/>
                    <a:lstStyle/>
                    <a:p>
                      <a:r>
                        <a:rPr lang="en-US" sz="1500" b="1" dirty="0" smtClean="0">
                          <a:latin typeface="Arial" pitchFamily="34" charset="0"/>
                          <a:cs typeface="Arial" pitchFamily="34" charset="0"/>
                        </a:rPr>
                        <a:t>2019-20</a:t>
                      </a:r>
                      <a:endParaRPr lang="en-US" sz="1500" b="1" dirty="0">
                        <a:latin typeface="Arial" pitchFamily="34" charset="0"/>
                        <a:cs typeface="Arial" pitchFamily="34" charset="0"/>
                      </a:endParaRPr>
                    </a:p>
                  </a:txBody>
                  <a:tcPr/>
                </a:tc>
                <a:tc>
                  <a:txBody>
                    <a:bodyPr/>
                    <a:lstStyle/>
                    <a:p>
                      <a:r>
                        <a:rPr lang="en-US" sz="1500" b="1" dirty="0" smtClean="0">
                          <a:latin typeface="Arial" pitchFamily="34" charset="0"/>
                          <a:cs typeface="Arial" pitchFamily="34" charset="0"/>
                        </a:rPr>
                        <a:t>2020-21</a:t>
                      </a:r>
                      <a:endParaRPr lang="en-US" sz="1500" b="1"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500" b="1" dirty="0" smtClean="0">
                          <a:latin typeface="Arial" pitchFamily="34" charset="0"/>
                          <a:cs typeface="Arial" pitchFamily="34" charset="0"/>
                        </a:rPr>
                        <a:t>2021-22</a:t>
                      </a:r>
                      <a:endParaRPr lang="en-US" sz="1500"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r>
              <a:tr h="370840">
                <a:tc>
                  <a:txBody>
                    <a:bodyPr/>
                    <a:lstStyle/>
                    <a:p>
                      <a:pPr algn="ctr"/>
                      <a:r>
                        <a:rPr lang="en-US" sz="1200" dirty="0" smtClean="0"/>
                        <a:t>1</a:t>
                      </a:r>
                      <a:endParaRPr lang="en-US" sz="1200" dirty="0"/>
                    </a:p>
                  </a:txBody>
                  <a:tcPr/>
                </a:tc>
                <a:tc>
                  <a:txBody>
                    <a:bodyPr/>
                    <a:lstStyle/>
                    <a:p>
                      <a:r>
                        <a:rPr lang="en-US" sz="1500" b="1" dirty="0" smtClean="0"/>
                        <a:t>Milk Collection</a:t>
                      </a:r>
                      <a:r>
                        <a:rPr lang="en-US" sz="1500" b="1" baseline="0" dirty="0" smtClean="0"/>
                        <a:t> (in Kg)</a:t>
                      </a:r>
                      <a:endParaRPr lang="en-US" sz="1500" b="1" dirty="0"/>
                    </a:p>
                  </a:txBody>
                  <a:tcPr/>
                </a:tc>
                <a:tc>
                  <a:txBody>
                    <a:bodyPr/>
                    <a:lstStyle/>
                    <a:p>
                      <a:r>
                        <a:rPr lang="en-US" sz="1500" dirty="0" smtClean="0">
                          <a:latin typeface="Arial" pitchFamily="34" charset="0"/>
                          <a:cs typeface="Arial" pitchFamily="34" charset="0"/>
                        </a:rPr>
                        <a:t>21,45,122</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20,52,818</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28,28,866</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25,57,099</a:t>
                      </a:r>
                      <a:endParaRPr lang="en-US" sz="15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500" dirty="0" smtClean="0">
                          <a:latin typeface="Arial" pitchFamily="34" charset="0"/>
                          <a:cs typeface="Arial" pitchFamily="34" charset="0"/>
                        </a:rPr>
                        <a:t>17,27,206</a:t>
                      </a:r>
                      <a:endParaRPr lang="en-US" sz="15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r>
              <a:tr h="538480">
                <a:tc>
                  <a:txBody>
                    <a:bodyPr/>
                    <a:lstStyle/>
                    <a:p>
                      <a:pPr algn="ctr"/>
                      <a:r>
                        <a:rPr lang="en-US" sz="1200" dirty="0" smtClean="0"/>
                        <a:t>2</a:t>
                      </a:r>
                      <a:endParaRPr lang="en-US" sz="1200" dirty="0"/>
                    </a:p>
                  </a:txBody>
                  <a:tcPr/>
                </a:tc>
                <a:tc>
                  <a:txBody>
                    <a:bodyPr/>
                    <a:lstStyle/>
                    <a:p>
                      <a:r>
                        <a:rPr lang="en-US" sz="1500" b="1" dirty="0" smtClean="0"/>
                        <a:t>Milk producing farmers (in no.)</a:t>
                      </a:r>
                      <a:endParaRPr lang="en-US" sz="1500" b="1" dirty="0"/>
                    </a:p>
                  </a:txBody>
                  <a:tcPr/>
                </a:tc>
                <a:tc>
                  <a:txBody>
                    <a:bodyPr/>
                    <a:lstStyle/>
                    <a:p>
                      <a:r>
                        <a:rPr lang="en-US" sz="1500" dirty="0" smtClean="0">
                          <a:latin typeface="Arial" pitchFamily="34" charset="0"/>
                          <a:cs typeface="Arial" pitchFamily="34" charset="0"/>
                        </a:rPr>
                        <a:t>5,700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7,020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7,740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8,240</a:t>
                      </a:r>
                      <a:endParaRPr lang="en-US" sz="15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500" dirty="0" smtClean="0">
                          <a:latin typeface="Arial" pitchFamily="34" charset="0"/>
                          <a:cs typeface="Arial" pitchFamily="34" charset="0"/>
                        </a:rPr>
                        <a:t>5,965</a:t>
                      </a:r>
                      <a:endParaRPr lang="en-US" sz="15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r>
              <a:tr h="538480">
                <a:tc>
                  <a:txBody>
                    <a:bodyPr/>
                    <a:lstStyle/>
                    <a:p>
                      <a:pPr algn="ctr"/>
                      <a:r>
                        <a:rPr lang="en-US" sz="1200" dirty="0" smtClean="0"/>
                        <a:t>3</a:t>
                      </a:r>
                      <a:endParaRPr lang="en-US" sz="1200" dirty="0"/>
                    </a:p>
                  </a:txBody>
                  <a:tcPr/>
                </a:tc>
                <a:tc>
                  <a:txBody>
                    <a:bodyPr/>
                    <a:lstStyle/>
                    <a:p>
                      <a:r>
                        <a:rPr lang="en-US" sz="1500" b="1" dirty="0" smtClean="0"/>
                        <a:t>Milk Producers</a:t>
                      </a:r>
                      <a:r>
                        <a:rPr lang="en-US" sz="1500" b="1" baseline="0" dirty="0" smtClean="0"/>
                        <a:t> co-operative (in no.)</a:t>
                      </a:r>
                      <a:endParaRPr lang="en-US" sz="1500" b="1" dirty="0"/>
                    </a:p>
                  </a:txBody>
                  <a:tcPr/>
                </a:tc>
                <a:tc>
                  <a:txBody>
                    <a:bodyPr/>
                    <a:lstStyle/>
                    <a:p>
                      <a:r>
                        <a:rPr lang="en-US" sz="1500" dirty="0" smtClean="0">
                          <a:latin typeface="Arial" pitchFamily="34" charset="0"/>
                          <a:cs typeface="Arial" pitchFamily="34" charset="0"/>
                        </a:rPr>
                        <a:t>95</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105</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117</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121</a:t>
                      </a:r>
                      <a:endParaRPr lang="en-US" sz="15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500" dirty="0" smtClean="0">
                          <a:latin typeface="Arial" pitchFamily="34" charset="0"/>
                          <a:cs typeface="Arial" pitchFamily="34" charset="0"/>
                        </a:rPr>
                        <a:t>133</a:t>
                      </a:r>
                      <a:endParaRPr lang="en-US" sz="15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r>
              <a:tr h="538480">
                <a:tc>
                  <a:txBody>
                    <a:bodyPr/>
                    <a:lstStyle/>
                    <a:p>
                      <a:pPr algn="ctr"/>
                      <a:r>
                        <a:rPr lang="en-US" sz="1200" dirty="0" smtClean="0"/>
                        <a:t>4</a:t>
                      </a:r>
                      <a:endParaRPr lang="en-US" sz="1200" dirty="0"/>
                    </a:p>
                  </a:txBody>
                  <a:tcPr/>
                </a:tc>
                <a:tc>
                  <a:txBody>
                    <a:bodyPr/>
                    <a:lstStyle/>
                    <a:p>
                      <a:r>
                        <a:rPr lang="en-US" sz="1500" b="1" dirty="0" smtClean="0">
                          <a:solidFill>
                            <a:schemeClr val="tx1"/>
                          </a:solidFill>
                        </a:rPr>
                        <a:t>Marketing</a:t>
                      </a:r>
                      <a:r>
                        <a:rPr lang="en-US" sz="1500" b="1" baseline="0" dirty="0" smtClean="0">
                          <a:solidFill>
                            <a:schemeClr val="bg1"/>
                          </a:solidFill>
                        </a:rPr>
                        <a:t> </a:t>
                      </a:r>
                      <a:r>
                        <a:rPr lang="en-US" sz="1500" b="1" baseline="0" dirty="0" smtClean="0"/>
                        <a:t>of Liquid Milk (in </a:t>
                      </a:r>
                      <a:r>
                        <a:rPr lang="en-US" sz="1500" b="1" baseline="0" dirty="0" smtClean="0">
                          <a:solidFill>
                            <a:schemeClr val="bg1"/>
                          </a:solidFill>
                        </a:rPr>
                        <a:t>liter)</a:t>
                      </a:r>
                      <a:endParaRPr lang="en-US" sz="1500" b="1" dirty="0">
                        <a:solidFill>
                          <a:schemeClr val="bg1"/>
                        </a:solidFill>
                      </a:endParaRPr>
                    </a:p>
                  </a:txBody>
                  <a:tcPr/>
                </a:tc>
                <a:tc>
                  <a:txBody>
                    <a:bodyPr/>
                    <a:lstStyle/>
                    <a:p>
                      <a:r>
                        <a:rPr lang="en-US" sz="1500" dirty="0" smtClean="0">
                          <a:latin typeface="Arial" pitchFamily="34" charset="0"/>
                          <a:cs typeface="Arial" pitchFamily="34" charset="0"/>
                        </a:rPr>
                        <a:t>45,13,438</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48,30,094</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43,99498</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31,44,322</a:t>
                      </a:r>
                      <a:endParaRPr lang="en-US" sz="15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r>
                        <a:rPr lang="en-US" sz="1500" dirty="0" smtClean="0">
                          <a:latin typeface="Arial" pitchFamily="34" charset="0"/>
                          <a:cs typeface="Arial" pitchFamily="34" charset="0"/>
                        </a:rPr>
                        <a:t>26,21,951</a:t>
                      </a:r>
                      <a:endParaRPr lang="en-US" sz="15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r>
            </a:tbl>
          </a:graphicData>
        </a:graphic>
      </p:graphicFrame>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33400"/>
          </a:xfrm>
        </p:spPr>
        <p:txBody>
          <a:bodyPr>
            <a:normAutofit/>
          </a:bodyPr>
          <a:lstStyle/>
          <a:p>
            <a:r>
              <a:rPr lang="en-US" sz="3200" b="1" dirty="0" smtClean="0"/>
              <a:t>     </a:t>
            </a:r>
            <a:r>
              <a:rPr lang="en-US" sz="3200" b="1" dirty="0" smtClean="0">
                <a:solidFill>
                  <a:schemeClr val="tx1"/>
                </a:solidFill>
              </a:rPr>
              <a:t>GOMATI CO OPERATIVE MILK PRODUCERS UNION</a:t>
            </a:r>
            <a:endParaRPr lang="en-US" sz="3200" b="1" dirty="0">
              <a:solidFill>
                <a:schemeClr val="tx1"/>
              </a:solidFill>
            </a:endParaRPr>
          </a:p>
        </p:txBody>
      </p:sp>
      <p:sp>
        <p:nvSpPr>
          <p:cNvPr id="5" name="TextBox 4"/>
          <p:cNvSpPr txBox="1"/>
          <p:nvPr/>
        </p:nvSpPr>
        <p:spPr>
          <a:xfrm>
            <a:off x="228600" y="5879068"/>
            <a:ext cx="4114800" cy="369332"/>
          </a:xfrm>
          <a:prstGeom prst="rect">
            <a:avLst/>
          </a:prstGeom>
          <a:noFill/>
        </p:spPr>
        <p:txBody>
          <a:bodyPr wrap="square" rtlCol="0">
            <a:spAutoFit/>
          </a:bodyPr>
          <a:lstStyle/>
          <a:p>
            <a:pPr algn="ctr"/>
            <a:r>
              <a:rPr lang="en-US" dirty="0" smtClean="0"/>
              <a:t>    Packaging of </a:t>
            </a:r>
            <a:r>
              <a:rPr lang="en-US" dirty="0" smtClean="0"/>
              <a:t>GOMATI Milk </a:t>
            </a:r>
            <a:r>
              <a:rPr lang="en-US" dirty="0" smtClean="0"/>
              <a:t>Products</a:t>
            </a:r>
            <a:endParaRPr lang="en-US" dirty="0"/>
          </a:p>
        </p:txBody>
      </p:sp>
      <p:sp>
        <p:nvSpPr>
          <p:cNvPr id="6" name="TextBox 5"/>
          <p:cNvSpPr txBox="1"/>
          <p:nvPr/>
        </p:nvSpPr>
        <p:spPr>
          <a:xfrm>
            <a:off x="4191000" y="5867400"/>
            <a:ext cx="4343400" cy="369332"/>
          </a:xfrm>
          <a:prstGeom prst="rect">
            <a:avLst/>
          </a:prstGeom>
          <a:noFill/>
        </p:spPr>
        <p:txBody>
          <a:bodyPr wrap="square" rtlCol="0">
            <a:spAutoFit/>
          </a:bodyPr>
          <a:lstStyle/>
          <a:p>
            <a:pPr algn="ctr"/>
            <a:r>
              <a:rPr lang="en-US" dirty="0" smtClean="0"/>
              <a:t>Milk Chilling Plant of GOMATI </a:t>
            </a:r>
            <a:endParaRPr lang="en-US" dirty="0"/>
          </a:p>
        </p:txBody>
      </p:sp>
      <p:pic>
        <p:nvPicPr>
          <p:cNvPr id="8" name="Picture 7" descr="WhatsApp Image 2022-09-01 at 10.55.59.jpeg"/>
          <p:cNvPicPr>
            <a:picLocks noChangeAspect="1"/>
          </p:cNvPicPr>
          <p:nvPr/>
        </p:nvPicPr>
        <p:blipFill>
          <a:blip r:embed="rId2"/>
          <a:stretch>
            <a:fillRect/>
          </a:stretch>
        </p:blipFill>
        <p:spPr>
          <a:xfrm>
            <a:off x="0" y="914400"/>
            <a:ext cx="4572000" cy="4800600"/>
          </a:xfrm>
          <a:prstGeom prst="rect">
            <a:avLst/>
          </a:prstGeom>
        </p:spPr>
      </p:pic>
      <p:pic>
        <p:nvPicPr>
          <p:cNvPr id="9" name="Picture 8" descr="WhatsApp Image 2022-09-01 at 10.56.30.jpeg"/>
          <p:cNvPicPr>
            <a:picLocks noChangeAspect="1"/>
          </p:cNvPicPr>
          <p:nvPr/>
        </p:nvPicPr>
        <p:blipFill>
          <a:blip r:embed="rId3"/>
          <a:stretch>
            <a:fillRect/>
          </a:stretch>
        </p:blipFill>
        <p:spPr>
          <a:xfrm>
            <a:off x="4648200" y="914400"/>
            <a:ext cx="4495800" cy="4800600"/>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CDP\photo\training\IMG-20190919-WA0057.jpg"/>
          <p:cNvPicPr>
            <a:picLocks noChangeAspect="1" noChangeArrowheads="1"/>
          </p:cNvPicPr>
          <p:nvPr/>
        </p:nvPicPr>
        <p:blipFill>
          <a:blip r:embed="rId2"/>
          <a:srcRect/>
          <a:stretch>
            <a:fillRect/>
          </a:stretch>
        </p:blipFill>
        <p:spPr bwMode="auto">
          <a:xfrm>
            <a:off x="4800601" y="3886201"/>
            <a:ext cx="4191000" cy="27479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DSCN5643.JPG"/>
          <p:cNvPicPr>
            <a:picLocks noChangeAspect="1"/>
          </p:cNvPicPr>
          <p:nvPr/>
        </p:nvPicPr>
        <p:blipFill>
          <a:blip r:embed="rId3" cstate="print"/>
          <a:stretch>
            <a:fillRect/>
          </a:stretch>
        </p:blipFill>
        <p:spPr>
          <a:xfrm>
            <a:off x="228600" y="3886201"/>
            <a:ext cx="4419600" cy="2819400"/>
          </a:xfrm>
          <a:prstGeom prst="rect">
            <a:avLst/>
          </a:prstGeom>
        </p:spPr>
      </p:pic>
      <p:sp>
        <p:nvSpPr>
          <p:cNvPr id="2" name="Title 1"/>
          <p:cNvSpPr>
            <a:spLocks noGrp="1"/>
          </p:cNvSpPr>
          <p:nvPr>
            <p:ph type="title"/>
          </p:nvPr>
        </p:nvSpPr>
        <p:spPr>
          <a:xfrm>
            <a:off x="457200" y="76200"/>
            <a:ext cx="8229600" cy="533400"/>
          </a:xfrm>
        </p:spPr>
        <p:txBody>
          <a:bodyPr>
            <a:normAutofit/>
          </a:bodyPr>
          <a:lstStyle/>
          <a:p>
            <a:pPr algn="ctr"/>
            <a:r>
              <a:rPr lang="en-US" sz="2800" b="1" u="sng" dirty="0" smtClean="0">
                <a:solidFill>
                  <a:schemeClr val="tx1"/>
                </a:solidFill>
                <a:latin typeface="Bookman Old Style" pitchFamily="18" charset="0"/>
              </a:rPr>
              <a:t>06) Tripura State Co-operative Union</a:t>
            </a:r>
            <a:endParaRPr lang="en-US" sz="2800" dirty="0">
              <a:solidFill>
                <a:schemeClr val="tx1"/>
              </a:solidFill>
            </a:endParaRPr>
          </a:p>
        </p:txBody>
      </p:sp>
      <p:sp>
        <p:nvSpPr>
          <p:cNvPr id="3" name="Content Placeholder 2"/>
          <p:cNvSpPr>
            <a:spLocks noGrp="1"/>
          </p:cNvSpPr>
          <p:nvPr>
            <p:ph idx="1"/>
          </p:nvPr>
        </p:nvSpPr>
        <p:spPr>
          <a:xfrm>
            <a:off x="304800" y="914400"/>
            <a:ext cx="8534400" cy="3200400"/>
          </a:xfrm>
        </p:spPr>
        <p:txBody>
          <a:bodyPr>
            <a:normAutofit/>
          </a:bodyPr>
          <a:lstStyle/>
          <a:p>
            <a:pPr algn="just">
              <a:buClrTx/>
              <a:buFont typeface="Wingdings" pitchFamily="2" charset="2"/>
              <a:buChar char="v"/>
            </a:pPr>
            <a:r>
              <a:rPr lang="en-US" sz="1800" dirty="0" smtClean="0">
                <a:latin typeface="Bookman Old Style" pitchFamily="18" charset="0"/>
              </a:rPr>
              <a:t>Tripura State Co-operative Union(TSCU) is the sole Apex level Co-operative organization has been functioning in the area of education and training  since the year 1954.</a:t>
            </a:r>
          </a:p>
          <a:p>
            <a:pPr algn="just">
              <a:buClrTx/>
              <a:buFont typeface="Wingdings" pitchFamily="2" charset="2"/>
              <a:buChar char="v"/>
            </a:pPr>
            <a:r>
              <a:rPr lang="en-US" sz="1800" dirty="0" smtClean="0">
                <a:latin typeface="Bookman Old Style" pitchFamily="18" charset="0"/>
              </a:rPr>
              <a:t>The TSCU has got his own (land &amp; building)  infrastructure support which includes 100 bedded hostel facilities , computer Labs, Library, Conference hall, Class rooms with modern amenities.</a:t>
            </a:r>
          </a:p>
          <a:p>
            <a:pPr algn="just">
              <a:buClrTx/>
              <a:buFont typeface="Wingdings" pitchFamily="2" charset="2"/>
              <a:buChar char="v"/>
            </a:pPr>
            <a:r>
              <a:rPr lang="en-US" sz="1800" dirty="0" smtClean="0">
                <a:latin typeface="Bookman Old Style" pitchFamily="18" charset="0"/>
              </a:rPr>
              <a:t>It has been mandated to conduct training and education classes, seminars , workshops, publications &amp; printing etc.</a:t>
            </a:r>
          </a:p>
          <a:p>
            <a:pPr algn="just">
              <a:buClrTx/>
              <a:buFont typeface="Wingdings" pitchFamily="2" charset="2"/>
              <a:buChar char="v"/>
            </a:pPr>
            <a:r>
              <a:rPr lang="en-US" sz="1800" dirty="0" smtClean="0">
                <a:latin typeface="Bookman Old Style" pitchFamily="18" charset="0"/>
              </a:rPr>
              <a:t>The state  Government has been providing financial assistance to implement the training &amp; education pogramme.</a:t>
            </a:r>
            <a:endParaRPr lang="en-US" sz="18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Law Sec\Downloads\WhatsApp Image 2022-08-29 at 9.02.32 PM.jpeg"/>
          <p:cNvPicPr>
            <a:picLocks noChangeAspect="1" noChangeArrowheads="1"/>
          </p:cNvPicPr>
          <p:nvPr/>
        </p:nvPicPr>
        <p:blipFill>
          <a:blip r:embed="rId2"/>
          <a:srcRect/>
          <a:stretch>
            <a:fillRect/>
          </a:stretch>
        </p:blipFill>
        <p:spPr bwMode="auto">
          <a:xfrm>
            <a:off x="152400" y="3352802"/>
            <a:ext cx="4724400" cy="3428999"/>
          </a:xfrm>
          <a:prstGeom prst="rect">
            <a:avLst/>
          </a:prstGeom>
          <a:noFill/>
        </p:spPr>
      </p:pic>
      <p:sp>
        <p:nvSpPr>
          <p:cNvPr id="2" name="Title 1"/>
          <p:cNvSpPr>
            <a:spLocks noGrp="1"/>
          </p:cNvSpPr>
          <p:nvPr>
            <p:ph type="title"/>
          </p:nvPr>
        </p:nvSpPr>
        <p:spPr>
          <a:xfrm>
            <a:off x="76200" y="0"/>
            <a:ext cx="9144000" cy="457200"/>
          </a:xfrm>
        </p:spPr>
        <p:txBody>
          <a:bodyPr>
            <a:noAutofit/>
          </a:bodyPr>
          <a:lstStyle/>
          <a:p>
            <a:r>
              <a:rPr lang="en-US" sz="3200" b="1" dirty="0" smtClean="0">
                <a:solidFill>
                  <a:schemeClr val="tx1"/>
                </a:solidFill>
              </a:rPr>
              <a:t> </a:t>
            </a:r>
            <a:r>
              <a:rPr lang="en-US" sz="2500" b="1" dirty="0" smtClean="0">
                <a:solidFill>
                  <a:schemeClr val="tx1"/>
                </a:solidFill>
              </a:rPr>
              <a:t>07) RUDRASAGAR  UDBASTU  FISHERMAN  CO-OPERATIVE SOCIETY</a:t>
            </a:r>
            <a:endParaRPr lang="en-US" sz="2500" b="1" dirty="0">
              <a:solidFill>
                <a:schemeClr val="tx1"/>
              </a:solidFill>
            </a:endParaRPr>
          </a:p>
        </p:txBody>
      </p:sp>
      <p:sp>
        <p:nvSpPr>
          <p:cNvPr id="3" name="Content Placeholder 2"/>
          <p:cNvSpPr>
            <a:spLocks noGrp="1"/>
          </p:cNvSpPr>
          <p:nvPr>
            <p:ph idx="1"/>
          </p:nvPr>
        </p:nvSpPr>
        <p:spPr>
          <a:xfrm>
            <a:off x="152400" y="533400"/>
            <a:ext cx="8763000" cy="2667000"/>
          </a:xfrm>
        </p:spPr>
        <p:txBody>
          <a:bodyPr>
            <a:noAutofit/>
          </a:bodyPr>
          <a:lstStyle/>
          <a:p>
            <a:pPr algn="just"/>
            <a:r>
              <a:rPr lang="en-US" sz="1800" dirty="0" err="1" smtClean="0"/>
              <a:t>Rudrasagar</a:t>
            </a:r>
            <a:r>
              <a:rPr lang="en-US" sz="1800" dirty="0" smtClean="0"/>
              <a:t> </a:t>
            </a:r>
            <a:r>
              <a:rPr lang="en-US" sz="1800" dirty="0" err="1" smtClean="0"/>
              <a:t>Udbastu</a:t>
            </a:r>
            <a:r>
              <a:rPr lang="en-US" sz="1800" dirty="0" smtClean="0"/>
              <a:t> Fisherman  Co-operative Society with a membership of 2000 fishermen is involved in </a:t>
            </a:r>
            <a:r>
              <a:rPr lang="en-US" sz="1800" dirty="0" err="1" smtClean="0"/>
              <a:t>pisciculture</a:t>
            </a:r>
            <a:r>
              <a:rPr lang="en-US" sz="1800" dirty="0" smtClean="0"/>
              <a:t> activities in its own water body measuring 14430.47 acres.</a:t>
            </a:r>
          </a:p>
          <a:p>
            <a:pPr algn="just"/>
            <a:r>
              <a:rPr lang="en-US" sz="1800" dirty="0" smtClean="0"/>
              <a:t>Apart from fishing, the society has been earning revenue income from boating and angling through ticketing system. </a:t>
            </a:r>
          </a:p>
          <a:p>
            <a:pPr algn="just"/>
            <a:r>
              <a:rPr lang="en-US" sz="1800" dirty="0" smtClean="0"/>
              <a:t>During the year 2021-22, the society earned a net profit of Rs. 35.98 </a:t>
            </a:r>
            <a:r>
              <a:rPr lang="en-US" sz="1800" dirty="0" err="1" smtClean="0"/>
              <a:t>lakh</a:t>
            </a:r>
            <a:r>
              <a:rPr lang="en-US" sz="1800" dirty="0" smtClean="0"/>
              <a:t> after meeting all administrative expenses.</a:t>
            </a:r>
          </a:p>
          <a:p>
            <a:pPr algn="just"/>
            <a:r>
              <a:rPr lang="en-US" sz="1800" dirty="0" smtClean="0"/>
              <a:t>The society is empowering its fishermen members through various development  programs in a sustained manner</a:t>
            </a:r>
            <a:endParaRPr lang="en-US" sz="1800" dirty="0"/>
          </a:p>
        </p:txBody>
      </p:sp>
      <p:pic>
        <p:nvPicPr>
          <p:cNvPr id="4102" name="Picture 6"/>
          <p:cNvPicPr>
            <a:picLocks noChangeAspect="1" noChangeArrowheads="1"/>
          </p:cNvPicPr>
          <p:nvPr/>
        </p:nvPicPr>
        <p:blipFill>
          <a:blip r:embed="rId3" cstate="print"/>
          <a:srcRect/>
          <a:stretch>
            <a:fillRect/>
          </a:stretch>
        </p:blipFill>
        <p:spPr bwMode="auto">
          <a:xfrm>
            <a:off x="4953000" y="3352800"/>
            <a:ext cx="4076700" cy="33528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349"/>
            <a:ext cx="8915400" cy="461665"/>
          </a:xfrm>
          <a:prstGeom prst="rect">
            <a:avLst/>
          </a:prstGeom>
          <a:noFill/>
        </p:spPr>
        <p:txBody>
          <a:bodyPr wrap="square" rtlCol="0">
            <a:spAutoFit/>
          </a:bodyPr>
          <a:lstStyle/>
          <a:p>
            <a:r>
              <a:rPr lang="en-US" sz="2400" b="1" u="sng" dirty="0" smtClean="0">
                <a:latin typeface="Bookman Old Style" pitchFamily="18" charset="0"/>
              </a:rPr>
              <a:t>08)</a:t>
            </a:r>
            <a:r>
              <a:rPr lang="en-US" sz="2400" b="1" u="sng" dirty="0" err="1" smtClean="0">
                <a:latin typeface="Bookman Old Style" pitchFamily="18" charset="0"/>
              </a:rPr>
              <a:t>Durgabari</a:t>
            </a:r>
            <a:r>
              <a:rPr lang="en-US" sz="2400" b="1" u="sng" dirty="0" smtClean="0">
                <a:latin typeface="Bookman Old Style" pitchFamily="18" charset="0"/>
              </a:rPr>
              <a:t> Tea Estate Workers Cooperative Society</a:t>
            </a:r>
            <a:endParaRPr lang="en-US" sz="2400" b="1" u="sng" dirty="0">
              <a:latin typeface="Bookman Old Style" pitchFamily="18" charset="0"/>
            </a:endParaRPr>
          </a:p>
        </p:txBody>
      </p:sp>
      <p:sp>
        <p:nvSpPr>
          <p:cNvPr id="7" name="TextBox 6"/>
          <p:cNvSpPr txBox="1"/>
          <p:nvPr/>
        </p:nvSpPr>
        <p:spPr>
          <a:xfrm>
            <a:off x="0" y="533402"/>
            <a:ext cx="9144000" cy="2862322"/>
          </a:xfrm>
          <a:prstGeom prst="rect">
            <a:avLst/>
          </a:prstGeom>
          <a:noFill/>
        </p:spPr>
        <p:txBody>
          <a:bodyPr wrap="square" rtlCol="0">
            <a:spAutoFit/>
          </a:bodyPr>
          <a:lstStyle/>
          <a:p>
            <a:pPr algn="just">
              <a:buFont typeface="Wingdings" pitchFamily="2" charset="2"/>
              <a:buChar char="v"/>
            </a:pPr>
            <a:r>
              <a:rPr lang="en-US" dirty="0" smtClean="0">
                <a:latin typeface="Bookman Old Style" pitchFamily="18" charset="0"/>
              </a:rPr>
              <a:t>Out of  34 </a:t>
            </a:r>
            <a:r>
              <a:rPr lang="en-US" dirty="0" err="1" smtClean="0">
                <a:latin typeface="Bookman Old Style" pitchFamily="18" charset="0"/>
              </a:rPr>
              <a:t>nos</a:t>
            </a:r>
            <a:r>
              <a:rPr lang="en-US" dirty="0" smtClean="0">
                <a:latin typeface="Bookman Old Style" pitchFamily="18" charset="0"/>
              </a:rPr>
              <a:t> of Tea Garden Cooperative Societies in Tripura, </a:t>
            </a:r>
            <a:r>
              <a:rPr lang="en-US" dirty="0" err="1" smtClean="0">
                <a:latin typeface="Bookman Old Style" pitchFamily="18" charset="0"/>
              </a:rPr>
              <a:t>Durgabari</a:t>
            </a:r>
            <a:r>
              <a:rPr lang="en-US" dirty="0" smtClean="0">
                <a:latin typeface="Bookman Old Style" pitchFamily="18" charset="0"/>
              </a:rPr>
              <a:t> Tea  Estate Workers Cooperative Society is the best </a:t>
            </a:r>
            <a:r>
              <a:rPr lang="en-US" dirty="0" smtClean="0">
                <a:latin typeface="Bookman Old Style" pitchFamily="18" charset="0"/>
              </a:rPr>
              <a:t>performing Tea Cooperative Society. </a:t>
            </a:r>
            <a:r>
              <a:rPr lang="en-US" dirty="0" smtClean="0">
                <a:latin typeface="Bookman Old Style" pitchFamily="18" charset="0"/>
              </a:rPr>
              <a:t>This </a:t>
            </a:r>
            <a:r>
              <a:rPr lang="en-US" dirty="0" smtClean="0">
                <a:latin typeface="Bookman Old Style" pitchFamily="18" charset="0"/>
              </a:rPr>
              <a:t>Society </a:t>
            </a:r>
            <a:r>
              <a:rPr lang="en-US" dirty="0" smtClean="0">
                <a:latin typeface="Bookman Old Style" pitchFamily="18" charset="0"/>
              </a:rPr>
              <a:t>is collecting approx 9 </a:t>
            </a:r>
            <a:r>
              <a:rPr lang="en-US" dirty="0" err="1" smtClean="0">
                <a:latin typeface="Bookman Old Style" pitchFamily="18" charset="0"/>
              </a:rPr>
              <a:t>lakh</a:t>
            </a:r>
            <a:r>
              <a:rPr lang="en-US" dirty="0" smtClean="0">
                <a:latin typeface="Bookman Old Style" pitchFamily="18" charset="0"/>
              </a:rPr>
              <a:t> kg Green leaves every year.</a:t>
            </a:r>
          </a:p>
          <a:p>
            <a:pPr algn="just">
              <a:buFont typeface="Wingdings" pitchFamily="2" charset="2"/>
              <a:buChar char="v"/>
            </a:pPr>
            <a:r>
              <a:rPr lang="en-US" dirty="0" smtClean="0">
                <a:latin typeface="Bookman Old Style" pitchFamily="18" charset="0"/>
              </a:rPr>
              <a:t>The total area under tea plantation is 183 Ha. and it has its own processing plant with capacity of 12,000 </a:t>
            </a:r>
            <a:r>
              <a:rPr lang="en-US" dirty="0" err="1" smtClean="0">
                <a:latin typeface="Bookman Old Style" pitchFamily="18" charset="0"/>
              </a:rPr>
              <a:t>kgs</a:t>
            </a:r>
            <a:r>
              <a:rPr lang="en-US" dirty="0" smtClean="0">
                <a:latin typeface="Bookman Old Style" pitchFamily="18" charset="0"/>
              </a:rPr>
              <a:t>. </a:t>
            </a:r>
            <a:r>
              <a:rPr lang="en-US" dirty="0" smtClean="0">
                <a:latin typeface="Bookman Old Style" pitchFamily="18" charset="0"/>
              </a:rPr>
              <a:t>per</a:t>
            </a:r>
            <a:r>
              <a:rPr lang="en-US" dirty="0" smtClean="0">
                <a:latin typeface="Bookman Old Style" pitchFamily="18" charset="0"/>
              </a:rPr>
              <a:t> </a:t>
            </a:r>
            <a:r>
              <a:rPr lang="en-US" dirty="0" smtClean="0">
                <a:latin typeface="Bookman Old Style" pitchFamily="18" charset="0"/>
              </a:rPr>
              <a:t>day. Recently the plant has been converted to CNG based from coal based chamber.</a:t>
            </a:r>
          </a:p>
          <a:p>
            <a:pPr algn="just">
              <a:buFont typeface="Wingdings" pitchFamily="2" charset="2"/>
              <a:buChar char="v"/>
            </a:pPr>
            <a:r>
              <a:rPr lang="en-US" dirty="0" smtClean="0">
                <a:latin typeface="Bookman Old Style" pitchFamily="18" charset="0"/>
              </a:rPr>
              <a:t>The society has been selling 4.5 </a:t>
            </a:r>
            <a:r>
              <a:rPr lang="en-US" dirty="0" err="1" smtClean="0">
                <a:latin typeface="Bookman Old Style" pitchFamily="18" charset="0"/>
              </a:rPr>
              <a:t>lakh</a:t>
            </a:r>
            <a:r>
              <a:rPr lang="en-US" dirty="0" smtClean="0">
                <a:latin typeface="Bookman Old Style" pitchFamily="18" charset="0"/>
              </a:rPr>
              <a:t> kg of made tea per year with a turnover of Rs. 9.00 </a:t>
            </a:r>
            <a:r>
              <a:rPr lang="en-US" dirty="0" err="1" smtClean="0">
                <a:latin typeface="Bookman Old Style" pitchFamily="18" charset="0"/>
              </a:rPr>
              <a:t>Crore</a:t>
            </a:r>
            <a:r>
              <a:rPr lang="en-US" dirty="0" smtClean="0">
                <a:latin typeface="Bookman Old Style" pitchFamily="18" charset="0"/>
              </a:rPr>
              <a:t>.</a:t>
            </a:r>
          </a:p>
          <a:p>
            <a:pPr algn="just">
              <a:buFont typeface="Wingdings" pitchFamily="2" charset="2"/>
              <a:buChar char="v"/>
            </a:pPr>
            <a:r>
              <a:rPr lang="en-US" dirty="0" smtClean="0">
                <a:latin typeface="Bookman Old Style" pitchFamily="18" charset="0"/>
              </a:rPr>
              <a:t>The Society has guaranteed the employment generation of 300 dependant  families.</a:t>
            </a:r>
            <a:endParaRPr lang="en-US" dirty="0">
              <a:latin typeface="Bookman Old Style" pitchFamily="18" charset="0"/>
            </a:endParaRPr>
          </a:p>
        </p:txBody>
      </p:sp>
      <p:pic>
        <p:nvPicPr>
          <p:cNvPr id="9" name="Picture 8" descr="WhatsApp Image 2022-08-30 at 11.15.26 AM.jpeg"/>
          <p:cNvPicPr>
            <a:picLocks noChangeAspect="1"/>
          </p:cNvPicPr>
          <p:nvPr/>
        </p:nvPicPr>
        <p:blipFill>
          <a:blip r:embed="rId2"/>
          <a:stretch>
            <a:fillRect/>
          </a:stretch>
        </p:blipFill>
        <p:spPr>
          <a:xfrm>
            <a:off x="5029200" y="3429000"/>
            <a:ext cx="4114800" cy="3371851"/>
          </a:xfrm>
          <a:prstGeom prst="rect">
            <a:avLst/>
          </a:prstGeom>
        </p:spPr>
      </p:pic>
      <p:pic>
        <p:nvPicPr>
          <p:cNvPr id="8" name="Picture 7" descr="WhatsApp Image 2022-09-01 at 12.37.36.jpeg"/>
          <p:cNvPicPr>
            <a:picLocks noChangeAspect="1"/>
          </p:cNvPicPr>
          <p:nvPr/>
        </p:nvPicPr>
        <p:blipFill>
          <a:blip r:embed="rId3"/>
          <a:stretch>
            <a:fillRect/>
          </a:stretch>
        </p:blipFill>
        <p:spPr>
          <a:xfrm>
            <a:off x="76200" y="3429000"/>
            <a:ext cx="4876800" cy="3348062"/>
          </a:xfrm>
          <a:prstGeom prst="rect">
            <a:avLst/>
          </a:prstGeo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w Sec\Downloads\WhatsApp Image 2022-08-31 at 1.16.39 PM.jpeg"/>
          <p:cNvPicPr>
            <a:picLocks noChangeAspect="1" noChangeArrowheads="1"/>
          </p:cNvPicPr>
          <p:nvPr/>
        </p:nvPicPr>
        <p:blipFill>
          <a:blip r:embed="rId2"/>
          <a:srcRect l="5479" t="27520" r="5479" b="37575"/>
          <a:stretch>
            <a:fillRect/>
          </a:stretch>
        </p:blipFill>
        <p:spPr bwMode="auto">
          <a:xfrm>
            <a:off x="4495800" y="4343400"/>
            <a:ext cx="4648200" cy="2514600"/>
          </a:xfrm>
          <a:prstGeom prst="rect">
            <a:avLst/>
          </a:prstGeom>
          <a:noFill/>
        </p:spPr>
      </p:pic>
      <p:pic>
        <p:nvPicPr>
          <p:cNvPr id="8" name="Picture 7" descr="WhatsApp Image 2022-08-30 at 11.46.45 AM.jpeg"/>
          <p:cNvPicPr>
            <a:picLocks noChangeAspect="1"/>
          </p:cNvPicPr>
          <p:nvPr/>
        </p:nvPicPr>
        <p:blipFill>
          <a:blip r:embed="rId3"/>
          <a:srcRect l="1739" t="11042" r="1739" b="7248"/>
          <a:stretch>
            <a:fillRect/>
          </a:stretch>
        </p:blipFill>
        <p:spPr>
          <a:xfrm>
            <a:off x="76200" y="4343400"/>
            <a:ext cx="4343400" cy="2514600"/>
          </a:xfrm>
          <a:prstGeom prst="rect">
            <a:avLst/>
          </a:prstGeom>
        </p:spPr>
      </p:pic>
      <p:sp>
        <p:nvSpPr>
          <p:cNvPr id="4" name="TextBox 3"/>
          <p:cNvSpPr txBox="1"/>
          <p:nvPr/>
        </p:nvSpPr>
        <p:spPr>
          <a:xfrm>
            <a:off x="1371600" y="1371601"/>
            <a:ext cx="5638800" cy="369332"/>
          </a:xfrm>
          <a:prstGeom prst="rect">
            <a:avLst/>
          </a:prstGeom>
          <a:noFill/>
        </p:spPr>
        <p:txBody>
          <a:bodyPr wrap="square" rtlCol="0">
            <a:spAutoFit/>
          </a:bodyPr>
          <a:lstStyle/>
          <a:p>
            <a:endParaRPr lang="en-US" dirty="0"/>
          </a:p>
        </p:txBody>
      </p:sp>
      <p:sp>
        <p:nvSpPr>
          <p:cNvPr id="6" name="TextBox 5"/>
          <p:cNvSpPr txBox="1"/>
          <p:nvPr/>
        </p:nvSpPr>
        <p:spPr>
          <a:xfrm>
            <a:off x="152400" y="0"/>
            <a:ext cx="8991600" cy="477054"/>
          </a:xfrm>
          <a:prstGeom prst="rect">
            <a:avLst/>
          </a:prstGeom>
          <a:noFill/>
        </p:spPr>
        <p:txBody>
          <a:bodyPr wrap="square" rtlCol="0">
            <a:spAutoFit/>
          </a:bodyPr>
          <a:lstStyle/>
          <a:p>
            <a:r>
              <a:rPr lang="en-US" sz="2500" b="1" u="sng" dirty="0" smtClean="0">
                <a:latin typeface="Bookman Old Style" pitchFamily="18" charset="0"/>
              </a:rPr>
              <a:t>09) </a:t>
            </a:r>
            <a:r>
              <a:rPr lang="en-US" sz="2200" b="1" u="sng" dirty="0" smtClean="0">
                <a:latin typeface="Bookman Old Style" pitchFamily="18" charset="0"/>
              </a:rPr>
              <a:t>Popular Women Cooperative  Credit And Thrift Society</a:t>
            </a:r>
            <a:endParaRPr lang="en-US" sz="2200" b="1" u="sng" dirty="0">
              <a:latin typeface="Bookman Old Style" pitchFamily="18" charset="0"/>
            </a:endParaRPr>
          </a:p>
        </p:txBody>
      </p:sp>
      <p:sp>
        <p:nvSpPr>
          <p:cNvPr id="7" name="TextBox 6"/>
          <p:cNvSpPr txBox="1"/>
          <p:nvPr/>
        </p:nvSpPr>
        <p:spPr>
          <a:xfrm>
            <a:off x="228600" y="609602"/>
            <a:ext cx="8686800" cy="3693319"/>
          </a:xfrm>
          <a:prstGeom prst="rect">
            <a:avLst/>
          </a:prstGeom>
          <a:noFill/>
        </p:spPr>
        <p:txBody>
          <a:bodyPr wrap="square" rtlCol="0">
            <a:spAutoFit/>
          </a:bodyPr>
          <a:lstStyle/>
          <a:p>
            <a:pPr algn="just">
              <a:buFont typeface="Wingdings" pitchFamily="2" charset="2"/>
              <a:buChar char="v"/>
            </a:pPr>
            <a:r>
              <a:rPr lang="en-US" dirty="0" smtClean="0">
                <a:latin typeface="Bookman Old Style" pitchFamily="18" charset="0"/>
              </a:rPr>
              <a:t>Popular Women Cooperative Credit and Thrift Society, Udaipur is the only women driven Cooperative Society in the State which had been awarded ‘Best Performing Women Cooperative Society’ in the North East region by the NCDC.</a:t>
            </a:r>
          </a:p>
          <a:p>
            <a:pPr algn="just">
              <a:buFont typeface="Wingdings" pitchFamily="2" charset="2"/>
              <a:buChar char="v"/>
            </a:pPr>
            <a:r>
              <a:rPr lang="en-US" dirty="0" smtClean="0">
                <a:latin typeface="Bookman Old Style" pitchFamily="18" charset="0"/>
              </a:rPr>
              <a:t>This society is engaged in deposit mobilization activity exclusively with the women members through its ‘Deposit Mobilization Center’ and it has the track record of sustaining profit every year. The society is also involved in activities related in Mushroom </a:t>
            </a:r>
            <a:r>
              <a:rPr lang="en-US" dirty="0" smtClean="0">
                <a:latin typeface="Bookman Old Style" pitchFamily="18" charset="0"/>
              </a:rPr>
              <a:t>production, </a:t>
            </a:r>
            <a:r>
              <a:rPr lang="en-US" dirty="0" smtClean="0">
                <a:latin typeface="Bookman Old Style" pitchFamily="18" charset="0"/>
              </a:rPr>
              <a:t>clay toys &amp; </a:t>
            </a:r>
            <a:r>
              <a:rPr lang="en-US" dirty="0" smtClean="0">
                <a:latin typeface="Bookman Old Style" pitchFamily="18" charset="0"/>
              </a:rPr>
              <a:t>embroidery etc.</a:t>
            </a:r>
            <a:endParaRPr lang="en-US" dirty="0" smtClean="0">
              <a:latin typeface="Bookman Old Style" pitchFamily="18" charset="0"/>
            </a:endParaRPr>
          </a:p>
          <a:p>
            <a:pPr algn="just">
              <a:buFont typeface="Wingdings" pitchFamily="2" charset="2"/>
              <a:buChar char="v"/>
            </a:pPr>
            <a:r>
              <a:rPr lang="en-US" dirty="0" smtClean="0">
                <a:latin typeface="Bookman Old Style" pitchFamily="18" charset="0"/>
              </a:rPr>
              <a:t>Also the management is conducting training for women entrepreneurs  on skill development &amp; various kinds community based production training/ hand holding.</a:t>
            </a:r>
          </a:p>
          <a:p>
            <a:pPr algn="just">
              <a:buFont typeface="Wingdings" pitchFamily="2" charset="2"/>
              <a:buChar char="v"/>
            </a:pPr>
            <a:r>
              <a:rPr lang="en-US" dirty="0" smtClean="0">
                <a:latin typeface="Bookman Old Style" pitchFamily="18" charset="0"/>
              </a:rPr>
              <a:t>Besides, the society has been campaigning against social evils like drug addiction, dowry system , domestic violence and other social activities.    </a:t>
            </a:r>
            <a:endParaRPr lang="en-US" dirty="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normAutofit fontScale="90000"/>
          </a:bodyPr>
          <a:lstStyle/>
          <a:p>
            <a:r>
              <a:rPr lang="en-US" sz="3600" b="1" dirty="0" smtClean="0">
                <a:solidFill>
                  <a:schemeClr val="tx1"/>
                </a:solidFill>
                <a:latin typeface="Bookman Old Style" pitchFamily="18" charset="0"/>
              </a:rPr>
              <a:t>   </a:t>
            </a:r>
            <a:r>
              <a:rPr lang="en-US" sz="3100" b="1" dirty="0" smtClean="0">
                <a:solidFill>
                  <a:schemeClr val="tx1"/>
                </a:solidFill>
                <a:latin typeface="Bookman Old Style" pitchFamily="18" charset="0"/>
              </a:rPr>
              <a:t>New Initiatives of the Department</a:t>
            </a:r>
            <a:endParaRPr lang="en-US" sz="3100" b="1" dirty="0">
              <a:solidFill>
                <a:schemeClr val="tx1"/>
              </a:solidFill>
              <a:latin typeface="Bookman Old Style" pitchFamily="18" charset="0"/>
            </a:endParaRPr>
          </a:p>
        </p:txBody>
      </p:sp>
      <p:graphicFrame>
        <p:nvGraphicFramePr>
          <p:cNvPr id="4" name="Content Placeholder 3"/>
          <p:cNvGraphicFramePr>
            <a:graphicFrameLocks noGrp="1"/>
          </p:cNvGraphicFramePr>
          <p:nvPr>
            <p:ph idx="1"/>
          </p:nvPr>
        </p:nvGraphicFramePr>
        <p:xfrm>
          <a:off x="152400" y="685801"/>
          <a:ext cx="8763000" cy="5943598"/>
        </p:xfrm>
        <a:graphic>
          <a:graphicData uri="http://schemas.openxmlformats.org/drawingml/2006/table">
            <a:tbl>
              <a:tblPr firstRow="1" bandRow="1">
                <a:tableStyleId>{5940675A-B579-460E-94D1-54222C63F5DA}</a:tableStyleId>
              </a:tblPr>
              <a:tblGrid>
                <a:gridCol w="741953"/>
                <a:gridCol w="8021047"/>
              </a:tblGrid>
              <a:tr h="511581">
                <a:tc>
                  <a:txBody>
                    <a:bodyPr/>
                    <a:lstStyle/>
                    <a:p>
                      <a:pPr algn="ctr"/>
                      <a:r>
                        <a:rPr lang="en-US" sz="1500" b="1" dirty="0" err="1" smtClean="0">
                          <a:latin typeface="Bookman Old Style" pitchFamily="18" charset="0"/>
                        </a:rPr>
                        <a:t>Sl</a:t>
                      </a:r>
                      <a:r>
                        <a:rPr lang="en-US" sz="1500" b="1" dirty="0" smtClean="0">
                          <a:latin typeface="Bookman Old Style" pitchFamily="18" charset="0"/>
                        </a:rPr>
                        <a:t> No</a:t>
                      </a:r>
                      <a:endParaRPr lang="en-US" sz="1500" b="1" dirty="0">
                        <a:latin typeface="Bookman Old Style" pitchFamily="18" charset="0"/>
                      </a:endParaRPr>
                    </a:p>
                  </a:txBody>
                  <a:tcPr/>
                </a:tc>
                <a:tc>
                  <a:txBody>
                    <a:bodyPr/>
                    <a:lstStyle/>
                    <a:p>
                      <a:pPr algn="ctr"/>
                      <a:r>
                        <a:rPr lang="en-US" sz="1900" b="1" dirty="0" smtClean="0">
                          <a:latin typeface="Bookman Old Style" pitchFamily="18" charset="0"/>
                        </a:rPr>
                        <a:t>Initiatives</a:t>
                      </a:r>
                      <a:endParaRPr lang="en-US" sz="1900" b="1" dirty="0">
                        <a:latin typeface="Bookman Old Style" pitchFamily="18" charset="0"/>
                      </a:endParaRPr>
                    </a:p>
                  </a:txBody>
                  <a:tcPr/>
                </a:tc>
              </a:tr>
              <a:tr h="1015975">
                <a:tc>
                  <a:txBody>
                    <a:bodyPr/>
                    <a:lstStyle/>
                    <a:p>
                      <a:pPr algn="ctr"/>
                      <a:r>
                        <a:rPr lang="en-US" sz="1500" b="1" dirty="0" smtClean="0">
                          <a:latin typeface="Bookman Old Style" pitchFamily="18" charset="0"/>
                        </a:rPr>
                        <a:t>01</a:t>
                      </a:r>
                      <a:endParaRPr lang="en-US" sz="1500" b="1" dirty="0">
                        <a:latin typeface="Bookman Old Style" pitchFamily="18" charset="0"/>
                      </a:endParaRPr>
                    </a:p>
                  </a:txBody>
                  <a:tcPr/>
                </a:tc>
                <a:tc>
                  <a:txBody>
                    <a:bodyPr/>
                    <a:lstStyle/>
                    <a:p>
                      <a:pPr algn="just"/>
                      <a:r>
                        <a:rPr lang="en-US" sz="1600" dirty="0" smtClean="0">
                          <a:latin typeface="Bookman Old Style" pitchFamily="18" charset="0"/>
                        </a:rPr>
                        <a:t>Department has already undertaken Modernization of Co-operative</a:t>
                      </a:r>
                      <a:r>
                        <a:rPr lang="en-US" sz="1600" baseline="0" dirty="0" smtClean="0">
                          <a:latin typeface="Bookman Old Style" pitchFamily="18" charset="0"/>
                        </a:rPr>
                        <a:t> </a:t>
                      </a:r>
                      <a:r>
                        <a:rPr lang="en-US" sz="1600" dirty="0" smtClean="0">
                          <a:latin typeface="Bookman Old Style" pitchFamily="18" charset="0"/>
                        </a:rPr>
                        <a:t>Training Institute</a:t>
                      </a:r>
                      <a:r>
                        <a:rPr lang="en-US" sz="1600" baseline="0" dirty="0" smtClean="0">
                          <a:latin typeface="Bookman Old Style" pitchFamily="18" charset="0"/>
                        </a:rPr>
                        <a:t> under  Special Assistance Scheme with a project outlay of  </a:t>
                      </a:r>
                      <a:r>
                        <a:rPr lang="en-US" sz="1600" b="1" baseline="0" dirty="0" smtClean="0">
                          <a:latin typeface="Bookman Old Style" pitchFamily="18" charset="0"/>
                        </a:rPr>
                        <a:t>Rs. 6.23 </a:t>
                      </a:r>
                      <a:r>
                        <a:rPr lang="en-US" sz="1600" b="1" baseline="0" dirty="0" err="1" smtClean="0">
                          <a:latin typeface="Bookman Old Style" pitchFamily="18" charset="0"/>
                        </a:rPr>
                        <a:t>Crore</a:t>
                      </a:r>
                      <a:r>
                        <a:rPr lang="en-US" sz="1600" b="1" baseline="0" dirty="0" smtClean="0">
                          <a:latin typeface="Bookman Old Style" pitchFamily="18" charset="0"/>
                        </a:rPr>
                        <a:t> </a:t>
                      </a:r>
                      <a:endParaRPr lang="en-US" sz="1600" b="1" dirty="0">
                        <a:latin typeface="Bookman Old Style" pitchFamily="18" charset="0"/>
                      </a:endParaRPr>
                    </a:p>
                  </a:txBody>
                  <a:tcPr/>
                </a:tc>
              </a:tr>
              <a:tr h="1106451">
                <a:tc>
                  <a:txBody>
                    <a:bodyPr/>
                    <a:lstStyle/>
                    <a:p>
                      <a:pPr algn="ctr"/>
                      <a:r>
                        <a:rPr lang="en-US" sz="1500" b="1" dirty="0" smtClean="0">
                          <a:latin typeface="Bookman Old Style" pitchFamily="18" charset="0"/>
                        </a:rPr>
                        <a:t>02</a:t>
                      </a:r>
                      <a:endParaRPr lang="en-US" sz="1500" b="1" dirty="0">
                        <a:latin typeface="Bookman Old Style" pitchFamily="18" charset="0"/>
                      </a:endParaRPr>
                    </a:p>
                  </a:txBody>
                  <a:tcPr/>
                </a:tc>
                <a:tc>
                  <a:txBody>
                    <a:bodyPr/>
                    <a:lstStyle/>
                    <a:p>
                      <a:pPr algn="just"/>
                      <a:r>
                        <a:rPr lang="en-US" sz="1600" dirty="0" smtClean="0">
                          <a:latin typeface="Bookman Old Style" pitchFamily="18" charset="0"/>
                        </a:rPr>
                        <a:t>Construction work of</a:t>
                      </a:r>
                      <a:r>
                        <a:rPr lang="en-US" sz="1600" baseline="0" dirty="0" smtClean="0">
                          <a:latin typeface="Bookman Old Style" pitchFamily="18" charset="0"/>
                        </a:rPr>
                        <a:t> one Co-operative Complex in </a:t>
                      </a:r>
                      <a:r>
                        <a:rPr lang="en-US" sz="1600" baseline="0" dirty="0" err="1" smtClean="0">
                          <a:latin typeface="Bookman Old Style" pitchFamily="18" charset="0"/>
                        </a:rPr>
                        <a:t>Teliamura</a:t>
                      </a:r>
                      <a:r>
                        <a:rPr lang="en-US" sz="1600" baseline="0" dirty="0" smtClean="0">
                          <a:latin typeface="Bookman Old Style" pitchFamily="18" charset="0"/>
                        </a:rPr>
                        <a:t>, </a:t>
                      </a:r>
                      <a:r>
                        <a:rPr lang="en-US" sz="1600" baseline="0" dirty="0" err="1" smtClean="0">
                          <a:latin typeface="Bookman Old Style" pitchFamily="18" charset="0"/>
                        </a:rPr>
                        <a:t>Khowai</a:t>
                      </a:r>
                      <a:r>
                        <a:rPr lang="en-US" sz="1600" baseline="0" dirty="0" smtClean="0">
                          <a:latin typeface="Bookman Old Style" pitchFamily="18" charset="0"/>
                        </a:rPr>
                        <a:t> District with a project cost of </a:t>
                      </a:r>
                      <a:r>
                        <a:rPr lang="en-US" sz="1600" b="1" baseline="0" dirty="0" smtClean="0">
                          <a:latin typeface="Bookman Old Style" pitchFamily="18" charset="0"/>
                        </a:rPr>
                        <a:t>Rs. 2.32 </a:t>
                      </a:r>
                      <a:r>
                        <a:rPr lang="en-US" sz="1600" b="1" baseline="0" dirty="0" err="1" smtClean="0">
                          <a:latin typeface="Bookman Old Style" pitchFamily="18" charset="0"/>
                        </a:rPr>
                        <a:t>Crore</a:t>
                      </a:r>
                      <a:r>
                        <a:rPr lang="en-US" sz="1600" b="1" baseline="0" dirty="0" smtClean="0">
                          <a:latin typeface="Bookman Old Style" pitchFamily="18" charset="0"/>
                        </a:rPr>
                        <a:t> </a:t>
                      </a:r>
                      <a:r>
                        <a:rPr lang="en-US" sz="1600" baseline="0" dirty="0" smtClean="0">
                          <a:latin typeface="Bookman Old Style" pitchFamily="18" charset="0"/>
                        </a:rPr>
                        <a:t>under Special Assistance Scheme has already been taken up. </a:t>
                      </a:r>
                      <a:endParaRPr lang="en-US" sz="1600" dirty="0">
                        <a:latin typeface="Bookman Old Style" pitchFamily="18" charset="0"/>
                      </a:endParaRPr>
                    </a:p>
                  </a:txBody>
                  <a:tcPr/>
                </a:tc>
              </a:tr>
              <a:tr h="825699">
                <a:tc>
                  <a:txBody>
                    <a:bodyPr/>
                    <a:lstStyle/>
                    <a:p>
                      <a:pPr algn="ctr"/>
                      <a:r>
                        <a:rPr lang="en-US" sz="1500" b="1" dirty="0" smtClean="0">
                          <a:latin typeface="Bookman Old Style" pitchFamily="18" charset="0"/>
                        </a:rPr>
                        <a:t>03</a:t>
                      </a:r>
                      <a:endParaRPr lang="en-US" sz="1500" b="1" dirty="0">
                        <a:latin typeface="Bookman Old Style" pitchFamily="18" charset="0"/>
                      </a:endParaRPr>
                    </a:p>
                  </a:txBody>
                  <a:tcPr/>
                </a:tc>
                <a:tc>
                  <a:txBody>
                    <a:bodyPr/>
                    <a:lstStyle/>
                    <a:p>
                      <a:pPr algn="just"/>
                      <a:r>
                        <a:rPr lang="en-US" sz="1600" dirty="0" smtClean="0">
                          <a:latin typeface="Bookman Old Style" pitchFamily="18" charset="0"/>
                        </a:rPr>
                        <a:t>Construction of office building of District level</a:t>
                      </a:r>
                      <a:r>
                        <a:rPr lang="en-US" sz="1600" baseline="0" dirty="0" smtClean="0">
                          <a:latin typeface="Bookman Old Style" pitchFamily="18" charset="0"/>
                        </a:rPr>
                        <a:t> Co-operative office (DRCS) at </a:t>
                      </a:r>
                      <a:r>
                        <a:rPr lang="en-US" sz="1600" baseline="0" dirty="0" err="1" smtClean="0">
                          <a:latin typeface="Bookman Old Style" pitchFamily="18" charset="0"/>
                        </a:rPr>
                        <a:t>Sepahijala</a:t>
                      </a:r>
                      <a:r>
                        <a:rPr lang="en-US" sz="1600" baseline="0" dirty="0" smtClean="0">
                          <a:latin typeface="Bookman Old Style" pitchFamily="18" charset="0"/>
                        </a:rPr>
                        <a:t> District with a cost of  </a:t>
                      </a:r>
                      <a:r>
                        <a:rPr lang="en-US" sz="1600" b="1" baseline="0" dirty="0" smtClean="0">
                          <a:latin typeface="Bookman Old Style" pitchFamily="18" charset="0"/>
                        </a:rPr>
                        <a:t>Rs. 2.00 </a:t>
                      </a:r>
                      <a:r>
                        <a:rPr lang="en-US" sz="1600" b="1" baseline="0" dirty="0" err="1" smtClean="0">
                          <a:latin typeface="Bookman Old Style" pitchFamily="18" charset="0"/>
                        </a:rPr>
                        <a:t>Crore</a:t>
                      </a:r>
                      <a:r>
                        <a:rPr lang="en-US" sz="1600" baseline="0" dirty="0" smtClean="0">
                          <a:latin typeface="Bookman Old Style" pitchFamily="18" charset="0"/>
                        </a:rPr>
                        <a:t> under Special Assistance Scheme has been under taken. </a:t>
                      </a:r>
                      <a:endParaRPr lang="en-US" sz="1600" dirty="0">
                        <a:latin typeface="Bookman Old Style" pitchFamily="18" charset="0"/>
                      </a:endParaRPr>
                    </a:p>
                  </a:txBody>
                  <a:tcPr/>
                </a:tc>
              </a:tr>
              <a:tr h="1015975">
                <a:tc>
                  <a:txBody>
                    <a:bodyPr/>
                    <a:lstStyle/>
                    <a:p>
                      <a:pPr algn="ctr"/>
                      <a:r>
                        <a:rPr lang="en-US" sz="1500" b="1" dirty="0" smtClean="0">
                          <a:latin typeface="Bookman Old Style" pitchFamily="18" charset="0"/>
                        </a:rPr>
                        <a:t>04</a:t>
                      </a:r>
                      <a:endParaRPr lang="en-US" sz="1500" b="1" dirty="0">
                        <a:latin typeface="Bookman Old Style" pitchFamily="18" charset="0"/>
                      </a:endParaRPr>
                    </a:p>
                  </a:txBody>
                  <a:tcPr/>
                </a:tc>
                <a:tc>
                  <a:txBody>
                    <a:bodyPr/>
                    <a:lstStyle/>
                    <a:p>
                      <a:pPr algn="just"/>
                      <a:r>
                        <a:rPr lang="en-US" sz="1600" dirty="0" smtClean="0">
                          <a:latin typeface="Bookman Old Style" pitchFamily="18" charset="0"/>
                        </a:rPr>
                        <a:t>Inauguration of </a:t>
                      </a:r>
                      <a:r>
                        <a:rPr lang="en-US" sz="1600" b="1" dirty="0" smtClean="0">
                          <a:latin typeface="Bookman Old Style" pitchFamily="18" charset="0"/>
                        </a:rPr>
                        <a:t>the</a:t>
                      </a:r>
                      <a:r>
                        <a:rPr lang="en-US" sz="1600" b="1" baseline="0" dirty="0" smtClean="0">
                          <a:latin typeface="Bookman Old Style" pitchFamily="18" charset="0"/>
                        </a:rPr>
                        <a:t> </a:t>
                      </a:r>
                      <a:r>
                        <a:rPr lang="en-US" sz="1600" b="1" dirty="0" smtClean="0">
                          <a:latin typeface="Bookman Old Style" pitchFamily="18" charset="0"/>
                        </a:rPr>
                        <a:t> Petrol Pump cum CNG Station </a:t>
                      </a:r>
                      <a:r>
                        <a:rPr lang="en-US" sz="1600" dirty="0" smtClean="0">
                          <a:latin typeface="Bookman Old Style" pitchFamily="18" charset="0"/>
                        </a:rPr>
                        <a:t>at Udaipur is planned by the Tripura State Co-operative</a:t>
                      </a:r>
                      <a:r>
                        <a:rPr lang="en-US" sz="1600" baseline="0" dirty="0" smtClean="0">
                          <a:latin typeface="Bookman Old Style" pitchFamily="18" charset="0"/>
                        </a:rPr>
                        <a:t> Consumer </a:t>
                      </a:r>
                      <a:r>
                        <a:rPr lang="en-US" sz="1600" baseline="0" dirty="0" smtClean="0">
                          <a:latin typeface="Bookman Old Style" pitchFamily="18" charset="0"/>
                        </a:rPr>
                        <a:t>Federation Ltd. (TSCCF)</a:t>
                      </a:r>
                      <a:r>
                        <a:rPr lang="en-US" sz="1600" dirty="0" smtClean="0">
                          <a:latin typeface="Bookman Old Style" pitchFamily="18" charset="0"/>
                        </a:rPr>
                        <a:t> </a:t>
                      </a:r>
                      <a:r>
                        <a:rPr lang="en-US" sz="1600" dirty="0" smtClean="0">
                          <a:latin typeface="Bookman Old Style" pitchFamily="18" charset="0"/>
                        </a:rPr>
                        <a:t>in the month of September, 2022 </a:t>
                      </a:r>
                      <a:endParaRPr lang="en-US" sz="1600" dirty="0">
                        <a:latin typeface="Bookman Old Style" pitchFamily="18" charset="0"/>
                      </a:endParaRPr>
                    </a:p>
                  </a:txBody>
                  <a:tcPr/>
                </a:tc>
              </a:tr>
              <a:tr h="742424">
                <a:tc>
                  <a:txBody>
                    <a:bodyPr/>
                    <a:lstStyle/>
                    <a:p>
                      <a:pPr algn="ctr"/>
                      <a:r>
                        <a:rPr lang="en-US" sz="1500" b="1" dirty="0" smtClean="0">
                          <a:latin typeface="Bookman Old Style" pitchFamily="18" charset="0"/>
                        </a:rPr>
                        <a:t>05</a:t>
                      </a:r>
                      <a:endParaRPr lang="en-US" sz="1500" b="1" dirty="0">
                        <a:latin typeface="Bookman Old Style" pitchFamily="18" charset="0"/>
                      </a:endParaRPr>
                    </a:p>
                  </a:txBody>
                  <a:tcPr/>
                </a:tc>
                <a:tc>
                  <a:txBody>
                    <a:bodyPr/>
                    <a:lstStyle/>
                    <a:p>
                      <a:pPr algn="just"/>
                      <a:r>
                        <a:rPr lang="en-US" sz="1600" dirty="0" smtClean="0">
                          <a:latin typeface="Bookman Old Style" pitchFamily="18" charset="0"/>
                        </a:rPr>
                        <a:t>The TSCB has planned to open </a:t>
                      </a:r>
                      <a:r>
                        <a:rPr lang="en-US" sz="1600" b="1" dirty="0" smtClean="0">
                          <a:latin typeface="Bookman Old Style" pitchFamily="18" charset="0"/>
                        </a:rPr>
                        <a:t>14 new Bank Branches</a:t>
                      </a:r>
                      <a:r>
                        <a:rPr lang="en-US" sz="1600" b="1" baseline="0" dirty="0" smtClean="0">
                          <a:latin typeface="Bookman Old Style" pitchFamily="18" charset="0"/>
                        </a:rPr>
                        <a:t> </a:t>
                      </a:r>
                      <a:r>
                        <a:rPr lang="en-US" sz="1600" baseline="0" dirty="0" smtClean="0">
                          <a:latin typeface="Bookman Old Style" pitchFamily="18" charset="0"/>
                        </a:rPr>
                        <a:t>in different </a:t>
                      </a:r>
                      <a:r>
                        <a:rPr lang="en-US" sz="1600" b="0" baseline="0" dirty="0" smtClean="0">
                          <a:solidFill>
                            <a:schemeClr val="tx1"/>
                          </a:solidFill>
                          <a:latin typeface="Bookman Old Style" pitchFamily="18" charset="0"/>
                        </a:rPr>
                        <a:t>potenti</a:t>
                      </a:r>
                      <a:r>
                        <a:rPr lang="en-US" sz="1600" baseline="0" dirty="0" smtClean="0">
                          <a:latin typeface="Bookman Old Style" pitchFamily="18" charset="0"/>
                        </a:rPr>
                        <a:t>al areas in phases  by the end of March,2023.</a:t>
                      </a:r>
                      <a:endParaRPr lang="en-US" sz="1600" dirty="0">
                        <a:latin typeface="Bookman Old Style" pitchFamily="18" charset="0"/>
                      </a:endParaRPr>
                    </a:p>
                  </a:txBody>
                  <a:tcPr/>
                </a:tc>
              </a:tr>
              <a:tr h="725493">
                <a:tc>
                  <a:txBody>
                    <a:bodyPr/>
                    <a:lstStyle/>
                    <a:p>
                      <a:pPr algn="ctr"/>
                      <a:r>
                        <a:rPr lang="en-US" sz="1500" b="1" dirty="0" smtClean="0">
                          <a:latin typeface="Bookman Old Style" pitchFamily="18" charset="0"/>
                        </a:rPr>
                        <a:t>06</a:t>
                      </a:r>
                      <a:endParaRPr lang="en-US" sz="1500" b="1" dirty="0">
                        <a:latin typeface="Bookman Old Style" pitchFamily="18" charset="0"/>
                      </a:endParaRPr>
                    </a:p>
                  </a:txBody>
                  <a:tcPr/>
                </a:tc>
                <a:tc>
                  <a:txBody>
                    <a:bodyPr/>
                    <a:lstStyle/>
                    <a:p>
                      <a:pPr algn="just">
                        <a:lnSpc>
                          <a:spcPct val="100000"/>
                        </a:lnSpc>
                      </a:pPr>
                      <a:r>
                        <a:rPr lang="en-US" sz="1600" dirty="0" smtClean="0">
                          <a:latin typeface="Bookman Old Style" pitchFamily="18" charset="0"/>
                        </a:rPr>
                        <a:t>Department has planned to open the </a:t>
                      </a:r>
                      <a:r>
                        <a:rPr lang="en-US" sz="1600" b="1" dirty="0" smtClean="0">
                          <a:latin typeface="Bookman Old Style" pitchFamily="18" charset="0"/>
                        </a:rPr>
                        <a:t>5(five)</a:t>
                      </a:r>
                      <a:r>
                        <a:rPr lang="en-US" sz="1600" dirty="0" smtClean="0">
                          <a:latin typeface="Bookman Old Style" pitchFamily="18" charset="0"/>
                        </a:rPr>
                        <a:t> new </a:t>
                      </a:r>
                      <a:r>
                        <a:rPr lang="en-US" sz="1600" baseline="0" dirty="0" smtClean="0">
                          <a:latin typeface="Bookman Old Style" pitchFamily="18" charset="0"/>
                        </a:rPr>
                        <a:t> Sub-Divisional (ARCS) Offices </a:t>
                      </a:r>
                      <a:r>
                        <a:rPr lang="en-US" sz="1600" baseline="0" dirty="0" smtClean="0">
                          <a:latin typeface="Bookman Old Style" pitchFamily="18" charset="0"/>
                        </a:rPr>
                        <a:t>in </a:t>
                      </a:r>
                      <a:r>
                        <a:rPr lang="en-US" sz="1600" baseline="0" dirty="0" smtClean="0">
                          <a:latin typeface="Bookman Old Style" pitchFamily="18" charset="0"/>
                        </a:rPr>
                        <a:t>this financial year.</a:t>
                      </a:r>
                      <a:endParaRPr lang="en-US" sz="1600" dirty="0">
                        <a:latin typeface="Bookman Old Style" pitchFamily="18" charset="0"/>
                      </a:endParaRPr>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715000"/>
          </a:xfrm>
        </p:spPr>
        <p:txBody>
          <a:bodyPr>
            <a:normAutofit/>
          </a:bodyPr>
          <a:lstStyle/>
          <a:p>
            <a:endParaRPr lang="en-US" dirty="0" smtClean="0"/>
          </a:p>
          <a:p>
            <a:endParaRPr lang="en-US" dirty="0" smtClean="0"/>
          </a:p>
          <a:p>
            <a:pPr algn="ctr">
              <a:buNone/>
            </a:pPr>
            <a:endParaRPr lang="en-US" sz="5400" b="1" dirty="0" smtClean="0">
              <a:solidFill>
                <a:schemeClr val="accent1">
                  <a:lumMod val="50000"/>
                </a:schemeClr>
              </a:solidFill>
            </a:endParaRPr>
          </a:p>
          <a:p>
            <a:pPr algn="ctr">
              <a:buNone/>
            </a:pPr>
            <a:endParaRPr lang="en-US" sz="5400" b="1" dirty="0" smtClean="0">
              <a:solidFill>
                <a:schemeClr val="accent1">
                  <a:lumMod val="50000"/>
                </a:schemeClr>
              </a:solidFill>
            </a:endParaRPr>
          </a:p>
          <a:p>
            <a:pPr algn="ctr">
              <a:buNone/>
            </a:pPr>
            <a:endParaRPr lang="en-US" sz="5400" b="1" dirty="0" smtClean="0">
              <a:solidFill>
                <a:schemeClr val="accent1">
                  <a:lumMod val="50000"/>
                </a:schemeClr>
              </a:solidFill>
            </a:endParaRPr>
          </a:p>
        </p:txBody>
      </p:sp>
      <p:sp>
        <p:nvSpPr>
          <p:cNvPr id="5" name="Rectangle 4"/>
          <p:cNvSpPr/>
          <p:nvPr/>
        </p:nvSpPr>
        <p:spPr>
          <a:xfrm>
            <a:off x="1676400" y="1676400"/>
            <a:ext cx="6019800" cy="1981200"/>
          </a:xfrm>
          <a:prstGeom prst="rect">
            <a:avLst/>
          </a:prstGeom>
          <a:ln/>
        </p:spPr>
        <p:style>
          <a:lnRef idx="1">
            <a:schemeClr val="dk1"/>
          </a:lnRef>
          <a:fillRef idx="2">
            <a:schemeClr val="dk1"/>
          </a:fillRef>
          <a:effectRef idx="1">
            <a:schemeClr val="dk1"/>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en-U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Felix Titling" pitchFamily="82" charset="0"/>
              </a:rPr>
              <a:t>THANK YOU</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685800"/>
          </a:xfrm>
        </p:spPr>
        <p:txBody>
          <a:bodyPr>
            <a:normAutofit/>
          </a:bodyPr>
          <a:lstStyle/>
          <a:p>
            <a:pPr algn="ctr"/>
            <a:r>
              <a:rPr lang="en-US" sz="3600" b="1" u="sng" dirty="0" smtClean="0">
                <a:solidFill>
                  <a:schemeClr val="tx1"/>
                </a:solidFill>
                <a:latin typeface="Bookman Old Style" pitchFamily="18" charset="0"/>
              </a:rPr>
              <a:t>Brief History </a:t>
            </a:r>
            <a:endParaRPr lang="en-US" sz="3600" u="sng" dirty="0">
              <a:solidFill>
                <a:schemeClr val="tx1"/>
              </a:solidFill>
              <a:latin typeface="Bookman Old Style" pitchFamily="18" charset="0"/>
            </a:endParaRPr>
          </a:p>
        </p:txBody>
      </p:sp>
      <p:sp>
        <p:nvSpPr>
          <p:cNvPr id="3" name="Content Placeholder 2"/>
          <p:cNvSpPr>
            <a:spLocks noGrp="1"/>
          </p:cNvSpPr>
          <p:nvPr>
            <p:ph idx="1"/>
          </p:nvPr>
        </p:nvSpPr>
        <p:spPr>
          <a:xfrm>
            <a:off x="152400" y="381000"/>
            <a:ext cx="8839200" cy="6019800"/>
          </a:xfrm>
        </p:spPr>
        <p:txBody>
          <a:bodyPr>
            <a:normAutofit/>
          </a:bodyPr>
          <a:lstStyle/>
          <a:p>
            <a:pPr algn="just">
              <a:buFont typeface="Wingdings" pitchFamily="2" charset="2"/>
              <a:buChar char="§"/>
            </a:pPr>
            <a:endParaRPr lang="en-US" sz="1400" b="1" dirty="0" smtClean="0">
              <a:latin typeface="Bookman Old Style" pitchFamily="18" charset="0"/>
            </a:endParaRPr>
          </a:p>
          <a:p>
            <a:pPr algn="just">
              <a:buFont typeface="Wingdings" pitchFamily="2" charset="2"/>
              <a:buChar char="§"/>
            </a:pPr>
            <a:r>
              <a:rPr lang="en-US" sz="1400" b="1" dirty="0" smtClean="0">
                <a:latin typeface="Bookman Old Style" pitchFamily="18" charset="0"/>
              </a:rPr>
              <a:t>                           </a:t>
            </a:r>
          </a:p>
          <a:p>
            <a:pPr algn="just">
              <a:buFont typeface="Wingdings" pitchFamily="2" charset="2"/>
              <a:buChar char="§"/>
            </a:pPr>
            <a:endParaRPr lang="en-US" sz="1400" b="1" dirty="0" smtClean="0">
              <a:latin typeface="Bookman Old Style" pitchFamily="18" charset="0"/>
            </a:endParaRPr>
          </a:p>
          <a:p>
            <a:pPr algn="just">
              <a:buNone/>
            </a:pPr>
            <a:endParaRPr lang="en-US" sz="1400" b="1" dirty="0" smtClean="0">
              <a:latin typeface="Bookman Old Style" pitchFamily="18" charset="0"/>
            </a:endParaRPr>
          </a:p>
          <a:p>
            <a:pPr algn="just">
              <a:buClrTx/>
              <a:buFont typeface="Wingdings" pitchFamily="2" charset="2"/>
              <a:buChar char="v"/>
            </a:pPr>
            <a:r>
              <a:rPr lang="en-US" sz="1800" dirty="0" smtClean="0">
                <a:latin typeface="Bookman Old Style" pitchFamily="18" charset="0"/>
              </a:rPr>
              <a:t>Tripura is a small hilly state in the North East Region of India and surrounded by Bangladesh on the three sides. The state of Tripura is connected with the rest of the country through a National Highway and railways. </a:t>
            </a:r>
          </a:p>
          <a:p>
            <a:pPr algn="just">
              <a:buClrTx/>
              <a:buFont typeface="Wingdings" pitchFamily="2" charset="2"/>
              <a:buChar char="v"/>
            </a:pPr>
            <a:endParaRPr lang="en-US" sz="1050" dirty="0" smtClean="0">
              <a:latin typeface="Bookman Old Style" pitchFamily="18" charset="0"/>
            </a:endParaRPr>
          </a:p>
          <a:p>
            <a:pPr algn="just">
              <a:buClrTx/>
              <a:buFont typeface="Wingdings" pitchFamily="2" charset="2"/>
              <a:buChar char="v"/>
            </a:pPr>
            <a:r>
              <a:rPr lang="en-US" sz="1800" dirty="0" smtClean="0">
                <a:latin typeface="Bookman Old Style" pitchFamily="18" charset="0"/>
              </a:rPr>
              <a:t>Co-operative movement in the state has been playing a vital role for the socio-economic development and cultural advancement of the people .</a:t>
            </a:r>
          </a:p>
          <a:p>
            <a:pPr algn="just">
              <a:buClrTx/>
              <a:buFont typeface="Wingdings" pitchFamily="2" charset="2"/>
              <a:buChar char="v"/>
            </a:pPr>
            <a:endParaRPr lang="en-US" sz="1600" dirty="0" smtClean="0">
              <a:latin typeface="Bookman Old Style" pitchFamily="18" charset="0"/>
            </a:endParaRPr>
          </a:p>
          <a:p>
            <a:pPr algn="just">
              <a:buClrTx/>
              <a:buFont typeface="Wingdings" pitchFamily="2" charset="2"/>
              <a:buChar char="v"/>
            </a:pPr>
            <a:r>
              <a:rPr lang="en-US" sz="1800" dirty="0" smtClean="0">
                <a:latin typeface="Bookman Old Style" pitchFamily="18" charset="0"/>
              </a:rPr>
              <a:t>The Co-operative movement in Tripura started in the year 1949, with the registration of “</a:t>
            </a:r>
            <a:r>
              <a:rPr lang="en-US" sz="1800" dirty="0" err="1" smtClean="0">
                <a:latin typeface="Bookman Old Style" pitchFamily="18" charset="0"/>
              </a:rPr>
              <a:t>Swasti</a:t>
            </a:r>
            <a:r>
              <a:rPr lang="en-US" sz="1800" dirty="0" smtClean="0">
                <a:latin typeface="Bookman Old Style" pitchFamily="18" charset="0"/>
              </a:rPr>
              <a:t> </a:t>
            </a:r>
            <a:r>
              <a:rPr lang="en-US" sz="1800" dirty="0" err="1" smtClean="0">
                <a:latin typeface="Bookman Old Style" pitchFamily="18" charset="0"/>
              </a:rPr>
              <a:t>Samabaya</a:t>
            </a:r>
            <a:r>
              <a:rPr lang="en-US" sz="1800" dirty="0" smtClean="0">
                <a:latin typeface="Bookman Old Style" pitchFamily="18" charset="0"/>
              </a:rPr>
              <a:t> </a:t>
            </a:r>
            <a:r>
              <a:rPr lang="en-US" sz="1800" dirty="0" err="1" smtClean="0">
                <a:latin typeface="Bookman Old Style" pitchFamily="18" charset="0"/>
              </a:rPr>
              <a:t>Samity</a:t>
            </a:r>
            <a:r>
              <a:rPr lang="en-US" sz="1800" dirty="0" smtClean="0">
                <a:latin typeface="Bookman Old Style" pitchFamily="18" charset="0"/>
              </a:rPr>
              <a:t> Ltd”, </a:t>
            </a:r>
            <a:r>
              <a:rPr lang="en-US" sz="1800" dirty="0" err="1" smtClean="0">
                <a:latin typeface="Bookman Old Style" pitchFamily="18" charset="0"/>
              </a:rPr>
              <a:t>Kanchanpur</a:t>
            </a:r>
            <a:r>
              <a:rPr lang="en-US" sz="1800" dirty="0" smtClean="0">
                <a:latin typeface="Bookman Old Style" pitchFamily="18" charset="0"/>
              </a:rPr>
              <a:t>, North Tripura District for re-settlement of the refugees came in Tripura from East Pakistan due to civil unrest. </a:t>
            </a:r>
          </a:p>
          <a:p>
            <a:pPr algn="just">
              <a:buClrTx/>
              <a:buFont typeface="Wingdings" pitchFamily="2" charset="2"/>
              <a:buChar char="v"/>
            </a:pPr>
            <a:endParaRPr lang="en-US" sz="1800" dirty="0" smtClean="0">
              <a:latin typeface="Bookman Old Style" pitchFamily="18" charset="0"/>
            </a:endParaRPr>
          </a:p>
          <a:p>
            <a:pPr algn="just">
              <a:buClrTx/>
              <a:buFont typeface="Wingdings" pitchFamily="2" charset="2"/>
              <a:buChar char="v"/>
            </a:pPr>
            <a:r>
              <a:rPr lang="en-US" sz="1800" dirty="0" smtClean="0">
                <a:latin typeface="Bookman Old Style" pitchFamily="18" charset="0"/>
              </a:rPr>
              <a:t> The Co-operative movement acquired a comprehensive character with the enactment of Tripura Co-operative Societies Act 1974 and Tripura Co-operative Societies Rules, 1976. </a:t>
            </a:r>
          </a:p>
          <a:p>
            <a:pPr>
              <a:buClrTx/>
              <a:buNone/>
            </a:pPr>
            <a:endParaRPr lang="en-US" sz="1800" dirty="0" smtClean="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5638800"/>
          </a:xfrm>
        </p:spPr>
        <p:txBody>
          <a:bodyPr>
            <a:normAutofit/>
          </a:bodyPr>
          <a:lstStyle/>
          <a:p>
            <a:pPr algn="just"/>
            <a:endParaRPr lang="en-US" sz="900" dirty="0" smtClean="0">
              <a:latin typeface="Bookman Old Style" pitchFamily="18" charset="0"/>
            </a:endParaRPr>
          </a:p>
          <a:p>
            <a:pPr algn="just">
              <a:lnSpc>
                <a:spcPct val="150000"/>
              </a:lnSpc>
              <a:buClrTx/>
              <a:buFont typeface="Wingdings" pitchFamily="2" charset="2"/>
              <a:buChar char="v"/>
            </a:pPr>
            <a:r>
              <a:rPr lang="en-US" sz="1800" dirty="0" smtClean="0">
                <a:latin typeface="Bookman Old Style" pitchFamily="18" charset="0"/>
              </a:rPr>
              <a:t>There are 8 (eight) District Level offices headed by DRCS &amp; 17 (seventeen) Sub-Division level Offices headed by ARCS functioning and at the bottom Level, 56 Circle Offices are there under different Blocks.</a:t>
            </a:r>
          </a:p>
          <a:p>
            <a:pPr algn="just">
              <a:lnSpc>
                <a:spcPct val="150000"/>
              </a:lnSpc>
              <a:buClrTx/>
              <a:buFont typeface="Wingdings" pitchFamily="2" charset="2"/>
              <a:buChar char="v"/>
            </a:pPr>
            <a:endParaRPr lang="en-US" sz="1100" dirty="0" smtClean="0">
              <a:latin typeface="Bookman Old Style" pitchFamily="18" charset="0"/>
            </a:endParaRPr>
          </a:p>
          <a:p>
            <a:pPr algn="just">
              <a:lnSpc>
                <a:spcPct val="150000"/>
              </a:lnSpc>
              <a:buClrTx/>
              <a:buFont typeface="Wingdings" pitchFamily="2" charset="2"/>
              <a:buChar char="v"/>
            </a:pPr>
            <a:r>
              <a:rPr lang="en-US" sz="1800" dirty="0" smtClean="0">
                <a:latin typeface="Bookman Old Style" pitchFamily="18" charset="0"/>
              </a:rPr>
              <a:t>The Co-operative moment of Tripura enjoys two tiers systems – Apex Co-operatives at the State Level and Primary Co-operatives at the grass root Level. </a:t>
            </a:r>
          </a:p>
          <a:p>
            <a:pPr algn="just">
              <a:lnSpc>
                <a:spcPct val="150000"/>
              </a:lnSpc>
              <a:buClrTx/>
              <a:buFont typeface="Wingdings" pitchFamily="2" charset="2"/>
              <a:buChar char="v"/>
            </a:pPr>
            <a:endParaRPr lang="en-US" sz="1100" dirty="0" smtClean="0">
              <a:latin typeface="Bookman Old Style" pitchFamily="18" charset="0"/>
            </a:endParaRPr>
          </a:p>
          <a:p>
            <a:pPr algn="just">
              <a:lnSpc>
                <a:spcPct val="150000"/>
              </a:lnSpc>
              <a:buClrTx/>
              <a:buFont typeface="Wingdings" pitchFamily="2" charset="2"/>
              <a:buChar char="v"/>
            </a:pPr>
            <a:r>
              <a:rPr lang="en-US" sz="1800" dirty="0" smtClean="0">
                <a:latin typeface="Bookman Old Style" pitchFamily="18" charset="0"/>
              </a:rPr>
              <a:t>There are </a:t>
            </a:r>
            <a:r>
              <a:rPr lang="en-US" sz="1800" b="1" dirty="0" smtClean="0">
                <a:latin typeface="Bookman Old Style" pitchFamily="18" charset="0"/>
              </a:rPr>
              <a:t>3761</a:t>
            </a:r>
            <a:r>
              <a:rPr lang="en-US" sz="1800" dirty="0" smtClean="0">
                <a:latin typeface="Bookman Old Style" pitchFamily="18" charset="0"/>
              </a:rPr>
              <a:t> Co-operative Societies functioning. Of which, there are 11 nos. of Apex Co-operatives, 14 nos. Marketing Co-operatives, 56 nos. of LAMPS, 212 nos. of  PACS, 330 nos. of Fishery Co-operatives, 411 nos. of Diary Co-operatives, 297 nos. of ARD Linked Co-operatives, 285 nos. of Consumer Co-operatives and 2145 nos. of Other types Co-operatives. </a:t>
            </a:r>
            <a:endParaRPr lang="en-US" sz="1800" dirty="0">
              <a:latin typeface="Bookman Old Style" pitchFamily="18" charset="0"/>
            </a:endParaRPr>
          </a:p>
        </p:txBody>
      </p:sp>
      <p:sp>
        <p:nvSpPr>
          <p:cNvPr id="6" name="TextBox 5"/>
          <p:cNvSpPr txBox="1"/>
          <p:nvPr/>
        </p:nvSpPr>
        <p:spPr>
          <a:xfrm>
            <a:off x="381000" y="304802"/>
            <a:ext cx="8382000" cy="584775"/>
          </a:xfrm>
          <a:prstGeom prst="rect">
            <a:avLst/>
          </a:prstGeom>
          <a:noFill/>
        </p:spPr>
        <p:txBody>
          <a:bodyPr wrap="square" rtlCol="0">
            <a:spAutoFit/>
          </a:bodyPr>
          <a:lstStyle/>
          <a:p>
            <a:pPr algn="ctr"/>
            <a:r>
              <a:rPr lang="en-US" sz="3200" b="1" u="sng" dirty="0" smtClean="0">
                <a:latin typeface="Bookman Old Style" pitchFamily="18" charset="0"/>
              </a:rPr>
              <a:t>Profile</a:t>
            </a:r>
            <a:endParaRPr lang="en-US" sz="3200" b="1" u="sng" dirty="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533400"/>
          </a:xfrm>
        </p:spPr>
        <p:txBody>
          <a:bodyPr>
            <a:normAutofit/>
          </a:bodyPr>
          <a:lstStyle/>
          <a:p>
            <a:r>
              <a:rPr lang="en-US" sz="2800" b="1" u="sng" dirty="0" smtClean="0">
                <a:solidFill>
                  <a:schemeClr val="tx1"/>
                </a:solidFill>
                <a:latin typeface="Bookman Old Style" pitchFamily="18" charset="0"/>
              </a:rPr>
              <a:t>Key Activities of the Co-operation Department </a:t>
            </a:r>
            <a:endParaRPr lang="en-US" sz="2800" b="1" u="sng" dirty="0">
              <a:solidFill>
                <a:schemeClr val="tx1"/>
              </a:solidFill>
              <a:latin typeface="Bookman Old Style" pitchFamily="18" charset="0"/>
            </a:endParaRPr>
          </a:p>
        </p:txBody>
      </p:sp>
      <p:sp>
        <p:nvSpPr>
          <p:cNvPr id="3" name="Content Placeholder 2"/>
          <p:cNvSpPr>
            <a:spLocks noGrp="1"/>
          </p:cNvSpPr>
          <p:nvPr>
            <p:ph idx="1"/>
          </p:nvPr>
        </p:nvSpPr>
        <p:spPr>
          <a:xfrm>
            <a:off x="304800" y="1219200"/>
            <a:ext cx="8610600" cy="5334000"/>
          </a:xfrm>
        </p:spPr>
        <p:txBody>
          <a:bodyPr>
            <a:normAutofit lnSpcReduction="10000"/>
          </a:bodyPr>
          <a:lstStyle/>
          <a:p>
            <a:pPr algn="just">
              <a:lnSpc>
                <a:spcPct val="120000"/>
              </a:lnSpc>
              <a:buClrTx/>
              <a:buFont typeface="Wingdings" pitchFamily="2" charset="2"/>
              <a:buChar char="v"/>
            </a:pPr>
            <a:r>
              <a:rPr lang="en-US" sz="2000" dirty="0" smtClean="0">
                <a:latin typeface="Bookman Old Style" pitchFamily="18" charset="0"/>
              </a:rPr>
              <a:t>Registration of Co-operative societies under TCS Act ,1974.</a:t>
            </a:r>
          </a:p>
          <a:p>
            <a:pPr algn="just">
              <a:lnSpc>
                <a:spcPct val="120000"/>
              </a:lnSpc>
              <a:buClrTx/>
              <a:buFont typeface="Wingdings" pitchFamily="2" charset="2"/>
              <a:buChar char="v"/>
            </a:pPr>
            <a:r>
              <a:rPr lang="en-US" sz="2000" dirty="0" smtClean="0">
                <a:latin typeface="Bookman Old Style" pitchFamily="18" charset="0"/>
              </a:rPr>
              <a:t>Registration of NGOs /Societies under Societies Registration Act, 1860.</a:t>
            </a:r>
          </a:p>
          <a:p>
            <a:pPr algn="just">
              <a:lnSpc>
                <a:spcPct val="120000"/>
              </a:lnSpc>
              <a:buClrTx/>
              <a:buFont typeface="Wingdings" pitchFamily="2" charset="2"/>
              <a:buChar char="v"/>
            </a:pPr>
            <a:r>
              <a:rPr lang="en-US" sz="2000" dirty="0" smtClean="0">
                <a:latin typeface="Bookman Old Style" pitchFamily="18" charset="0"/>
              </a:rPr>
              <a:t>Audit of Accounts of Co-operatives Societies.</a:t>
            </a:r>
          </a:p>
          <a:p>
            <a:pPr algn="just">
              <a:lnSpc>
                <a:spcPct val="120000"/>
              </a:lnSpc>
              <a:buClrTx/>
              <a:buFont typeface="Wingdings" pitchFamily="2" charset="2"/>
              <a:buChar char="v"/>
            </a:pPr>
            <a:r>
              <a:rPr lang="en-US" sz="2000" dirty="0" smtClean="0">
                <a:latin typeface="Bookman Old Style" pitchFamily="18" charset="0"/>
              </a:rPr>
              <a:t>Inspection and enquiry into the affairs of Co-operative societies </a:t>
            </a:r>
          </a:p>
          <a:p>
            <a:pPr algn="just">
              <a:lnSpc>
                <a:spcPct val="120000"/>
              </a:lnSpc>
              <a:buClrTx/>
              <a:buFont typeface="Wingdings" pitchFamily="2" charset="2"/>
              <a:buChar char="v"/>
            </a:pPr>
            <a:r>
              <a:rPr lang="en-US" sz="2000" dirty="0" smtClean="0">
                <a:latin typeface="Bookman Old Style" pitchFamily="18" charset="0"/>
              </a:rPr>
              <a:t>Election of the management committees of Co-operative Societies.</a:t>
            </a:r>
          </a:p>
          <a:p>
            <a:pPr algn="just">
              <a:lnSpc>
                <a:spcPct val="120000"/>
              </a:lnSpc>
              <a:buClrTx/>
              <a:buFont typeface="Wingdings" pitchFamily="2" charset="2"/>
              <a:buChar char="v"/>
            </a:pPr>
            <a:r>
              <a:rPr lang="en-US" sz="2000" dirty="0" smtClean="0">
                <a:latin typeface="Bookman Old Style" pitchFamily="18" charset="0"/>
              </a:rPr>
              <a:t>Winding up of defunct / </a:t>
            </a:r>
            <a:r>
              <a:rPr lang="en-US" sz="2000" dirty="0">
                <a:latin typeface="Bookman Old Style" pitchFamily="18" charset="0"/>
              </a:rPr>
              <a:t>n</a:t>
            </a:r>
            <a:r>
              <a:rPr lang="en-US" sz="2000" dirty="0" smtClean="0">
                <a:latin typeface="Bookman Old Style" pitchFamily="18" charset="0"/>
              </a:rPr>
              <a:t>on- functional Co-operative Societies.</a:t>
            </a:r>
          </a:p>
          <a:p>
            <a:pPr algn="just">
              <a:lnSpc>
                <a:spcPct val="120000"/>
              </a:lnSpc>
              <a:buClrTx/>
              <a:buFont typeface="Wingdings" pitchFamily="2" charset="2"/>
              <a:buChar char="v"/>
            </a:pPr>
            <a:r>
              <a:rPr lang="en-US" sz="2000" dirty="0" smtClean="0">
                <a:latin typeface="Bookman Old Style" pitchFamily="18" charset="0"/>
              </a:rPr>
              <a:t>Settlement of Disputes of Co-operative Societies.</a:t>
            </a:r>
          </a:p>
          <a:p>
            <a:pPr algn="just">
              <a:lnSpc>
                <a:spcPct val="120000"/>
              </a:lnSpc>
              <a:buClrTx/>
              <a:buFont typeface="Wingdings" pitchFamily="2" charset="2"/>
              <a:buChar char="v"/>
            </a:pPr>
            <a:r>
              <a:rPr lang="en-US" sz="2000" dirty="0" smtClean="0">
                <a:latin typeface="Bookman Old Style" pitchFamily="18" charset="0"/>
              </a:rPr>
              <a:t>Extending financial assistance to the Co-operative Societies for their all round development and growth.</a:t>
            </a:r>
          </a:p>
          <a:p>
            <a:pPr algn="just">
              <a:lnSpc>
                <a:spcPct val="120000"/>
              </a:lnSpc>
              <a:buClrTx/>
              <a:buFont typeface="Wingdings" pitchFamily="2" charset="2"/>
              <a:buChar char="v"/>
            </a:pPr>
            <a:r>
              <a:rPr lang="en-US" sz="2000" dirty="0" smtClean="0">
                <a:latin typeface="Bookman Old Style" pitchFamily="18" charset="0"/>
              </a:rPr>
              <a:t>Coordination between the Co-operative Societies and NABARD, NCDC, GOI for the greater interest  of the Co-operative fraternities.</a:t>
            </a:r>
            <a:endParaRPr lang="en-US" sz="2000" dirty="0">
              <a:latin typeface="Bookman Old Style" pitchFamily="18"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5181600" cy="715963"/>
          </a:xfrm>
        </p:spPr>
        <p:txBody>
          <a:bodyPr>
            <a:normAutofit/>
          </a:bodyPr>
          <a:lstStyle/>
          <a:p>
            <a:r>
              <a:rPr lang="en-US" sz="3600" b="1" u="sng" dirty="0" smtClean="0">
                <a:latin typeface="Bookman Old Style" pitchFamily="18" charset="0"/>
              </a:rPr>
              <a:t> </a:t>
            </a:r>
            <a:r>
              <a:rPr lang="en-US" sz="3600" b="1" u="sng" dirty="0" smtClean="0">
                <a:solidFill>
                  <a:schemeClr val="tx1"/>
                </a:solidFill>
                <a:latin typeface="Bookman Old Style" pitchFamily="18" charset="0"/>
              </a:rPr>
              <a:t>Major Achievements</a:t>
            </a:r>
            <a:endParaRPr lang="en-US" sz="3600" b="1" u="sng" dirty="0">
              <a:solidFill>
                <a:schemeClr val="tx1"/>
              </a:solidFill>
              <a:latin typeface="Bookman Old Style" pitchFamily="18" charset="0"/>
            </a:endParaRPr>
          </a:p>
        </p:txBody>
      </p:sp>
      <p:sp>
        <p:nvSpPr>
          <p:cNvPr id="3" name="Content Placeholder 2"/>
          <p:cNvSpPr>
            <a:spLocks noGrp="1"/>
          </p:cNvSpPr>
          <p:nvPr>
            <p:ph idx="1"/>
          </p:nvPr>
        </p:nvSpPr>
        <p:spPr>
          <a:xfrm>
            <a:off x="152400" y="762000"/>
            <a:ext cx="8991600" cy="3048000"/>
          </a:xfrm>
        </p:spPr>
        <p:txBody>
          <a:bodyPr>
            <a:normAutofit fontScale="40000" lnSpcReduction="20000"/>
          </a:bodyPr>
          <a:lstStyle/>
          <a:p>
            <a:pPr>
              <a:buNone/>
            </a:pPr>
            <a:r>
              <a:rPr lang="en-US" sz="4500" b="1" u="sng" dirty="0" smtClean="0">
                <a:latin typeface="Bookman Old Style" pitchFamily="18" charset="0"/>
              </a:rPr>
              <a:t>01)  Online Registration of Co-operatives and members enrollment:</a:t>
            </a:r>
            <a:r>
              <a:rPr lang="en-US" sz="4500" u="sng" dirty="0" smtClean="0">
                <a:latin typeface="Bookman Old Style" pitchFamily="18" charset="0"/>
              </a:rPr>
              <a:t>-</a:t>
            </a:r>
          </a:p>
          <a:p>
            <a:pPr>
              <a:buNone/>
            </a:pPr>
            <a:endParaRPr lang="en-US" sz="1900" u="sng" dirty="0" smtClean="0">
              <a:latin typeface="Bookman Old Style" pitchFamily="18" charset="0"/>
            </a:endParaRPr>
          </a:p>
          <a:p>
            <a:pPr algn="just">
              <a:buClrTx/>
              <a:buFont typeface="Wingdings" pitchFamily="2" charset="2"/>
              <a:buChar char="v"/>
            </a:pPr>
            <a:r>
              <a:rPr lang="en-US" sz="4500" dirty="0" smtClean="0">
                <a:latin typeface="Bookman Old Style" pitchFamily="18" charset="0"/>
              </a:rPr>
              <a:t>The Department has achieved the set target for establishment of at least 1(one) Co-operative  Society in each &amp; every Gram Panchayat /ADC Village. As on date, </a:t>
            </a:r>
            <a:r>
              <a:rPr lang="en-US" sz="4500" b="1" dirty="0" smtClean="0">
                <a:latin typeface="Bookman Old Style" pitchFamily="18" charset="0"/>
              </a:rPr>
              <a:t>3761</a:t>
            </a:r>
            <a:r>
              <a:rPr lang="en-US" sz="4500" dirty="0" smtClean="0">
                <a:latin typeface="Bookman Old Style" pitchFamily="18" charset="0"/>
              </a:rPr>
              <a:t> nos. of  Co-operatives in different areas with a total  membership of </a:t>
            </a:r>
            <a:r>
              <a:rPr lang="en-US" sz="4500" b="1" dirty="0" smtClean="0">
                <a:latin typeface="Bookman Old Style" pitchFamily="18" charset="0"/>
              </a:rPr>
              <a:t>8.60 </a:t>
            </a:r>
            <a:r>
              <a:rPr lang="en-US" sz="4500" b="1" dirty="0" err="1" smtClean="0">
                <a:latin typeface="Bookman Old Style" pitchFamily="18" charset="0"/>
              </a:rPr>
              <a:t>lakh</a:t>
            </a:r>
            <a:r>
              <a:rPr lang="en-US" sz="4500" b="1" dirty="0" smtClean="0">
                <a:latin typeface="Bookman Old Style" pitchFamily="18" charset="0"/>
              </a:rPr>
              <a:t> </a:t>
            </a:r>
            <a:r>
              <a:rPr lang="en-US" sz="4500" dirty="0" smtClean="0">
                <a:latin typeface="Bookman Old Style" pitchFamily="18" charset="0"/>
              </a:rPr>
              <a:t>have been formed. </a:t>
            </a:r>
          </a:p>
          <a:p>
            <a:pPr algn="just">
              <a:buClrTx/>
              <a:buFont typeface="Wingdings" pitchFamily="2" charset="2"/>
              <a:buChar char="v"/>
            </a:pPr>
            <a:endParaRPr lang="en-US" sz="4500" dirty="0" smtClean="0">
              <a:latin typeface="Bookman Old Style" pitchFamily="18" charset="0"/>
            </a:endParaRPr>
          </a:p>
          <a:p>
            <a:pPr algn="just">
              <a:buClrTx/>
              <a:buFont typeface="Wingdings" pitchFamily="2" charset="2"/>
              <a:buChar char="v"/>
            </a:pPr>
            <a:r>
              <a:rPr lang="en-US" sz="4500" dirty="0" smtClean="0">
                <a:latin typeface="Bookman Old Style" pitchFamily="18" charset="0"/>
              </a:rPr>
              <a:t>As a part of “Ease of Doing Business” initiative, the department has already launched online Registration of Co-operative Societies through single window “</a:t>
            </a:r>
            <a:r>
              <a:rPr lang="en-US" sz="4500" dirty="0" err="1" smtClean="0">
                <a:latin typeface="Bookman Old Style" pitchFamily="18" charset="0"/>
              </a:rPr>
              <a:t>Swaagat</a:t>
            </a:r>
            <a:r>
              <a:rPr lang="en-US" sz="4500" dirty="0" smtClean="0">
                <a:latin typeface="Bookman Old Style" pitchFamily="18" charset="0"/>
              </a:rPr>
              <a:t>” Portal.</a:t>
            </a:r>
          </a:p>
          <a:p>
            <a:pPr algn="just">
              <a:buClrTx/>
              <a:buFont typeface="Wingdings" pitchFamily="2" charset="2"/>
              <a:buChar char="v"/>
            </a:pPr>
            <a:endParaRPr lang="en-US" sz="4500" dirty="0" smtClean="0">
              <a:latin typeface="Bookman Old Style" pitchFamily="18" charset="0"/>
            </a:endParaRPr>
          </a:p>
          <a:p>
            <a:pPr algn="just">
              <a:buClrTx/>
              <a:buNone/>
            </a:pPr>
            <a:r>
              <a:rPr lang="en-US" sz="4500" dirty="0" smtClean="0">
                <a:latin typeface="Bookman Old Style" pitchFamily="18" charset="0"/>
              </a:rPr>
              <a:t>     Last 5(five) years performance is as under :-</a:t>
            </a:r>
          </a:p>
          <a:p>
            <a:pPr algn="just">
              <a:buClrTx/>
              <a:buFont typeface="Wingdings" pitchFamily="2" charset="2"/>
              <a:buChar char="v"/>
            </a:pPr>
            <a:endParaRPr lang="en-US" sz="4500" dirty="0" smtClean="0">
              <a:latin typeface="Bookman Old Style" pitchFamily="18" charset="0"/>
            </a:endParaRPr>
          </a:p>
          <a:p>
            <a:pPr algn="just">
              <a:buFont typeface="Wingdings" pitchFamily="2" charset="2"/>
              <a:buChar char="v"/>
            </a:pPr>
            <a:endParaRPr lang="en-US" sz="4500" dirty="0" smtClean="0">
              <a:latin typeface="Bookman Old Style" pitchFamily="18" charset="0"/>
            </a:endParaRPr>
          </a:p>
          <a:p>
            <a:pPr algn="just">
              <a:buNone/>
            </a:pPr>
            <a:endParaRPr lang="en-US" sz="4500" dirty="0" smtClean="0">
              <a:latin typeface="Bookman Old Style" pitchFamily="18" charset="0"/>
            </a:endParaRPr>
          </a:p>
          <a:p>
            <a:pPr>
              <a:buNone/>
            </a:pPr>
            <a:endParaRPr lang="en-US" sz="4500" dirty="0"/>
          </a:p>
        </p:txBody>
      </p:sp>
      <p:graphicFrame>
        <p:nvGraphicFramePr>
          <p:cNvPr id="4" name="Table 3"/>
          <p:cNvGraphicFramePr>
            <a:graphicFrameLocks noGrp="1"/>
          </p:cNvGraphicFramePr>
          <p:nvPr/>
        </p:nvGraphicFramePr>
        <p:xfrm>
          <a:off x="457200" y="3870959"/>
          <a:ext cx="8153401" cy="2758441"/>
        </p:xfrm>
        <a:graphic>
          <a:graphicData uri="http://schemas.openxmlformats.org/drawingml/2006/table">
            <a:tbl>
              <a:tblPr firstRow="1" bandRow="1">
                <a:tableStyleId>{5940675A-B579-460E-94D1-54222C63F5DA}</a:tableStyleId>
              </a:tblPr>
              <a:tblGrid>
                <a:gridCol w="533400"/>
                <a:gridCol w="2133600"/>
                <a:gridCol w="1066800"/>
                <a:gridCol w="1066800"/>
                <a:gridCol w="1219200"/>
                <a:gridCol w="1021774"/>
                <a:gridCol w="1111827"/>
              </a:tblGrid>
              <a:tr h="671928">
                <a:tc>
                  <a:txBody>
                    <a:bodyPr/>
                    <a:lstStyle/>
                    <a:p>
                      <a:r>
                        <a:rPr lang="en-US" sz="1600" b="1" dirty="0" smtClean="0"/>
                        <a:t>Sl. No</a:t>
                      </a:r>
                      <a:endParaRPr lang="en-US" sz="1600" b="1" dirty="0"/>
                    </a:p>
                  </a:txBody>
                  <a:tcPr/>
                </a:tc>
                <a:tc>
                  <a:txBody>
                    <a:bodyPr/>
                    <a:lstStyle/>
                    <a:p>
                      <a:r>
                        <a:rPr lang="en-US" sz="1600" b="1" dirty="0" smtClean="0"/>
                        <a:t>Particulars</a:t>
                      </a:r>
                      <a:endParaRPr lang="en-US" sz="1600" b="1" dirty="0"/>
                    </a:p>
                  </a:txBody>
                  <a:tcPr/>
                </a:tc>
                <a:tc>
                  <a:txBody>
                    <a:bodyPr/>
                    <a:lstStyle/>
                    <a:p>
                      <a:pPr algn="ctr"/>
                      <a:r>
                        <a:rPr lang="en-US" sz="1600" b="1" dirty="0" smtClean="0">
                          <a:latin typeface="Arial" pitchFamily="34" charset="0"/>
                          <a:cs typeface="Arial" pitchFamily="34" charset="0"/>
                        </a:rPr>
                        <a:t>2017-18</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2018-19</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2019-20</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2020-21</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2021-22</a:t>
                      </a:r>
                      <a:endParaRPr lang="en-US" sz="1600" b="1" dirty="0">
                        <a:latin typeface="Arial" pitchFamily="34" charset="0"/>
                        <a:cs typeface="Arial" pitchFamily="34" charset="0"/>
                      </a:endParaRPr>
                    </a:p>
                  </a:txBody>
                  <a:tcPr/>
                </a:tc>
              </a:tr>
              <a:tr h="742657">
                <a:tc>
                  <a:txBody>
                    <a:bodyPr/>
                    <a:lstStyle/>
                    <a:p>
                      <a:r>
                        <a:rPr lang="en-US" sz="1600" dirty="0" smtClean="0"/>
                        <a:t>1</a:t>
                      </a:r>
                      <a:endParaRPr lang="en-US" sz="1600" dirty="0"/>
                    </a:p>
                  </a:txBody>
                  <a:tcPr/>
                </a:tc>
                <a:tc>
                  <a:txBody>
                    <a:bodyPr/>
                    <a:lstStyle/>
                    <a:p>
                      <a:r>
                        <a:rPr lang="en-US" sz="1600" b="1" dirty="0" smtClean="0"/>
                        <a:t>No. of Co-operatives registered</a:t>
                      </a:r>
                      <a:endParaRPr lang="en-US" sz="1600" b="1" dirty="0"/>
                    </a:p>
                  </a:txBody>
                  <a:tcPr/>
                </a:tc>
                <a:tc>
                  <a:txBody>
                    <a:bodyPr/>
                    <a:lstStyle/>
                    <a:p>
                      <a:pPr algn="ctr"/>
                      <a:r>
                        <a:rPr lang="en-US" sz="1600" b="1" dirty="0" smtClean="0">
                          <a:latin typeface="Arial" pitchFamily="34" charset="0"/>
                          <a:cs typeface="Arial" pitchFamily="34" charset="0"/>
                        </a:rPr>
                        <a:t>08</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255</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782</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319</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102</a:t>
                      </a:r>
                      <a:endParaRPr lang="en-US" sz="1600" b="1" dirty="0">
                        <a:latin typeface="Arial" pitchFamily="34" charset="0"/>
                        <a:cs typeface="Arial" pitchFamily="34" charset="0"/>
                      </a:endParaRPr>
                    </a:p>
                  </a:txBody>
                  <a:tcPr/>
                </a:tc>
              </a:tr>
              <a:tr h="671928">
                <a:tc>
                  <a:txBody>
                    <a:bodyPr/>
                    <a:lstStyle/>
                    <a:p>
                      <a:r>
                        <a:rPr lang="en-US" sz="1600" dirty="0" smtClean="0"/>
                        <a:t>2</a:t>
                      </a:r>
                      <a:endParaRPr lang="en-US" sz="1600" dirty="0"/>
                    </a:p>
                  </a:txBody>
                  <a:tcPr/>
                </a:tc>
                <a:tc>
                  <a:txBody>
                    <a:bodyPr/>
                    <a:lstStyle/>
                    <a:p>
                      <a:r>
                        <a:rPr lang="en-US" sz="1600" b="1" dirty="0" smtClean="0"/>
                        <a:t>No of members enrolled</a:t>
                      </a:r>
                      <a:endParaRPr lang="en-US" sz="1600" b="1" dirty="0"/>
                    </a:p>
                  </a:txBody>
                  <a:tcPr/>
                </a:tc>
                <a:tc>
                  <a:txBody>
                    <a:bodyPr/>
                    <a:lstStyle/>
                    <a:p>
                      <a:pPr algn="ctr"/>
                      <a:r>
                        <a:rPr lang="en-US" sz="1600" b="1" dirty="0" smtClean="0">
                          <a:latin typeface="Arial" pitchFamily="34" charset="0"/>
                          <a:cs typeface="Arial" pitchFamily="34" charset="0"/>
                        </a:rPr>
                        <a:t>112</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3570</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10948</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4466</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1428</a:t>
                      </a:r>
                      <a:endParaRPr lang="en-US" sz="1600" b="1" dirty="0">
                        <a:latin typeface="Arial" pitchFamily="34" charset="0"/>
                        <a:cs typeface="Arial" pitchFamily="34" charset="0"/>
                      </a:endParaRPr>
                    </a:p>
                  </a:txBody>
                  <a:tcPr/>
                </a:tc>
              </a:tr>
              <a:tr h="671928">
                <a:tc>
                  <a:txBody>
                    <a:bodyPr/>
                    <a:lstStyle/>
                    <a:p>
                      <a:r>
                        <a:rPr lang="en-US" sz="1600" dirty="0" smtClean="0"/>
                        <a:t>3</a:t>
                      </a:r>
                      <a:endParaRPr lang="en-US" sz="1600" dirty="0"/>
                    </a:p>
                  </a:txBody>
                  <a:tcPr/>
                </a:tc>
                <a:tc>
                  <a:txBody>
                    <a:bodyPr/>
                    <a:lstStyle/>
                    <a:p>
                      <a:r>
                        <a:rPr lang="en-US" sz="1600" b="1" dirty="0" smtClean="0"/>
                        <a:t>No. of NGOs Registered</a:t>
                      </a:r>
                      <a:endParaRPr lang="en-US" sz="1600" b="1" dirty="0"/>
                    </a:p>
                  </a:txBody>
                  <a:tcPr/>
                </a:tc>
                <a:tc>
                  <a:txBody>
                    <a:bodyPr/>
                    <a:lstStyle/>
                    <a:p>
                      <a:pPr algn="ctr"/>
                      <a:r>
                        <a:rPr lang="en-US" sz="1600" b="1" dirty="0" smtClean="0">
                          <a:latin typeface="Arial" pitchFamily="34" charset="0"/>
                          <a:cs typeface="Arial" pitchFamily="34" charset="0"/>
                        </a:rPr>
                        <a:t>782</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319</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243</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193</a:t>
                      </a:r>
                      <a:endParaRPr lang="en-US" sz="1600" b="1" dirty="0">
                        <a:latin typeface="Arial" pitchFamily="34" charset="0"/>
                        <a:cs typeface="Arial" pitchFamily="34" charset="0"/>
                      </a:endParaRPr>
                    </a:p>
                  </a:txBody>
                  <a:tcPr/>
                </a:tc>
                <a:tc>
                  <a:txBody>
                    <a:bodyPr/>
                    <a:lstStyle/>
                    <a:p>
                      <a:pPr algn="ctr"/>
                      <a:r>
                        <a:rPr lang="en-US" sz="1600" b="1" dirty="0" smtClean="0">
                          <a:latin typeface="Arial" pitchFamily="34" charset="0"/>
                          <a:cs typeface="Arial" pitchFamily="34" charset="0"/>
                        </a:rPr>
                        <a:t>264</a:t>
                      </a:r>
                      <a:endParaRPr lang="en-US" sz="1600" b="1" dirty="0">
                        <a:latin typeface="Arial" pitchFamily="34" charset="0"/>
                        <a:cs typeface="Arial" pitchFamily="34" charset="0"/>
                      </a:endParaRPr>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CDP\2nd year photo\Hitasadhini\1.jpg"/>
          <p:cNvPicPr>
            <a:picLocks noChangeAspect="1" noChangeArrowheads="1"/>
          </p:cNvPicPr>
          <p:nvPr/>
        </p:nvPicPr>
        <p:blipFill>
          <a:blip r:embed="rId2" cstate="print"/>
          <a:srcRect/>
          <a:stretch>
            <a:fillRect/>
          </a:stretch>
        </p:blipFill>
        <p:spPr bwMode="auto">
          <a:xfrm>
            <a:off x="76200" y="3169466"/>
            <a:ext cx="4724400" cy="368853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28600" y="-152399"/>
            <a:ext cx="8991600" cy="914400"/>
          </a:xfrm>
        </p:spPr>
        <p:txBody>
          <a:bodyPr>
            <a:normAutofit/>
          </a:bodyPr>
          <a:lstStyle/>
          <a:p>
            <a:r>
              <a:rPr lang="en-US" sz="2000" b="1" dirty="0" smtClean="0">
                <a:solidFill>
                  <a:schemeClr val="tx1"/>
                </a:solidFill>
                <a:latin typeface="Bookman Old Style" pitchFamily="18" charset="0"/>
              </a:rPr>
              <a:t>02)   </a:t>
            </a:r>
            <a:r>
              <a:rPr lang="en-US" sz="2400" b="1" dirty="0" smtClean="0">
                <a:solidFill>
                  <a:schemeClr val="tx1"/>
                </a:solidFill>
                <a:latin typeface="Bookman Old Style" pitchFamily="18" charset="0"/>
              </a:rPr>
              <a:t>Implementation of Integrated Cooperative  	   		  Development Project(ICDP</a:t>
            </a:r>
            <a:r>
              <a:rPr lang="en-US" sz="2400" b="1" u="sng" dirty="0" smtClean="0">
                <a:solidFill>
                  <a:schemeClr val="tx1"/>
                </a:solidFill>
                <a:latin typeface="Bookman Old Style" pitchFamily="18" charset="0"/>
              </a:rPr>
              <a:t>) </a:t>
            </a:r>
            <a:endParaRPr lang="en-US" sz="2400" b="1" u="sng" dirty="0">
              <a:solidFill>
                <a:schemeClr val="tx1"/>
              </a:solidFill>
              <a:latin typeface="Bookman Old Style" pitchFamily="18" charset="0"/>
            </a:endParaRPr>
          </a:p>
        </p:txBody>
      </p:sp>
      <p:sp>
        <p:nvSpPr>
          <p:cNvPr id="3" name="Content Placeholder 2"/>
          <p:cNvSpPr>
            <a:spLocks noGrp="1"/>
          </p:cNvSpPr>
          <p:nvPr>
            <p:ph idx="1"/>
          </p:nvPr>
        </p:nvSpPr>
        <p:spPr>
          <a:xfrm>
            <a:off x="152400" y="762000"/>
            <a:ext cx="8991600" cy="2514600"/>
          </a:xfrm>
        </p:spPr>
        <p:txBody>
          <a:bodyPr>
            <a:normAutofit/>
          </a:bodyPr>
          <a:lstStyle/>
          <a:p>
            <a:pPr algn="just">
              <a:buClrTx/>
              <a:buFont typeface="Wingdings" pitchFamily="2" charset="2"/>
              <a:buChar char="v"/>
            </a:pPr>
            <a:r>
              <a:rPr lang="en-US" sz="1800" dirty="0" smtClean="0">
                <a:latin typeface="Bookman Old Style" pitchFamily="18" charset="0"/>
              </a:rPr>
              <a:t>3 (three) ICDPs under the aegis of NCDC, with a total project outlay of  Rs. 26.61 </a:t>
            </a:r>
            <a:r>
              <a:rPr lang="en-US" sz="1800" dirty="0" err="1" smtClean="0">
                <a:latin typeface="Bookman Old Style" pitchFamily="18" charset="0"/>
              </a:rPr>
              <a:t>crore</a:t>
            </a:r>
            <a:r>
              <a:rPr lang="en-US" sz="1800" dirty="0" smtClean="0">
                <a:latin typeface="Bookman Old Style" pitchFamily="18" charset="0"/>
              </a:rPr>
              <a:t> are in operation in </a:t>
            </a:r>
            <a:r>
              <a:rPr lang="en-US" sz="1800" dirty="0" err="1" smtClean="0">
                <a:latin typeface="Bookman Old Style" pitchFamily="18" charset="0"/>
              </a:rPr>
              <a:t>Dhalai</a:t>
            </a:r>
            <a:r>
              <a:rPr lang="en-US" sz="1800" dirty="0" smtClean="0">
                <a:latin typeface="Bookman Old Style" pitchFamily="18" charset="0"/>
              </a:rPr>
              <a:t>, North &amp; </a:t>
            </a:r>
            <a:r>
              <a:rPr lang="en-US" sz="1800" dirty="0" err="1" smtClean="0">
                <a:latin typeface="Bookman Old Style" pitchFamily="18" charset="0"/>
              </a:rPr>
              <a:t>Unakoti</a:t>
            </a:r>
            <a:r>
              <a:rPr lang="en-US" sz="1800" dirty="0" smtClean="0">
                <a:latin typeface="Bookman Old Style" pitchFamily="18" charset="0"/>
              </a:rPr>
              <a:t> </a:t>
            </a:r>
            <a:r>
              <a:rPr lang="en-US" sz="1800" dirty="0" smtClean="0">
                <a:latin typeface="Bookman Old Style" pitchFamily="18" charset="0"/>
              </a:rPr>
              <a:t>Districts of Tripura.</a:t>
            </a:r>
            <a:endParaRPr lang="en-US" sz="1800" dirty="0" smtClean="0">
              <a:latin typeface="Bookman Old Style" pitchFamily="18" charset="0"/>
            </a:endParaRPr>
          </a:p>
          <a:p>
            <a:pPr algn="just">
              <a:buClrTx/>
              <a:buFont typeface="Wingdings" pitchFamily="2" charset="2"/>
              <a:buChar char="v"/>
            </a:pPr>
            <a:r>
              <a:rPr lang="en-US" sz="1800" dirty="0" smtClean="0">
                <a:latin typeface="Bookman Old Style" pitchFamily="18" charset="0"/>
              </a:rPr>
              <a:t>The project implementation would be completed </a:t>
            </a:r>
            <a:r>
              <a:rPr lang="en-US" sz="1800" b="1" dirty="0" smtClean="0">
                <a:latin typeface="Bookman Old Style" pitchFamily="18" charset="0"/>
              </a:rPr>
              <a:t>in March, 2023.</a:t>
            </a:r>
          </a:p>
          <a:p>
            <a:pPr algn="just">
              <a:buClrTx/>
              <a:buFont typeface="Wingdings" pitchFamily="2" charset="2"/>
              <a:buChar char="v"/>
            </a:pPr>
            <a:r>
              <a:rPr lang="en-US" sz="1800" dirty="0" smtClean="0">
                <a:latin typeface="Bookman Old Style" pitchFamily="18" charset="0"/>
              </a:rPr>
              <a:t>As output of the  project implementation, a good numbers of critical infrastructures like go-down cum offices, shopping complexes, transport vehicles, water projects, furniture and fixtures, deposit counters etc have been created in 111 </a:t>
            </a:r>
            <a:r>
              <a:rPr lang="en-US" sz="1800" dirty="0" err="1" smtClean="0">
                <a:latin typeface="Bookman Old Style" pitchFamily="18" charset="0"/>
              </a:rPr>
              <a:t>nos</a:t>
            </a:r>
            <a:r>
              <a:rPr lang="en-US" sz="1800" dirty="0" smtClean="0">
                <a:latin typeface="Bookman Old Style" pitchFamily="18" charset="0"/>
              </a:rPr>
              <a:t> of beneficiary societies. Besides, creation of infrastructure  in respect of more 58 societies are in progress.</a:t>
            </a:r>
          </a:p>
          <a:p>
            <a:pPr algn="just">
              <a:buClrTx/>
              <a:buFont typeface="Wingdings" pitchFamily="2" charset="2"/>
              <a:buChar char="v"/>
            </a:pPr>
            <a:endParaRPr lang="en-US" sz="1600" dirty="0" smtClean="0">
              <a:latin typeface="Bookman Old Style" pitchFamily="18" charset="0"/>
            </a:endParaRPr>
          </a:p>
          <a:p>
            <a:pPr algn="just">
              <a:buClrTx/>
              <a:buFont typeface="Wingdings" pitchFamily="2" charset="2"/>
              <a:buChar char="v"/>
            </a:pPr>
            <a:endParaRPr lang="en-US" sz="1600" b="1" dirty="0" smtClean="0">
              <a:latin typeface="Bookman Old Style" pitchFamily="18" charset="0"/>
            </a:endParaRPr>
          </a:p>
          <a:p>
            <a:endParaRPr lang="en-US" sz="1200" dirty="0"/>
          </a:p>
        </p:txBody>
      </p:sp>
      <p:pic>
        <p:nvPicPr>
          <p:cNvPr id="10" name="Picture 3" descr="D:\ICDP\photo\dipalok\janamangal pacs\2.jpg"/>
          <p:cNvPicPr>
            <a:picLocks noChangeAspect="1" noChangeArrowheads="1"/>
          </p:cNvPicPr>
          <p:nvPr/>
        </p:nvPicPr>
        <p:blipFill>
          <a:blip r:embed="rId3" cstate="print"/>
          <a:srcRect b="14285"/>
          <a:stretch>
            <a:fillRect/>
          </a:stretch>
        </p:blipFill>
        <p:spPr bwMode="auto">
          <a:xfrm>
            <a:off x="4800601" y="5105400"/>
            <a:ext cx="4343399" cy="1905000"/>
          </a:xfrm>
          <a:prstGeom prst="rect">
            <a:avLst/>
          </a:prstGeom>
          <a:ln>
            <a:noFill/>
          </a:ln>
          <a:effectLst>
            <a:softEdge rad="112500"/>
          </a:effectLst>
        </p:spPr>
      </p:pic>
      <p:sp>
        <p:nvSpPr>
          <p:cNvPr id="11" name="TextBox 10"/>
          <p:cNvSpPr txBox="1"/>
          <p:nvPr/>
        </p:nvSpPr>
        <p:spPr>
          <a:xfrm>
            <a:off x="228600" y="3239871"/>
            <a:ext cx="4343400" cy="646331"/>
          </a:xfrm>
          <a:prstGeom prst="rect">
            <a:avLst/>
          </a:prstGeom>
          <a:noFill/>
        </p:spPr>
        <p:txBody>
          <a:bodyPr wrap="square" rtlCol="0">
            <a:spAutoFit/>
          </a:bodyPr>
          <a:lstStyle/>
          <a:p>
            <a:r>
              <a:rPr lang="en-US" b="1" dirty="0" smtClean="0"/>
              <a:t>Market Complex of </a:t>
            </a:r>
            <a:r>
              <a:rPr lang="en-US" b="1" dirty="0" err="1" smtClean="0"/>
              <a:t>Hitasadhini</a:t>
            </a:r>
            <a:r>
              <a:rPr lang="en-US" b="1" dirty="0" smtClean="0"/>
              <a:t> </a:t>
            </a:r>
            <a:r>
              <a:rPr lang="en-US" b="1" dirty="0" smtClean="0"/>
              <a:t>PMCS, </a:t>
            </a:r>
            <a:r>
              <a:rPr lang="en-US" b="1" dirty="0" smtClean="0"/>
              <a:t>North Tripura District</a:t>
            </a:r>
            <a:endParaRPr lang="en-US" b="1" dirty="0"/>
          </a:p>
        </p:txBody>
      </p:sp>
      <p:sp>
        <p:nvSpPr>
          <p:cNvPr id="16" name="TextBox 15"/>
          <p:cNvSpPr txBox="1"/>
          <p:nvPr/>
        </p:nvSpPr>
        <p:spPr>
          <a:xfrm>
            <a:off x="4876800" y="6519446"/>
            <a:ext cx="4343400" cy="338554"/>
          </a:xfrm>
          <a:prstGeom prst="rect">
            <a:avLst/>
          </a:prstGeom>
          <a:noFill/>
        </p:spPr>
        <p:txBody>
          <a:bodyPr wrap="square" rtlCol="0">
            <a:spAutoFit/>
          </a:bodyPr>
          <a:lstStyle/>
          <a:p>
            <a:r>
              <a:rPr lang="en-US" sz="1200" b="1" dirty="0" smtClean="0"/>
              <a:t>POWER TILLER DISTRIBUTED TO KAMESHWAR </a:t>
            </a:r>
            <a:r>
              <a:rPr lang="en-US" sz="1600" b="1" dirty="0" smtClean="0"/>
              <a:t>PACS</a:t>
            </a:r>
            <a:endParaRPr lang="en-US" sz="1600" b="1" dirty="0"/>
          </a:p>
        </p:txBody>
      </p:sp>
      <p:pic>
        <p:nvPicPr>
          <p:cNvPr id="14" name="Picture 13" descr="IMG20210930114151.jpg"/>
          <p:cNvPicPr>
            <a:picLocks noChangeAspect="1"/>
          </p:cNvPicPr>
          <p:nvPr/>
        </p:nvPicPr>
        <p:blipFill>
          <a:blip r:embed="rId4" cstate="print"/>
          <a:srcRect r="3906" b="25000"/>
          <a:stretch>
            <a:fillRect/>
          </a:stretch>
        </p:blipFill>
        <p:spPr>
          <a:xfrm>
            <a:off x="4876800" y="3124200"/>
            <a:ext cx="4138641" cy="2057400"/>
          </a:xfrm>
          <a:prstGeom prst="rect">
            <a:avLst/>
          </a:prstGeom>
          <a:ln w="38100">
            <a:solidFill>
              <a:schemeClr val="bg1"/>
            </a:solidFill>
          </a:ln>
        </p:spPr>
      </p:pic>
      <p:sp>
        <p:nvSpPr>
          <p:cNvPr id="15" name="TextBox 14"/>
          <p:cNvSpPr txBox="1"/>
          <p:nvPr/>
        </p:nvSpPr>
        <p:spPr>
          <a:xfrm>
            <a:off x="4876800" y="3124200"/>
            <a:ext cx="4267200"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100 MT </a:t>
            </a:r>
            <a:r>
              <a:rPr lang="en-US" b="1" dirty="0" smtClean="0">
                <a:latin typeface="Times New Roman" pitchFamily="18" charset="0"/>
                <a:cs typeface="Times New Roman" pitchFamily="18" charset="0"/>
              </a:rPr>
              <a:t>Go-down </a:t>
            </a:r>
            <a:r>
              <a:rPr lang="en-US" b="1" dirty="0" smtClean="0">
                <a:latin typeface="Times New Roman" pitchFamily="18" charset="0"/>
                <a:cs typeface="Times New Roman" pitchFamily="18" charset="0"/>
              </a:rPr>
              <a:t>cum Office with Shop</a:t>
            </a:r>
            <a:endParaRPr lang="en-IN"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rmAutofit fontScale="90000"/>
          </a:bodyPr>
          <a:lstStyle/>
          <a:p>
            <a:r>
              <a:rPr lang="en-US" sz="2800" b="1" dirty="0" smtClean="0">
                <a:latin typeface="Bookman Old Style" pitchFamily="18" charset="0"/>
              </a:rPr>
              <a:t>	</a:t>
            </a:r>
            <a:r>
              <a:rPr lang="en-US" sz="2800" b="1" dirty="0" smtClean="0">
                <a:solidFill>
                  <a:schemeClr val="tx1"/>
                </a:solidFill>
                <a:latin typeface="Bookman Old Style" pitchFamily="18" charset="0"/>
              </a:rPr>
              <a:t>03) </a:t>
            </a:r>
            <a:r>
              <a:rPr lang="en-US" sz="2800" b="1" u="sng" dirty="0" smtClean="0">
                <a:solidFill>
                  <a:schemeClr val="tx1"/>
                </a:solidFill>
                <a:latin typeface="Bookman Old Style" pitchFamily="18" charset="0"/>
              </a:rPr>
              <a:t>Implementation of ‘PACS Computerization    </a:t>
            </a:r>
            <a:r>
              <a:rPr lang="en-US" sz="2800" b="1" dirty="0" smtClean="0">
                <a:solidFill>
                  <a:schemeClr val="tx1"/>
                </a:solidFill>
                <a:latin typeface="Bookman Old Style" pitchFamily="18" charset="0"/>
              </a:rPr>
              <a:t>	        </a:t>
            </a:r>
            <a:r>
              <a:rPr lang="en-US" sz="2800" b="1" u="sng" dirty="0" smtClean="0">
                <a:solidFill>
                  <a:schemeClr val="tx1"/>
                </a:solidFill>
                <a:latin typeface="Bookman Old Style" pitchFamily="18" charset="0"/>
              </a:rPr>
              <a:t>Scheme’ of the Government of India </a:t>
            </a:r>
            <a:endParaRPr lang="en-US" sz="2800" b="1" u="sng" dirty="0">
              <a:solidFill>
                <a:schemeClr val="tx1"/>
              </a:solidFill>
              <a:latin typeface="Bookman Old Style" pitchFamily="18" charset="0"/>
            </a:endParaRPr>
          </a:p>
        </p:txBody>
      </p:sp>
      <p:sp>
        <p:nvSpPr>
          <p:cNvPr id="3" name="Content Placeholder 2"/>
          <p:cNvSpPr>
            <a:spLocks noGrp="1"/>
          </p:cNvSpPr>
          <p:nvPr>
            <p:ph idx="1"/>
          </p:nvPr>
        </p:nvSpPr>
        <p:spPr>
          <a:xfrm>
            <a:off x="228600" y="1371601"/>
            <a:ext cx="8763000" cy="4953000"/>
          </a:xfrm>
        </p:spPr>
        <p:txBody>
          <a:bodyPr>
            <a:normAutofit fontScale="92500" lnSpcReduction="10000"/>
          </a:bodyPr>
          <a:lstStyle/>
          <a:p>
            <a:pPr algn="just">
              <a:lnSpc>
                <a:spcPct val="150000"/>
              </a:lnSpc>
              <a:buFont typeface="Wingdings" pitchFamily="2" charset="2"/>
              <a:buChar char="v"/>
            </a:pPr>
            <a:r>
              <a:rPr lang="en-US" sz="1900" dirty="0" smtClean="0">
                <a:latin typeface="Bookman Old Style" pitchFamily="18" charset="0"/>
              </a:rPr>
              <a:t>The State Government has already given consent for implementation of ‘PACS Computerization Scheme’ in Tripura for transformation of all 268 PACS into multi-service centers and their required technology up-gradation.</a:t>
            </a:r>
          </a:p>
          <a:p>
            <a:pPr algn="just">
              <a:lnSpc>
                <a:spcPct val="150000"/>
              </a:lnSpc>
              <a:buFont typeface="Wingdings" pitchFamily="2" charset="2"/>
              <a:buChar char="v"/>
            </a:pPr>
            <a:r>
              <a:rPr lang="en-US" sz="1900" dirty="0" smtClean="0">
                <a:latin typeface="Bookman Old Style" pitchFamily="18" charset="0"/>
              </a:rPr>
              <a:t>The proportionate 10% share of the state Government has already been provided in the budget for 2022-23.</a:t>
            </a:r>
          </a:p>
          <a:p>
            <a:pPr algn="just">
              <a:lnSpc>
                <a:spcPct val="150000"/>
              </a:lnSpc>
              <a:buFont typeface="Wingdings" pitchFamily="2" charset="2"/>
              <a:buChar char="v"/>
            </a:pPr>
            <a:r>
              <a:rPr lang="en-US" sz="1900" dirty="0" smtClean="0">
                <a:latin typeface="Bookman Old Style" pitchFamily="18" charset="0"/>
              </a:rPr>
              <a:t>The State &amp; District level Monitoring Committees have already been constituted by the State Government.</a:t>
            </a:r>
          </a:p>
          <a:p>
            <a:pPr algn="just">
              <a:lnSpc>
                <a:spcPct val="150000"/>
              </a:lnSpc>
              <a:buFont typeface="Wingdings" pitchFamily="2" charset="2"/>
              <a:buChar char="v"/>
            </a:pPr>
            <a:r>
              <a:rPr lang="en-US" sz="1900" dirty="0" smtClean="0">
                <a:latin typeface="Bookman Old Style" pitchFamily="18" charset="0"/>
              </a:rPr>
              <a:t>The SNA Account to enable PFMS transaction under the project has been opened by the state Government.</a:t>
            </a:r>
          </a:p>
          <a:p>
            <a:pPr algn="just">
              <a:lnSpc>
                <a:spcPct val="150000"/>
              </a:lnSpc>
              <a:buFont typeface="Wingdings" pitchFamily="2" charset="2"/>
              <a:buChar char="v"/>
            </a:pPr>
            <a:r>
              <a:rPr lang="en-US" sz="1900" dirty="0" smtClean="0">
                <a:latin typeface="Bookman Old Style" pitchFamily="18" charset="0"/>
              </a:rPr>
              <a:t>Audit of Co-operative Societies has been completed </a:t>
            </a:r>
            <a:r>
              <a:rPr lang="en-US" sz="1900" dirty="0" err="1" smtClean="0">
                <a:latin typeface="Bookman Old Style" pitchFamily="18" charset="0"/>
              </a:rPr>
              <a:t>upto</a:t>
            </a:r>
            <a:r>
              <a:rPr lang="en-US" sz="1900" dirty="0" smtClean="0">
                <a:latin typeface="Bookman Old Style" pitchFamily="18" charset="0"/>
              </a:rPr>
              <a:t> the period of March, 2022.</a:t>
            </a:r>
          </a:p>
          <a:p>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163"/>
            <a:ext cx="7467600" cy="487363"/>
          </a:xfrm>
        </p:spPr>
        <p:txBody>
          <a:bodyPr>
            <a:normAutofit fontScale="90000"/>
          </a:bodyPr>
          <a:lstStyle/>
          <a:p>
            <a:r>
              <a:rPr lang="en-US" sz="2800" b="1" dirty="0" smtClean="0">
                <a:solidFill>
                  <a:schemeClr val="tx1"/>
                </a:solidFill>
                <a:latin typeface="Bookman Old Style" pitchFamily="18" charset="0"/>
              </a:rPr>
              <a:t>04) </a:t>
            </a:r>
            <a:r>
              <a:rPr lang="en-US" sz="2800" b="1" u="sng" dirty="0" smtClean="0">
                <a:solidFill>
                  <a:schemeClr val="tx1"/>
                </a:solidFill>
                <a:latin typeface="Bookman Old Style" pitchFamily="18" charset="0"/>
              </a:rPr>
              <a:t>Tripura State Co-operative Bank(TSCB) </a:t>
            </a:r>
            <a:endParaRPr lang="en-US" sz="2800" b="1" u="sng" dirty="0">
              <a:solidFill>
                <a:schemeClr val="tx1"/>
              </a:solidFill>
              <a:latin typeface="Bookman Old Style" pitchFamily="18" charset="0"/>
            </a:endParaRPr>
          </a:p>
        </p:txBody>
      </p:sp>
      <p:sp>
        <p:nvSpPr>
          <p:cNvPr id="3" name="Content Placeholder 2"/>
          <p:cNvSpPr>
            <a:spLocks noGrp="1"/>
          </p:cNvSpPr>
          <p:nvPr>
            <p:ph idx="1"/>
          </p:nvPr>
        </p:nvSpPr>
        <p:spPr>
          <a:xfrm>
            <a:off x="76200" y="533400"/>
            <a:ext cx="8991600" cy="3733800"/>
          </a:xfrm>
        </p:spPr>
        <p:txBody>
          <a:bodyPr>
            <a:noAutofit/>
          </a:bodyPr>
          <a:lstStyle/>
          <a:p>
            <a:pPr algn="just">
              <a:buClrTx/>
              <a:buFont typeface="Wingdings" pitchFamily="2" charset="2"/>
              <a:buChar char="v"/>
            </a:pPr>
            <a:r>
              <a:rPr lang="en-US" sz="1650" dirty="0" smtClean="0">
                <a:latin typeface="Bookman Old Style" pitchFamily="18" charset="0"/>
              </a:rPr>
              <a:t>Tripura State Co-operative Bank  has been functioning as an Apex Co-operative Bank in the state. The short term loan through DBT is provided directly to the farmer-members as sponsored by the LAMPS &amp; PACS. </a:t>
            </a:r>
          </a:p>
          <a:p>
            <a:pPr algn="just">
              <a:buClrTx/>
              <a:buFont typeface="Wingdings" pitchFamily="2" charset="2"/>
              <a:buChar char="v"/>
            </a:pPr>
            <a:r>
              <a:rPr lang="en-US" sz="1650" dirty="0" smtClean="0">
                <a:latin typeface="Bookman Old Style" pitchFamily="18" charset="0"/>
              </a:rPr>
              <a:t>At present, the Bank has 66 branches spread over the state covering both rural &amp; urban areas. Apart from extending institutional credit support, the bank has been implementing various Government sponsored scheme successfully. </a:t>
            </a:r>
          </a:p>
          <a:p>
            <a:pPr algn="just">
              <a:buClrTx/>
              <a:buFont typeface="Wingdings" pitchFamily="2" charset="2"/>
              <a:buChar char="v"/>
            </a:pPr>
            <a:r>
              <a:rPr lang="en-US" sz="1650" dirty="0" smtClean="0">
                <a:latin typeface="Bookman Old Style" pitchFamily="18" charset="0"/>
              </a:rPr>
              <a:t>The bank has been mobilizing its effort for formation of JLG as well as SHG for providing credit support.</a:t>
            </a:r>
          </a:p>
          <a:p>
            <a:pPr algn="just">
              <a:buClrTx/>
              <a:buFont typeface="Wingdings" pitchFamily="2" charset="2"/>
              <a:buChar char="v"/>
            </a:pPr>
            <a:r>
              <a:rPr lang="en-US" sz="1650" dirty="0" smtClean="0">
                <a:latin typeface="Bookman Old Style" pitchFamily="18" charset="0"/>
              </a:rPr>
              <a:t>The TSCB has been declared as </a:t>
            </a:r>
            <a:r>
              <a:rPr lang="en-US" sz="1650" b="1" u="sng" dirty="0" smtClean="0">
                <a:latin typeface="Bookman Old Style" pitchFamily="18" charset="0"/>
              </a:rPr>
              <a:t>SCHEDULED BANK  </a:t>
            </a:r>
            <a:r>
              <a:rPr lang="en-US" sz="1650" dirty="0" smtClean="0">
                <a:latin typeface="Bookman Old Style" pitchFamily="18" charset="0"/>
              </a:rPr>
              <a:t>by the RBI. The Bank is already put on </a:t>
            </a:r>
            <a:r>
              <a:rPr lang="en-US" sz="1650" b="1" dirty="0" smtClean="0">
                <a:latin typeface="Bookman Old Style" pitchFamily="18" charset="0"/>
              </a:rPr>
              <a:t>CBS platform </a:t>
            </a:r>
            <a:r>
              <a:rPr lang="en-US" sz="1650" dirty="0" smtClean="0">
                <a:latin typeface="Bookman Old Style" pitchFamily="18" charset="0"/>
              </a:rPr>
              <a:t>and the services like </a:t>
            </a:r>
            <a:r>
              <a:rPr lang="en-US" sz="1650" b="1" dirty="0" smtClean="0">
                <a:latin typeface="Bookman Old Style" pitchFamily="18" charset="0"/>
              </a:rPr>
              <a:t>ATM</a:t>
            </a:r>
            <a:r>
              <a:rPr lang="en-US" sz="1650" dirty="0" smtClean="0">
                <a:latin typeface="Bookman Old Style" pitchFamily="18" charset="0"/>
              </a:rPr>
              <a:t>, </a:t>
            </a:r>
            <a:r>
              <a:rPr lang="en-US" sz="1650" b="1" dirty="0" smtClean="0">
                <a:latin typeface="Bookman Old Style" pitchFamily="18" charset="0"/>
              </a:rPr>
              <a:t>Mobile Banking, BBPS, PFMS, </a:t>
            </a:r>
            <a:r>
              <a:rPr lang="en-US" sz="1650" b="1" dirty="0" err="1" smtClean="0">
                <a:latin typeface="Bookman Old Style" pitchFamily="18" charset="0"/>
              </a:rPr>
              <a:t>AePS</a:t>
            </a:r>
            <a:r>
              <a:rPr lang="en-US" sz="1650" b="1" dirty="0" smtClean="0">
                <a:latin typeface="Bookman Old Style" pitchFamily="18" charset="0"/>
              </a:rPr>
              <a:t>, Digital Dashboard with internet banking (view only) </a:t>
            </a:r>
            <a:r>
              <a:rPr lang="en-US" sz="1650" dirty="0" smtClean="0">
                <a:latin typeface="Bookman Old Style" pitchFamily="18" charset="0"/>
              </a:rPr>
              <a:t>have been introduced. TSCB is recognized by the NABARD as the best SCB in the North East region during the year 2020-21 . Key indicators of TSCB are as under:-</a:t>
            </a:r>
            <a:endParaRPr lang="en-US" sz="1650" dirty="0">
              <a:latin typeface="Bookman Old Style" pitchFamily="18" charset="0"/>
            </a:endParaRPr>
          </a:p>
        </p:txBody>
      </p:sp>
      <p:graphicFrame>
        <p:nvGraphicFramePr>
          <p:cNvPr id="5" name="Table 4"/>
          <p:cNvGraphicFramePr>
            <a:graphicFrameLocks noGrp="1"/>
          </p:cNvGraphicFramePr>
          <p:nvPr/>
        </p:nvGraphicFramePr>
        <p:xfrm>
          <a:off x="228604" y="4358641"/>
          <a:ext cx="8610601" cy="2468880"/>
        </p:xfrm>
        <a:graphic>
          <a:graphicData uri="http://schemas.openxmlformats.org/drawingml/2006/table">
            <a:tbl>
              <a:tblPr firstRow="1" bandRow="1">
                <a:tableStyleId>{5940675A-B579-460E-94D1-54222C63F5DA}</a:tableStyleId>
              </a:tblPr>
              <a:tblGrid>
                <a:gridCol w="685800"/>
                <a:gridCol w="1368106"/>
                <a:gridCol w="1342937"/>
                <a:gridCol w="1342937"/>
                <a:gridCol w="1410649"/>
                <a:gridCol w="1230086"/>
                <a:gridCol w="1230086"/>
              </a:tblGrid>
              <a:tr h="314960">
                <a:tc>
                  <a:txBody>
                    <a:bodyPr/>
                    <a:lstStyle/>
                    <a:p>
                      <a:r>
                        <a:rPr lang="en-US" sz="1500" b="1" dirty="0" err="1" smtClean="0"/>
                        <a:t>Sl.No</a:t>
                      </a:r>
                      <a:endParaRPr lang="en-US" sz="1500" b="1" dirty="0"/>
                    </a:p>
                  </a:txBody>
                  <a:tcPr/>
                </a:tc>
                <a:tc>
                  <a:txBody>
                    <a:bodyPr/>
                    <a:lstStyle/>
                    <a:p>
                      <a:pPr algn="ctr"/>
                      <a:r>
                        <a:rPr lang="en-US" sz="1500" b="1" dirty="0" smtClean="0"/>
                        <a:t>Particulars</a:t>
                      </a:r>
                      <a:endParaRPr lang="en-US" sz="1500" b="1" dirty="0"/>
                    </a:p>
                  </a:txBody>
                  <a:tcPr/>
                </a:tc>
                <a:tc>
                  <a:txBody>
                    <a:bodyPr/>
                    <a:lstStyle/>
                    <a:p>
                      <a:pPr algn="ctr"/>
                      <a:r>
                        <a:rPr lang="en-US" sz="1500" b="1" dirty="0" smtClean="0">
                          <a:latin typeface="Arial" pitchFamily="34" charset="0"/>
                          <a:cs typeface="Arial" pitchFamily="34" charset="0"/>
                        </a:rPr>
                        <a:t>2017-18</a:t>
                      </a:r>
                      <a:endParaRPr lang="en-US" sz="1500" b="1" dirty="0">
                        <a:latin typeface="Arial" pitchFamily="34" charset="0"/>
                        <a:cs typeface="Arial" pitchFamily="34" charset="0"/>
                      </a:endParaRPr>
                    </a:p>
                  </a:txBody>
                  <a:tcPr/>
                </a:tc>
                <a:tc>
                  <a:txBody>
                    <a:bodyPr/>
                    <a:lstStyle/>
                    <a:p>
                      <a:pPr algn="ctr"/>
                      <a:r>
                        <a:rPr lang="en-US" sz="1500" b="1" dirty="0" smtClean="0">
                          <a:latin typeface="Arial" pitchFamily="34" charset="0"/>
                          <a:cs typeface="Arial" pitchFamily="34" charset="0"/>
                        </a:rPr>
                        <a:t>2018-19</a:t>
                      </a:r>
                      <a:endParaRPr lang="en-US" sz="1500" b="1" dirty="0">
                        <a:latin typeface="Arial" pitchFamily="34" charset="0"/>
                        <a:cs typeface="Arial" pitchFamily="34" charset="0"/>
                      </a:endParaRPr>
                    </a:p>
                  </a:txBody>
                  <a:tcPr/>
                </a:tc>
                <a:tc>
                  <a:txBody>
                    <a:bodyPr/>
                    <a:lstStyle/>
                    <a:p>
                      <a:pPr algn="ctr"/>
                      <a:r>
                        <a:rPr lang="en-US" sz="1500" b="1" dirty="0" smtClean="0">
                          <a:latin typeface="Arial" pitchFamily="34" charset="0"/>
                          <a:cs typeface="Arial" pitchFamily="34" charset="0"/>
                        </a:rPr>
                        <a:t>2019-20</a:t>
                      </a:r>
                      <a:endParaRPr lang="en-US" sz="1500" b="1" dirty="0">
                        <a:latin typeface="Arial" pitchFamily="34" charset="0"/>
                        <a:cs typeface="Arial" pitchFamily="34" charset="0"/>
                      </a:endParaRPr>
                    </a:p>
                  </a:txBody>
                  <a:tcPr/>
                </a:tc>
                <a:tc>
                  <a:txBody>
                    <a:bodyPr/>
                    <a:lstStyle/>
                    <a:p>
                      <a:pPr algn="ctr"/>
                      <a:r>
                        <a:rPr lang="en-US" sz="1500" b="1" dirty="0" smtClean="0">
                          <a:latin typeface="Arial" pitchFamily="34" charset="0"/>
                          <a:cs typeface="Arial" pitchFamily="34" charset="0"/>
                        </a:rPr>
                        <a:t>2020-21</a:t>
                      </a:r>
                      <a:endParaRPr lang="en-US" sz="1500" b="1" dirty="0">
                        <a:latin typeface="Arial" pitchFamily="34" charset="0"/>
                        <a:cs typeface="Arial" pitchFamily="34" charset="0"/>
                      </a:endParaRPr>
                    </a:p>
                  </a:txBody>
                  <a:tcPr/>
                </a:tc>
                <a:tc>
                  <a:txBody>
                    <a:bodyPr/>
                    <a:lstStyle/>
                    <a:p>
                      <a:pPr algn="ctr"/>
                      <a:r>
                        <a:rPr lang="en-US" sz="1500" b="1" dirty="0" smtClean="0">
                          <a:latin typeface="Arial" pitchFamily="34" charset="0"/>
                          <a:cs typeface="Arial" pitchFamily="34" charset="0"/>
                        </a:rPr>
                        <a:t>2021-22</a:t>
                      </a:r>
                      <a:endParaRPr lang="en-US" sz="1500" b="1" dirty="0">
                        <a:latin typeface="Arial" pitchFamily="34" charset="0"/>
                        <a:cs typeface="Arial" pitchFamily="34" charset="0"/>
                      </a:endParaRPr>
                    </a:p>
                  </a:txBody>
                  <a:tcPr/>
                </a:tc>
              </a:tr>
              <a:tr h="314960">
                <a:tc>
                  <a:txBody>
                    <a:bodyPr/>
                    <a:lstStyle/>
                    <a:p>
                      <a:r>
                        <a:rPr lang="en-US" sz="1500" dirty="0" smtClean="0"/>
                        <a:t>1</a:t>
                      </a:r>
                      <a:endParaRPr lang="en-US" sz="1500" dirty="0"/>
                    </a:p>
                  </a:txBody>
                  <a:tcPr/>
                </a:tc>
                <a:tc>
                  <a:txBody>
                    <a:bodyPr/>
                    <a:lstStyle/>
                    <a:p>
                      <a:r>
                        <a:rPr lang="en-US" sz="1500" dirty="0" smtClean="0"/>
                        <a:t>Total Deposit</a:t>
                      </a:r>
                      <a:endParaRPr lang="en-US" sz="1500" dirty="0"/>
                    </a:p>
                  </a:txBody>
                  <a:tcPr/>
                </a:tc>
                <a:tc>
                  <a:txBody>
                    <a:bodyPr/>
                    <a:lstStyle/>
                    <a:p>
                      <a:r>
                        <a:rPr lang="en-US" sz="1500" dirty="0" smtClean="0">
                          <a:latin typeface="Arial" pitchFamily="34" charset="0"/>
                          <a:cs typeface="Arial" pitchFamily="34" charset="0"/>
                        </a:rPr>
                        <a:t>2622.10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2862.94</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2862.50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3103.70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3060.01</a:t>
                      </a:r>
                      <a:endParaRPr lang="en-US" sz="1500" dirty="0">
                        <a:latin typeface="Arial" pitchFamily="34" charset="0"/>
                        <a:cs typeface="Arial" pitchFamily="34" charset="0"/>
                      </a:endParaRPr>
                    </a:p>
                  </a:txBody>
                  <a:tcPr/>
                </a:tc>
              </a:tr>
              <a:tr h="518160">
                <a:tc>
                  <a:txBody>
                    <a:bodyPr/>
                    <a:lstStyle/>
                    <a:p>
                      <a:r>
                        <a:rPr lang="en-US" sz="1500" dirty="0" smtClean="0"/>
                        <a:t>2</a:t>
                      </a:r>
                      <a:endParaRPr lang="en-US" sz="1500" dirty="0"/>
                    </a:p>
                  </a:txBody>
                  <a:tcPr/>
                </a:tc>
                <a:tc>
                  <a:txBody>
                    <a:bodyPr/>
                    <a:lstStyle/>
                    <a:p>
                      <a:r>
                        <a:rPr lang="en-US" sz="1500" dirty="0" smtClean="0"/>
                        <a:t>Total Loan/Adv</a:t>
                      </a:r>
                      <a:endParaRPr lang="en-US" sz="1500" dirty="0"/>
                    </a:p>
                  </a:txBody>
                  <a:tcPr/>
                </a:tc>
                <a:tc>
                  <a:txBody>
                    <a:bodyPr/>
                    <a:lstStyle/>
                    <a:p>
                      <a:r>
                        <a:rPr lang="en-US" sz="1500" dirty="0" smtClean="0">
                          <a:latin typeface="Arial" pitchFamily="34" charset="0"/>
                          <a:cs typeface="Arial" pitchFamily="34" charset="0"/>
                        </a:rPr>
                        <a:t>1440.82</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1681.14</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2176.31</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2231.73</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2456.43</a:t>
                      </a:r>
                      <a:endParaRPr lang="en-US" sz="1500" dirty="0">
                        <a:latin typeface="Arial" pitchFamily="34" charset="0"/>
                        <a:cs typeface="Arial" pitchFamily="34" charset="0"/>
                      </a:endParaRPr>
                    </a:p>
                  </a:txBody>
                  <a:tcPr/>
                </a:tc>
              </a:tr>
              <a:tr h="314960">
                <a:tc>
                  <a:txBody>
                    <a:bodyPr/>
                    <a:lstStyle/>
                    <a:p>
                      <a:r>
                        <a:rPr lang="en-US" sz="1500" dirty="0" smtClean="0"/>
                        <a:t>3</a:t>
                      </a:r>
                      <a:endParaRPr lang="en-US" sz="1500" dirty="0"/>
                    </a:p>
                  </a:txBody>
                  <a:tcPr/>
                </a:tc>
                <a:tc>
                  <a:txBody>
                    <a:bodyPr/>
                    <a:lstStyle/>
                    <a:p>
                      <a:r>
                        <a:rPr lang="en-US" sz="1500" dirty="0" smtClean="0"/>
                        <a:t>C.D Ratio</a:t>
                      </a:r>
                      <a:endParaRPr lang="en-US" sz="1500" dirty="0"/>
                    </a:p>
                  </a:txBody>
                  <a:tcPr/>
                </a:tc>
                <a:tc>
                  <a:txBody>
                    <a:bodyPr/>
                    <a:lstStyle/>
                    <a:p>
                      <a:r>
                        <a:rPr lang="en-US" sz="1500" dirty="0" smtClean="0">
                          <a:latin typeface="Arial" pitchFamily="34" charset="0"/>
                          <a:cs typeface="Arial" pitchFamily="34" charset="0"/>
                        </a:rPr>
                        <a:t>54.95%</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58.72%</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76.03%</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71.90%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80.28 %</a:t>
                      </a:r>
                      <a:endParaRPr lang="en-US" sz="1500" dirty="0">
                        <a:latin typeface="Arial" pitchFamily="34" charset="0"/>
                        <a:cs typeface="Arial" pitchFamily="34" charset="0"/>
                      </a:endParaRPr>
                    </a:p>
                  </a:txBody>
                  <a:tcPr/>
                </a:tc>
              </a:tr>
              <a:tr h="314960">
                <a:tc>
                  <a:txBody>
                    <a:bodyPr/>
                    <a:lstStyle/>
                    <a:p>
                      <a:r>
                        <a:rPr lang="en-US" sz="1500" dirty="0" smtClean="0"/>
                        <a:t>4</a:t>
                      </a:r>
                      <a:endParaRPr lang="en-US" sz="1500" dirty="0"/>
                    </a:p>
                  </a:txBody>
                  <a:tcPr/>
                </a:tc>
                <a:tc>
                  <a:txBody>
                    <a:bodyPr/>
                    <a:lstStyle/>
                    <a:p>
                      <a:r>
                        <a:rPr lang="en-US" sz="1500" dirty="0" smtClean="0"/>
                        <a:t>JLG</a:t>
                      </a:r>
                      <a:r>
                        <a:rPr lang="en-US" sz="1500" baseline="0" dirty="0" smtClean="0"/>
                        <a:t> Funding</a:t>
                      </a:r>
                      <a:endParaRPr lang="en-US" sz="1500" dirty="0"/>
                    </a:p>
                  </a:txBody>
                  <a:tcPr/>
                </a:tc>
                <a:tc>
                  <a:txBody>
                    <a:bodyPr/>
                    <a:lstStyle/>
                    <a:p>
                      <a:r>
                        <a:rPr lang="en-US" sz="1500" dirty="0" smtClean="0">
                          <a:latin typeface="Arial" pitchFamily="34" charset="0"/>
                          <a:cs typeface="Arial" pitchFamily="34" charset="0"/>
                        </a:rPr>
                        <a:t>12.15</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13.12</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8.55</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5.76</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7.12</a:t>
                      </a:r>
                      <a:endParaRPr lang="en-US" sz="1500" dirty="0">
                        <a:latin typeface="Arial" pitchFamily="34" charset="0"/>
                        <a:cs typeface="Arial" pitchFamily="34" charset="0"/>
                      </a:endParaRPr>
                    </a:p>
                  </a:txBody>
                  <a:tcPr/>
                </a:tc>
              </a:tr>
              <a:tr h="314960">
                <a:tc>
                  <a:txBody>
                    <a:bodyPr/>
                    <a:lstStyle/>
                    <a:p>
                      <a:r>
                        <a:rPr lang="en-US" sz="1500" dirty="0" smtClean="0"/>
                        <a:t>5</a:t>
                      </a:r>
                      <a:endParaRPr lang="en-US" sz="1500" dirty="0"/>
                    </a:p>
                  </a:txBody>
                  <a:tcPr/>
                </a:tc>
                <a:tc>
                  <a:txBody>
                    <a:bodyPr/>
                    <a:lstStyle/>
                    <a:p>
                      <a:r>
                        <a:rPr lang="en-US" sz="1500" dirty="0" smtClean="0"/>
                        <a:t>KCC Funding</a:t>
                      </a:r>
                      <a:endParaRPr lang="en-US" sz="1500" dirty="0">
                        <a:solidFill>
                          <a:schemeClr val="bg1"/>
                        </a:solidFill>
                      </a:endParaRPr>
                    </a:p>
                  </a:txBody>
                  <a:tcPr/>
                </a:tc>
                <a:tc>
                  <a:txBody>
                    <a:bodyPr/>
                    <a:lstStyle/>
                    <a:p>
                      <a:r>
                        <a:rPr lang="en-US" sz="1500" dirty="0" smtClean="0">
                          <a:latin typeface="Arial" pitchFamily="34" charset="0"/>
                          <a:cs typeface="Arial" pitchFamily="34" charset="0"/>
                        </a:rPr>
                        <a:t>38.02</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6.70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43.20</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48.43</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59.11</a:t>
                      </a:r>
                      <a:endParaRPr lang="en-US" sz="1500" dirty="0">
                        <a:latin typeface="Arial" pitchFamily="34" charset="0"/>
                        <a:cs typeface="Arial" pitchFamily="34" charset="0"/>
                      </a:endParaRPr>
                    </a:p>
                  </a:txBody>
                  <a:tcPr/>
                </a:tc>
              </a:tr>
              <a:tr h="314960">
                <a:tc>
                  <a:txBody>
                    <a:bodyPr/>
                    <a:lstStyle/>
                    <a:p>
                      <a:r>
                        <a:rPr lang="en-US" sz="1500" dirty="0" smtClean="0"/>
                        <a:t>6</a:t>
                      </a:r>
                      <a:endParaRPr lang="en-US" sz="1500" dirty="0"/>
                    </a:p>
                  </a:txBody>
                  <a:tcPr/>
                </a:tc>
                <a:tc>
                  <a:txBody>
                    <a:bodyPr/>
                    <a:lstStyle/>
                    <a:p>
                      <a:r>
                        <a:rPr lang="en-US" sz="1500" dirty="0" smtClean="0"/>
                        <a:t>Net Profit</a:t>
                      </a:r>
                      <a:endParaRPr lang="en-US" sz="1500" dirty="0"/>
                    </a:p>
                  </a:txBody>
                  <a:tcPr/>
                </a:tc>
                <a:tc>
                  <a:txBody>
                    <a:bodyPr/>
                    <a:lstStyle/>
                    <a:p>
                      <a:r>
                        <a:rPr lang="en-US" sz="1500" b="0" dirty="0" smtClean="0">
                          <a:solidFill>
                            <a:schemeClr val="tx1"/>
                          </a:solidFill>
                          <a:latin typeface="Arial" pitchFamily="34" charset="0"/>
                          <a:cs typeface="Arial" pitchFamily="34" charset="0"/>
                        </a:rPr>
                        <a:t>13.85</a:t>
                      </a:r>
                      <a:endParaRPr lang="en-US" sz="1500" b="0" dirty="0">
                        <a:solidFill>
                          <a:schemeClr val="tx1"/>
                        </a:solidFill>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15.59</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17.75</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19.67</a:t>
                      </a:r>
                      <a:endParaRPr lang="en-US" sz="1500" dirty="0">
                        <a:latin typeface="Arial" pitchFamily="34" charset="0"/>
                        <a:cs typeface="Arial" pitchFamily="34" charset="0"/>
                      </a:endParaRPr>
                    </a:p>
                  </a:txBody>
                  <a:tcPr/>
                </a:tc>
                <a:tc>
                  <a:txBody>
                    <a:bodyPr/>
                    <a:lstStyle/>
                    <a:p>
                      <a:r>
                        <a:rPr lang="en-US" sz="1500" dirty="0" smtClean="0">
                          <a:latin typeface="Arial" pitchFamily="34" charset="0"/>
                          <a:cs typeface="Arial" pitchFamily="34" charset="0"/>
                        </a:rPr>
                        <a:t>20.73</a:t>
                      </a:r>
                      <a:endParaRPr lang="en-US" sz="1500" dirty="0">
                        <a:latin typeface="Arial" pitchFamily="34" charset="0"/>
                        <a:cs typeface="Arial" pitchFamily="34" charset="0"/>
                      </a:endParaRPr>
                    </a:p>
                  </a:txBody>
                  <a:tcPr/>
                </a:tc>
              </a:tr>
            </a:tbl>
          </a:graphicData>
        </a:graphic>
      </p:graphicFrame>
      <p:sp>
        <p:nvSpPr>
          <p:cNvPr id="6" name="TextBox 5"/>
          <p:cNvSpPr txBox="1"/>
          <p:nvPr/>
        </p:nvSpPr>
        <p:spPr>
          <a:xfrm>
            <a:off x="7620000" y="4081046"/>
            <a:ext cx="1600200" cy="338554"/>
          </a:xfrm>
          <a:prstGeom prst="rect">
            <a:avLst/>
          </a:prstGeom>
          <a:noFill/>
        </p:spPr>
        <p:txBody>
          <a:bodyPr wrap="square" rtlCol="0">
            <a:spAutoFit/>
          </a:bodyPr>
          <a:lstStyle/>
          <a:p>
            <a:r>
              <a:rPr lang="en-US" sz="1600" dirty="0" smtClean="0"/>
              <a:t>(Rs in crores) </a:t>
            </a:r>
            <a:endParaRPr lang="en-US" sz="16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04088"/>
          </a:xfrm>
        </p:spPr>
        <p:txBody>
          <a:bodyPr>
            <a:normAutofit/>
          </a:bodyPr>
          <a:lstStyle/>
          <a:p>
            <a:r>
              <a:rPr lang="en-US" sz="3600" b="1" dirty="0" smtClean="0"/>
              <a:t>   </a:t>
            </a:r>
            <a:r>
              <a:rPr lang="en-US" sz="3600" b="1" dirty="0" smtClean="0">
                <a:solidFill>
                  <a:schemeClr val="tx1"/>
                </a:solidFill>
              </a:rPr>
              <a:t>TRIPURA STATE CO-OPERATIVE BANK LTD.</a:t>
            </a:r>
            <a:endParaRPr lang="en-US" sz="3600" b="1" dirty="0">
              <a:solidFill>
                <a:schemeClr val="tx1"/>
              </a:solidFill>
            </a:endParaRPr>
          </a:p>
        </p:txBody>
      </p:sp>
      <p:pic>
        <p:nvPicPr>
          <p:cNvPr id="3074" name="Picture 2" descr="C:\Users\Law Sec\Desktop\TSCB MOBILE ATM.jpeg"/>
          <p:cNvPicPr>
            <a:picLocks noGrp="1" noChangeAspect="1" noChangeArrowheads="1"/>
          </p:cNvPicPr>
          <p:nvPr>
            <p:ph idx="1"/>
          </p:nvPr>
        </p:nvPicPr>
        <p:blipFill>
          <a:blip r:embed="rId2"/>
          <a:srcRect/>
          <a:stretch>
            <a:fillRect/>
          </a:stretch>
        </p:blipFill>
        <p:spPr bwMode="auto">
          <a:xfrm>
            <a:off x="0" y="1600200"/>
            <a:ext cx="4343400" cy="4248151"/>
          </a:xfrm>
          <a:prstGeom prst="rect">
            <a:avLst/>
          </a:prstGeom>
          <a:noFill/>
        </p:spPr>
      </p:pic>
      <p:pic>
        <p:nvPicPr>
          <p:cNvPr id="3078" name="Picture 6" descr="C:\Users\Law Sec\Desktop\TSCB PAYMENT THROUGH MICRO ATM.jpeg"/>
          <p:cNvPicPr>
            <a:picLocks noChangeAspect="1" noChangeArrowheads="1"/>
          </p:cNvPicPr>
          <p:nvPr/>
        </p:nvPicPr>
        <p:blipFill>
          <a:blip r:embed="rId3"/>
          <a:srcRect/>
          <a:stretch>
            <a:fillRect/>
          </a:stretch>
        </p:blipFill>
        <p:spPr bwMode="auto">
          <a:xfrm rot="-5400000">
            <a:off x="4630967" y="1354366"/>
            <a:ext cx="4267200" cy="4758871"/>
          </a:xfrm>
          <a:prstGeom prst="rect">
            <a:avLst/>
          </a:prstGeom>
          <a:noFill/>
        </p:spPr>
      </p:pic>
      <p:sp>
        <p:nvSpPr>
          <p:cNvPr id="5" name="TextBox 4"/>
          <p:cNvSpPr txBox="1"/>
          <p:nvPr/>
        </p:nvSpPr>
        <p:spPr>
          <a:xfrm>
            <a:off x="304800" y="6019800"/>
            <a:ext cx="3962400" cy="369332"/>
          </a:xfrm>
          <a:prstGeom prst="rect">
            <a:avLst/>
          </a:prstGeom>
          <a:noFill/>
        </p:spPr>
        <p:txBody>
          <a:bodyPr wrap="square" rtlCol="0">
            <a:spAutoFit/>
          </a:bodyPr>
          <a:lstStyle/>
          <a:p>
            <a:r>
              <a:rPr lang="en-US" dirty="0" smtClean="0"/>
              <a:t>Inauguration  of Mobile ATM Van</a:t>
            </a:r>
            <a:endParaRPr lang="en-US" dirty="0"/>
          </a:p>
        </p:txBody>
      </p:sp>
      <p:sp>
        <p:nvSpPr>
          <p:cNvPr id="6" name="TextBox 5"/>
          <p:cNvSpPr txBox="1"/>
          <p:nvPr/>
        </p:nvSpPr>
        <p:spPr>
          <a:xfrm>
            <a:off x="4495800" y="6019800"/>
            <a:ext cx="4343400" cy="369332"/>
          </a:xfrm>
          <a:prstGeom prst="rect">
            <a:avLst/>
          </a:prstGeom>
          <a:noFill/>
        </p:spPr>
        <p:txBody>
          <a:bodyPr wrap="square" rtlCol="0">
            <a:spAutoFit/>
          </a:bodyPr>
          <a:lstStyle/>
          <a:p>
            <a:r>
              <a:rPr lang="en-US" dirty="0" smtClean="0"/>
              <a:t>Payment of wages through Micro ATM</a:t>
            </a:r>
            <a:endParaRPr lang="en-US"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1318</TotalTime>
  <Words>1894</Words>
  <Application>Microsoft Office PowerPoint</Application>
  <PresentationFormat>On-screen Show (4:3)</PresentationFormat>
  <Paragraphs>232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Slide 1</vt:lpstr>
      <vt:lpstr>Brief History </vt:lpstr>
      <vt:lpstr>Slide 3</vt:lpstr>
      <vt:lpstr>Key Activities of the Co-operation Department </vt:lpstr>
      <vt:lpstr> Major Achievements</vt:lpstr>
      <vt:lpstr>02)   Implementation of Integrated Cooperative          Development Project(ICDP) </vt:lpstr>
      <vt:lpstr> 03) Implementation of ‘PACS Computerization             Scheme’ of the Government of India </vt:lpstr>
      <vt:lpstr>04) Tripura State Co-operative Bank(TSCB) </vt:lpstr>
      <vt:lpstr>   TRIPURA STATE CO-OPERATIVE BANK LTD.</vt:lpstr>
      <vt:lpstr> 05) Gomati Co-operative Milk Producers Union </vt:lpstr>
      <vt:lpstr>     GOMATI CO OPERATIVE MILK PRODUCERS UNION</vt:lpstr>
      <vt:lpstr>06) Tripura State Co-operative Union</vt:lpstr>
      <vt:lpstr> 07) RUDRASAGAR  UDBASTU  FISHERMAN  CO-OPERATIVE SOCIETY</vt:lpstr>
      <vt:lpstr>Slide 14</vt:lpstr>
      <vt:lpstr>Slide 15</vt:lpstr>
      <vt:lpstr>   New Initiatives of the Department</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History</dc:title>
  <dc:creator>Law Sec</dc:creator>
  <cp:lastModifiedBy>Law Sec</cp:lastModifiedBy>
  <cp:revision>481</cp:revision>
  <dcterms:created xsi:type="dcterms:W3CDTF">2022-08-28T05:21:57Z</dcterms:created>
  <dcterms:modified xsi:type="dcterms:W3CDTF">2022-09-01T08:51:58Z</dcterms:modified>
</cp:coreProperties>
</file>