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70" r:id="rId3"/>
    <p:sldId id="277" r:id="rId4"/>
    <p:sldId id="278" r:id="rId5"/>
    <p:sldId id="261" r:id="rId6"/>
    <p:sldId id="262" r:id="rId7"/>
    <p:sldId id="263" r:id="rId8"/>
    <p:sldId id="269" r:id="rId9"/>
    <p:sldId id="279" r:id="rId10"/>
    <p:sldId id="280" r:id="rId11"/>
    <p:sldId id="281" r:id="rId12"/>
  </p:sldIdLst>
  <p:sldSz cx="1188085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-34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004E80-C221-4426-8275-A3B98F05295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96913"/>
            <a:ext cx="60388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2296BB-C45E-4760-9C04-2F25C5AF4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5775" y="696913"/>
            <a:ext cx="60388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6F398-F7B3-44B5-9DFD-5D7B2799F78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9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8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5" y="2130428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9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1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1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3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4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3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4" y="1600203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ECDB-0E97-4EA8-BBE1-AFD711DA0B07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2" y="6356353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34B2-E9DB-4584-BA97-F74797E42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225" y="1219200"/>
            <a:ext cx="7315201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GOVT. OF HARYANA</a:t>
            </a:r>
            <a:br>
              <a:rPr lang="en-US" sz="5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COOPERATION DEPARTMENT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9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9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hp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5286375"/>
            <a:ext cx="11530013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25" y="152400"/>
            <a:ext cx="1609906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5225" y="76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INITIATIVE IN PACS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24" y="1828801"/>
            <a:ext cx="1059180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Banking Operation in 307 PACS integrated Online with DCCB’s and all 751 PACS will be </a:t>
            </a:r>
            <a:r>
              <a:rPr lang="en-IN" sz="2400" smtClean="0">
                <a:latin typeface="Arial" pitchFamily="34" charset="0"/>
                <a:cs typeface="Arial" pitchFamily="34" charset="0"/>
              </a:rPr>
              <a:t>integrated by 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November 2022. </a:t>
            </a:r>
          </a:p>
          <a:p>
            <a:pPr marL="285750" indent="-285750" algn="just">
              <a:lnSpc>
                <a:spcPct val="125000"/>
              </a:lnSpc>
            </a:pP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41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PACS have been identified under Agriculture Infrastructure Fund (AIF) scheme.</a:t>
            </a:r>
          </a:p>
          <a:p>
            <a:pPr>
              <a:lnSpc>
                <a:spcPct val="125000"/>
              </a:lnSpc>
            </a:pPr>
            <a:endParaRPr lang="en-IN" sz="2000" dirty="0">
              <a:latin typeface="Arial" pitchFamily="34" charset="0"/>
              <a:cs typeface="Arial" pitchFamily="34" charset="0"/>
            </a:endParaRPr>
          </a:p>
          <a:p>
            <a:endParaRPr lang="en-IN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77" y="365760"/>
            <a:ext cx="9771999" cy="853440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ONE TIME SETTLEMENT SCHEME FOR PACS</a:t>
            </a:r>
            <a:endParaRPr lang="en-IN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905000"/>
            <a:ext cx="10158651" cy="323267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lakhs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farmers have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become regular payee members after availing the benefit of the OTS Scheme. </a:t>
            </a:r>
          </a:p>
          <a:p>
            <a:pPr algn="just">
              <a:buNone/>
            </a:pPr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>
                <a:latin typeface="Arial" pitchFamily="34" charset="0"/>
                <a:cs typeface="Arial" pitchFamily="34" charset="0"/>
              </a:rPr>
              <a:t>Principal Amount of Rs.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1200.00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recovered and overdue interest of Rs. 1500.00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waived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off under the scheme.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825" y="152400"/>
            <a:ext cx="1502579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692765" cy="1219200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N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I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 ACHIEVEMENTS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447800"/>
            <a:ext cx="10692765" cy="5029199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Haryana has been paying the highest ever Sugarcane Price of Rs.362/- per quintal in the Country.</a:t>
            </a:r>
          </a:p>
          <a:p>
            <a:pPr algn="just">
              <a:buNone/>
            </a:pPr>
            <a:endParaRPr lang="en-IN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Export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order of 20,000 MT Basmati Rice valuing 21.85 Million USD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received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from Saudi Arabia -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its kind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initiative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1800" dirty="0" smtClean="0">
                <a:latin typeface="Arial" pitchFamily="34" charset="0"/>
                <a:cs typeface="Arial" pitchFamily="34" charset="0"/>
              </a:rPr>
              <a:t>Procured 7.8 </a:t>
            </a:r>
            <a:r>
              <a:rPr lang="en-IN" sz="1800" dirty="0" err="1"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>
                <a:latin typeface="Arial" pitchFamily="34" charset="0"/>
                <a:cs typeface="Arial" pitchFamily="34" charset="0"/>
              </a:rPr>
              <a:t> MT </a:t>
            </a:r>
            <a:r>
              <a:rPr lang="en-IN" sz="1800" dirty="0" err="1" smtClean="0">
                <a:latin typeface="Arial" pitchFamily="34" charset="0"/>
                <a:cs typeface="Arial" pitchFamily="34" charset="0"/>
              </a:rPr>
              <a:t>Bajra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and 7.5 </a:t>
            </a:r>
            <a:r>
              <a:rPr lang="en-IN" sz="1800" dirty="0" err="1" smtClean="0"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 MT Mustard Seed </a:t>
            </a:r>
            <a:r>
              <a:rPr lang="en-IN" sz="1800" dirty="0">
                <a:latin typeface="Arial" pitchFamily="34" charset="0"/>
                <a:cs typeface="Arial" pitchFamily="34" charset="0"/>
              </a:rPr>
              <a:t>at MSP during 2020-21 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highest </a:t>
            </a:r>
            <a:r>
              <a:rPr lang="en-IN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procurement of </a:t>
            </a:r>
            <a:r>
              <a:rPr lang="en-IN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Bajra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Mustard Seed </a:t>
            </a:r>
            <a:r>
              <a:rPr lang="en-IN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any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State.</a:t>
            </a:r>
          </a:p>
          <a:p>
            <a:pPr algn="just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IN" sz="1800" dirty="0" smtClean="0">
                <a:latin typeface="Arial" pitchFamily="34" charset="0"/>
                <a:cs typeface="Arial" pitchFamily="34" charset="0"/>
              </a:rPr>
              <a:t>Interest free crop loan to prompt payee member of PACS. </a:t>
            </a:r>
          </a:p>
          <a:p>
            <a:pPr algn="just"/>
            <a:endParaRPr lang="en-IN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1800" dirty="0" smtClean="0">
                <a:latin typeface="Arial" pitchFamily="34" charset="0"/>
                <a:cs typeface="Arial" pitchFamily="34" charset="0"/>
              </a:rPr>
              <a:t>Banking Operation in 307 PACS integrated online with DCCB’s , 100% to be completed by November 2022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625" y="228602"/>
            <a:ext cx="9220200" cy="506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FOODGRAINS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PROCUREMENT &amp; WAREHOUSING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25424" y="990600"/>
            <a:ext cx="8766176" cy="5867400"/>
          </a:xfrm>
        </p:spPr>
        <p:txBody>
          <a:bodyPr>
            <a:normAutofit/>
          </a:bodyPr>
          <a:lstStyle/>
          <a:p>
            <a:pPr marL="273050" indent="-273050" algn="just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Minimum Support Price (MSP) :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commodities 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i.e. Wheat, Paddy,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Bajra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Maize, Mustard Seed, Sunflower Seed, Groundnut, Black Gram,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Moong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procured at MSP. </a:t>
            </a:r>
          </a:p>
          <a:p>
            <a:pPr marL="273050" indent="-273050" algn="just">
              <a:defRPr/>
            </a:pPr>
            <a:endParaRPr lang="en-I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buFont typeface="Arial" pitchFamily="34" charset="0"/>
              <a:buChar char="•"/>
              <a:defRPr/>
            </a:pP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40% of wheat 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30% of Paddy 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total Wheat &amp; Paddy procured by the state is procured by HAFED at MSP every year. </a:t>
            </a:r>
          </a:p>
          <a:p>
            <a:pPr marL="273050" indent="-273050" algn="just">
              <a:spcAft>
                <a:spcPts val="600"/>
              </a:spcAft>
              <a:buFont typeface="Arial" charset="0"/>
              <a:buChar char="•"/>
              <a:defRPr/>
            </a:pPr>
            <a:endParaRPr lang="en-I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Procured 5.06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Bajra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MSP during 2020-21 out of the total procurement of 7.8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 in the State –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ever highest procurement of </a:t>
            </a:r>
            <a:r>
              <a:rPr lang="en-IN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Bajra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any State.</a:t>
            </a:r>
          </a:p>
          <a:p>
            <a:pPr marL="273050" indent="-273050" algn="just">
              <a:spcAft>
                <a:spcPts val="600"/>
              </a:spcAft>
              <a:buFont typeface="Arial" charset="0"/>
              <a:buChar char="•"/>
              <a:defRPr/>
            </a:pPr>
            <a:endParaRPr lang="en-I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Aft>
                <a:spcPts val="600"/>
              </a:spcAft>
              <a:buFont typeface="Arial" charset="0"/>
              <a:buChar char="•"/>
              <a:defRPr/>
            </a:pP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Procured 4.5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 Mustard Seed at MSP during 2020-21 out of the total procurement of 7.5 </a:t>
            </a:r>
            <a:r>
              <a:rPr lang="en-I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I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 Mustard Seed in the State - </a:t>
            </a:r>
            <a:r>
              <a:rPr lang="en-IN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highest procurement of Mustard Seed by any State. </a:t>
            </a:r>
          </a:p>
          <a:p>
            <a:pPr marL="273050" indent="-273050" algn="just">
              <a:spcAft>
                <a:spcPts val="600"/>
              </a:spcAft>
              <a:buFont typeface="Arial" charset="0"/>
              <a:buChar char="•"/>
              <a:defRPr/>
            </a:pPr>
            <a:endParaRPr lang="en-I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Warehousing Infrastructure :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than 57 </a:t>
            </a:r>
            <a:r>
              <a:rPr lang="en-US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MT warehouse capacity created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(own capacity : 25.08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 &amp; private entrepreneurs : 32.12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Lakh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MT)</a:t>
            </a:r>
            <a:endParaRPr lang="en-I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IN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0"/>
            <a:ext cx="180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Users\hp\Desktop\Man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026" y="1371600"/>
            <a:ext cx="26638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7026" y="4953000"/>
            <a:ext cx="26638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6226" y="228601"/>
            <a:ext cx="8040687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EXPORTS AND MARKETING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77825" y="1295402"/>
            <a:ext cx="1112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defRPr/>
            </a:pPr>
            <a:endParaRPr lang="en-US" sz="2600" dirty="0">
              <a:latin typeface="+mj-lt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1626" y="685800"/>
            <a:ext cx="7772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defRPr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1349375" indent="-1349375" algn="just">
              <a:defRPr/>
            </a:pPr>
            <a:r>
              <a:rPr lang="en-US" sz="2000" b="1" dirty="0">
                <a:latin typeface="Arial" charset="0"/>
                <a:cs typeface="Arial" charset="0"/>
              </a:rPr>
              <a:t>Exports</a:t>
            </a:r>
            <a:r>
              <a:rPr lang="en-US" sz="2000" dirty="0">
                <a:latin typeface="Arial" charset="0"/>
                <a:cs typeface="Arial" charset="0"/>
              </a:rPr>
              <a:t> : </a:t>
            </a:r>
            <a:r>
              <a:rPr lang="en-US" sz="2000" dirty="0" smtClean="0">
                <a:latin typeface="Arial" charset="0"/>
                <a:cs typeface="Arial" charset="0"/>
              </a:rPr>
              <a:t> Export order of 20,000 MT Basmati Rice </a:t>
            </a:r>
            <a:r>
              <a:rPr lang="en-US" sz="2000" dirty="0">
                <a:latin typeface="Arial" charset="0"/>
                <a:cs typeface="Arial" charset="0"/>
              </a:rPr>
              <a:t>valuing 21.85 Million USD </a:t>
            </a:r>
            <a:r>
              <a:rPr lang="en-US" sz="2000" dirty="0" smtClean="0">
                <a:latin typeface="Arial" charset="0"/>
                <a:cs typeface="Arial" charset="0"/>
              </a:rPr>
              <a:t>has been received from Saudi Arabia -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of its kind initiative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pPr marL="273050" indent="-273050" algn="just"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273050" indent="-273050" algn="just">
              <a:defRPr/>
            </a:pPr>
            <a:endParaRPr lang="en-US" sz="2400" b="1" dirty="0" smtClean="0">
              <a:latin typeface="Arial" charset="0"/>
              <a:cs typeface="Arial" charset="0"/>
            </a:endParaRPr>
          </a:p>
          <a:p>
            <a:pPr marL="1257300" indent="-1257300" algn="just">
              <a:defRPr/>
            </a:pPr>
            <a:r>
              <a:rPr lang="en-US" sz="2000" b="1" dirty="0">
                <a:latin typeface="Arial" charset="0"/>
                <a:cs typeface="Arial" charset="0"/>
              </a:rPr>
              <a:t>Commercial Purchases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time </a:t>
            </a:r>
            <a:r>
              <a:rPr lang="en-US" sz="2000" dirty="0">
                <a:latin typeface="Arial" charset="0"/>
                <a:cs typeface="Arial" charset="0"/>
              </a:rPr>
              <a:t>procured 32,000 MT Basmati Paddy during 2021-22 and 1.90 </a:t>
            </a:r>
            <a:r>
              <a:rPr lang="en-US" sz="2000" dirty="0" err="1">
                <a:latin typeface="Arial" charset="0"/>
                <a:cs typeface="Arial" charset="0"/>
              </a:rPr>
              <a:t>Lakh</a:t>
            </a:r>
            <a:r>
              <a:rPr lang="en-US" sz="2000" dirty="0">
                <a:latin typeface="Arial" charset="0"/>
                <a:cs typeface="Arial" charset="0"/>
              </a:rPr>
              <a:t> MT Wheat during 2022-23 on commercial basis at market price for export purpose. </a:t>
            </a:r>
          </a:p>
          <a:p>
            <a:pPr marL="273050" indent="-273050" algn="just">
              <a:defRPr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273050" indent="-273050" algn="just"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1257300" indent="-1257300" algn="just"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Consumer Products </a:t>
            </a:r>
            <a:r>
              <a:rPr lang="en-US" sz="2000" dirty="0" smtClean="0">
                <a:latin typeface="Arial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Launched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Multigrain Atta,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Namkeen, Biscuits, Jaggery, Poha, </a:t>
            </a:r>
            <a:r>
              <a:rPr lang="en-US" sz="2000" dirty="0" smtClean="0">
                <a:latin typeface="Arial" charset="0"/>
                <a:cs typeface="Arial" charset="0"/>
              </a:rPr>
              <a:t>besides </a:t>
            </a:r>
            <a:r>
              <a:rPr lang="en-US" sz="2000" dirty="0">
                <a:latin typeface="Arial" charset="0"/>
                <a:cs typeface="Arial" charset="0"/>
              </a:rPr>
              <a:t>the earlier products like Rice, Edible Oils, Whole Wheat </a:t>
            </a:r>
            <a:r>
              <a:rPr lang="en-US" sz="2000" dirty="0" err="1">
                <a:latin typeface="Arial" charset="0"/>
                <a:cs typeface="Arial" charset="0"/>
              </a:rPr>
              <a:t>Chakki</a:t>
            </a:r>
            <a:r>
              <a:rPr lang="en-US" sz="2000" dirty="0">
                <a:latin typeface="Arial" charset="0"/>
                <a:cs typeface="Arial" charset="0"/>
              </a:rPr>
              <a:t> Atta, Sugar, </a:t>
            </a:r>
            <a:r>
              <a:rPr lang="en-US" sz="2000" dirty="0" smtClean="0">
                <a:latin typeface="Arial" charset="0"/>
                <a:cs typeface="Arial" charset="0"/>
              </a:rPr>
              <a:t>Dalia in HAFED’s product range.</a:t>
            </a:r>
            <a:endParaRPr lang="en-US" sz="2000" dirty="0">
              <a:latin typeface="Arial" charset="0"/>
              <a:cs typeface="Arial" charset="0"/>
            </a:endParaRPr>
          </a:p>
          <a:p>
            <a:pPr marL="273050" indent="-273050" algn="just">
              <a:buFont typeface="Arial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3077" name="Picture 4" descr="Expo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9906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Pruduct p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6" y="3581402"/>
            <a:ext cx="3505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0"/>
            <a:ext cx="180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52400"/>
            <a:ext cx="10512425" cy="9144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HARYANA SUGARFED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HIGHLIGHTS/ ACHIEVEMENTS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2" y="1219200"/>
            <a:ext cx="10494751" cy="5254752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Haryana has been paying the highest ever Sugarcane Price of Rs.362/- per quintal in the Country.</a:t>
            </a:r>
          </a:p>
          <a:p>
            <a:pPr marL="269875" indent="-269875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All the Co-operative Sugar Mills have cleared entire cane payment till crushing season 2021-22.</a:t>
            </a:r>
          </a:p>
          <a:p>
            <a:pPr marL="269875" indent="-269875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Over the past three years, the capacity has been increased from 25400 TCD to 30350 TCD i.e. by about 20%.</a:t>
            </a:r>
          </a:p>
          <a:p>
            <a:pPr marL="269875" indent="-269875"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/>
            <a:r>
              <a:rPr lang="en-IN" sz="2000" dirty="0" smtClean="0">
                <a:latin typeface="Arial" pitchFamily="34" charset="0"/>
                <a:cs typeface="Arial" pitchFamily="34" charset="0"/>
              </a:rPr>
              <a:t>During last three years, plants of 3500 TCD at a cost of Rs.263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Karnal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, 5000 TCD at a cost of Rs.355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Panipat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have been commissioned.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7" y="228602"/>
            <a:ext cx="1199026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9702694" cy="411162"/>
          </a:xfrm>
        </p:spPr>
        <p:txBody>
          <a:bodyPr>
            <a:noAutofit/>
          </a:bodyPr>
          <a:lstStyle/>
          <a:p>
            <a:pPr marL="269875" indent="-269875" algn="ctr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DIVERSIFICATION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59" y="1552581"/>
            <a:ext cx="109093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60 KLPD Ethanol Plant has been set up in Shahabad Cooperative Sugar Mills at a cost of Rs.99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crores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90 KLPD Ethanol Plant has been proposed to be set up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Panipat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Cooperative Sugar Mills at estimated cost of Rs.150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5" descr="SBD Ethano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7290"/>
            <a:ext cx="11509654" cy="2357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495" y="4338665"/>
            <a:ext cx="7239944" cy="430887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Bookman Old Style" pitchFamily="18" charset="0"/>
              </a:rPr>
              <a:t>Shahabad Ethanol Plant</a:t>
            </a:r>
            <a:endParaRPr lang="en-US" sz="2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99" y="838203"/>
            <a:ext cx="352715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69875" indent="-269875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Ethanol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"/>
            <a:ext cx="1199026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226" y="685800"/>
            <a:ext cx="10859915" cy="386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24 MW Co-generation Plant set up in 2009-10 at a cost of about Rs.94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in operation in Shahabad Cooperative Sugar Mills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16 MW  Co-generation  Plant set up in 2009-10 at a cost of Rs.40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 in  operation  in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Rohtak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Cooperative Sugar Mills</a:t>
            </a: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9875" indent="-2698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18 MW Co-generation Plant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28 MW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Panipat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Cooperative Sugar Mills have also been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 up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4225" y="152400"/>
            <a:ext cx="754380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69875" indent="-269875" algn="ctr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 CO-GENERATION PLANTS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TK C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7605" y="4714884"/>
            <a:ext cx="5383548" cy="2143116"/>
          </a:xfrm>
          <a:prstGeom prst="rect">
            <a:avLst/>
          </a:prstGeom>
        </p:spPr>
      </p:pic>
      <p:pic>
        <p:nvPicPr>
          <p:cNvPr id="7" name="Picture 6" descr="SBD-Cog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598" y="4714884"/>
            <a:ext cx="5373198" cy="2143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98" y="4357694"/>
            <a:ext cx="5383548" cy="369332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Shahabad Power Control Room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7605" y="4357694"/>
            <a:ext cx="5383548" cy="369332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Rohtak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Cogen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Plant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7" y="228603"/>
            <a:ext cx="1079122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0625" y="228600"/>
            <a:ext cx="5257800" cy="7620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DAIRYFED</a:t>
            </a:r>
            <a:endParaRPr lang="en-US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0225" y="1295400"/>
            <a:ext cx="10692765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Financials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fold increase in profit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Total Profit jumped from INR 11.5 Cr in 2019-20 to 35.1 Cr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2021-22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Total Turnover increase from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INR1159 Cr in 2019-20 to INR 1505 Cr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Year 2021-22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Farmer’s Welfare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Subsidy of Rs 5 per liter is provided under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Mukhya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Mantri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Dugdh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Utpadak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Protsahan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Yojna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to registered dairy farmers in lean season. INR 35.80 Cr distributed under this scheme during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2021-22.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Infrastructure: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Setting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up of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Aseptic Packaging Plant at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Rohtak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Setting up of Modern Milk Plant in Southern Haryana with a Capacity of 3 LLPD( Lac Liter per day)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ell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6" y="152400"/>
            <a:ext cx="3429000" cy="82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25" y="228600"/>
            <a:ext cx="1568008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7025" y="587737"/>
            <a:ext cx="9128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HARCO BANK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KEY FUNCTIONS/PERFORMANCE OF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SHORT TERM COOPERATIVE CREDIT STRUCTURE(STCCS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8825" y="2438401"/>
            <a:ext cx="10515600" cy="224207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900" dirty="0">
                <a:latin typeface="Arial" pitchFamily="34" charset="0"/>
                <a:cs typeface="Arial" pitchFamily="34" charset="0"/>
              </a:rPr>
              <a:t>Crop loan is being disbursed through KCC </a:t>
            </a:r>
            <a:r>
              <a:rPr lang="en-IN" sz="1900" b="1" dirty="0">
                <a:latin typeface="Arial" pitchFamily="34" charset="0"/>
                <a:cs typeface="Arial" pitchFamily="34" charset="0"/>
              </a:rPr>
              <a:t>@ 0% to Farmers</a:t>
            </a:r>
            <a:r>
              <a:rPr lang="en-IN" sz="1900" dirty="0">
                <a:latin typeface="Arial" pitchFamily="34" charset="0"/>
                <a:cs typeface="Arial" pitchFamily="34" charset="0"/>
              </a:rPr>
              <a:t>. The interest subvention is being provided to prompt payee Farmers @4% by Govt. </a:t>
            </a:r>
            <a:r>
              <a:rPr lang="en-IN" sz="19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sz="1900" dirty="0">
                <a:latin typeface="Arial" pitchFamily="34" charset="0"/>
                <a:cs typeface="Arial" pitchFamily="34" charset="0"/>
              </a:rPr>
              <a:t>Haryana in addition to 3 % of Govt. of India.</a:t>
            </a:r>
          </a:p>
          <a:p>
            <a:pPr algn="just"/>
            <a:endParaRPr lang="en-IN" sz="19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1900" dirty="0">
                <a:latin typeface="Arial" pitchFamily="34" charset="0"/>
                <a:cs typeface="Arial" pitchFamily="34" charset="0"/>
              </a:rPr>
              <a:t>Crop Loan of Rs. 12000 </a:t>
            </a:r>
            <a:r>
              <a:rPr lang="en-IN" sz="1900" dirty="0" err="1">
                <a:latin typeface="Arial" pitchFamily="34" charset="0"/>
                <a:cs typeface="Arial" pitchFamily="34" charset="0"/>
              </a:rPr>
              <a:t>crore</a:t>
            </a:r>
            <a:r>
              <a:rPr lang="en-IN" sz="1900" dirty="0">
                <a:latin typeface="Arial" pitchFamily="34" charset="0"/>
                <a:cs typeface="Arial" pitchFamily="34" charset="0"/>
              </a:rPr>
              <a:t> disbursed to 12 </a:t>
            </a:r>
            <a:r>
              <a:rPr lang="en-IN" sz="1900" dirty="0" err="1">
                <a:latin typeface="Arial" pitchFamily="34" charset="0"/>
                <a:cs typeface="Arial" pitchFamily="34" charset="0"/>
              </a:rPr>
              <a:t>lakh</a:t>
            </a:r>
            <a:r>
              <a:rPr lang="en-IN" sz="1900" dirty="0">
                <a:latin typeface="Arial" pitchFamily="34" charset="0"/>
                <a:cs typeface="Arial" pitchFamily="34" charset="0"/>
              </a:rPr>
              <a:t> members of </a:t>
            </a:r>
            <a:r>
              <a:rPr lang="en-IN" sz="1900" dirty="0" smtClean="0">
                <a:latin typeface="Arial" pitchFamily="34" charset="0"/>
                <a:cs typeface="Arial" pitchFamily="34" charset="0"/>
              </a:rPr>
              <a:t>PACS during the year 2021-22..</a:t>
            </a:r>
            <a:endParaRPr lang="en-IN" sz="19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IN" sz="1900" dirty="0">
              <a:latin typeface="Arial" pitchFamily="34" charset="0"/>
              <a:cs typeface="Arial" pitchFamily="34" charset="0"/>
            </a:endParaRPr>
          </a:p>
          <a:p>
            <a:endParaRPr lang="en-IN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85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681</Words>
  <Application>Microsoft Office PowerPoint</Application>
  <PresentationFormat>Custom</PresentationFormat>
  <Paragraphs>80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GOVT. OF HARYANA COOPERATION DEPARTMENT  </vt:lpstr>
      <vt:lpstr> MAIN ACHIEVEMENTS  </vt:lpstr>
      <vt:lpstr>      FOODGRAINS PROCUREMENT &amp; WAREHOUSING</vt:lpstr>
      <vt:lpstr>EXPORTS AND MARKETING</vt:lpstr>
      <vt:lpstr> HARYANA SUGARFED HIGHLIGHTS/ ACHIEVEMENTS </vt:lpstr>
      <vt:lpstr>DIVERSIFICATION ACTIVITIES</vt:lpstr>
      <vt:lpstr>Slide 7</vt:lpstr>
      <vt:lpstr>DAIRYFED</vt:lpstr>
      <vt:lpstr>Slide 9</vt:lpstr>
      <vt:lpstr>Slide 10</vt:lpstr>
      <vt:lpstr>            ONE TIME SETTLEMENT SCHEME FOR PACS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 DEPARTMENT</dc:title>
  <dc:creator>sonia</dc:creator>
  <cp:lastModifiedBy>hp</cp:lastModifiedBy>
  <cp:revision>103</cp:revision>
  <dcterms:created xsi:type="dcterms:W3CDTF">2022-09-01T17:06:20Z</dcterms:created>
  <dcterms:modified xsi:type="dcterms:W3CDTF">2022-09-06T08:36:32Z</dcterms:modified>
</cp:coreProperties>
</file>