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98" r:id="rId5"/>
    <p:sldId id="283" r:id="rId6"/>
    <p:sldId id="297" r:id="rId7"/>
    <p:sldId id="319" r:id="rId8"/>
    <p:sldId id="320" r:id="rId9"/>
    <p:sldId id="321" r:id="rId10"/>
    <p:sldId id="323" r:id="rId11"/>
    <p:sldId id="322" r:id="rId12"/>
    <p:sldId id="302" r:id="rId13"/>
    <p:sldId id="284" r:id="rId14"/>
    <p:sldId id="293" r:id="rId15"/>
    <p:sldId id="304" r:id="rId16"/>
    <p:sldId id="305" r:id="rId17"/>
    <p:sldId id="306" r:id="rId18"/>
    <p:sldId id="309" r:id="rId19"/>
    <p:sldId id="308" r:id="rId20"/>
    <p:sldId id="311" r:id="rId21"/>
    <p:sldId id="313" r:id="rId22"/>
    <p:sldId id="314" r:id="rId23"/>
    <p:sldId id="315" r:id="rId24"/>
    <p:sldId id="316" r:id="rId25"/>
    <p:sldId id="324" r:id="rId26"/>
    <p:sldId id="326" r:id="rId27"/>
    <p:sldId id="317" r:id="rId28"/>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01B6E-E3B5-45AE-862B-844BEDCD4B4A}" v="1" dt="2022-09-05T09:04:49.441"/>
  </p1510:revLst>
</p1510:revInfo>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712" autoAdjust="0"/>
  </p:normalViewPr>
  <p:slideViewPr>
    <p:cSldViewPr snapToGrid="0">
      <p:cViewPr varScale="1">
        <p:scale>
          <a:sx n="107" d="100"/>
          <a:sy n="107" d="100"/>
        </p:scale>
        <p:origin x="714" y="108"/>
      </p:cViewPr>
      <p:guideLst>
        <p:guide orient="horz" pos="2160"/>
        <p:guide pos="3840"/>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EF1077DB-935E-4A0A-947A-D283B9F9F452}" type="datetimeFigureOut">
              <a:rPr lang="en-US" smtClean="0"/>
              <a:pPr/>
              <a:t>9/7/2022</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682C0B10-7CAE-41E4-AB02-7E8B1FF2B898}" type="slidenum">
              <a:rPr lang="en-US" smtClean="0"/>
              <a:pPr/>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noProof="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2D9EC30E-1A71-4188-9BE7-E2A64929A436}" type="datetimeFigureOut">
              <a:rPr lang="en-US" noProof="0" smtClean="0"/>
              <a:pPr/>
              <a:t>9/7/2022</a:t>
            </a:fld>
            <a:endParaRPr lang="en-US" noProof="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noProof="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530193B-564F-4854-8A52-728F3FB19C85}" type="slidenum">
              <a:rPr lang="en-US" noProof="0" smtClean="0"/>
              <a:pPr/>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descr="pexels-alka-jha-12094542.jpg"/>
          <p:cNvPicPr>
            <a:picLocks noChangeAspect="1"/>
          </p:cNvPicPr>
          <p:nvPr userDrawn="1"/>
        </p:nvPicPr>
        <p:blipFill>
          <a:blip r:embed="rId2"/>
          <a:stretch>
            <a:fillRect/>
          </a:stretch>
        </p:blipFill>
        <p:spPr>
          <a:xfrm>
            <a:off x="0" y="-25830"/>
            <a:ext cx="10153650" cy="6883830"/>
          </a:xfrm>
          <a:prstGeom prst="rect">
            <a:avLst/>
          </a:prstGeom>
        </p:spPr>
      </p:pic>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pexels-arthouse-studio-5014888.jpg"/>
          <p:cNvPicPr>
            <a:picLocks noChangeAspect="1"/>
          </p:cNvPicPr>
          <p:nvPr userDrawn="1"/>
        </p:nvPicPr>
        <p:blipFill>
          <a:blip r:embed="rId2"/>
          <a:stretch>
            <a:fillRect/>
          </a:stretch>
        </p:blipFill>
        <p:spPr>
          <a:xfrm>
            <a:off x="0" y="0"/>
            <a:ext cx="9810750" cy="6772275"/>
          </a:xfrm>
          <a:prstGeom prst="rect">
            <a:avLst/>
          </a:prstGeom>
        </p:spPr>
      </p:pic>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1" name="Picture 10" descr="pexels-shalender-kumar-6619053.jpg"/>
          <p:cNvPicPr>
            <a:picLocks noChangeAspect="1"/>
          </p:cNvPicPr>
          <p:nvPr userDrawn="1"/>
        </p:nvPicPr>
        <p:blipFill>
          <a:blip r:embed="rId2"/>
          <a:stretch>
            <a:fillRect/>
          </a:stretch>
        </p:blipFill>
        <p:spPr>
          <a:xfrm>
            <a:off x="2266950" y="0"/>
            <a:ext cx="10287000" cy="6858000"/>
          </a:xfrm>
          <a:prstGeom prst="rect">
            <a:avLst/>
          </a:prstGeom>
        </p:spPr>
      </p:pic>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pic>
        <p:nvPicPr>
          <p:cNvPr id="9" name="Picture 8" descr="pexels-alka-jha-12094539.jpg"/>
          <p:cNvPicPr>
            <a:picLocks noChangeAspect="1"/>
          </p:cNvPicPr>
          <p:nvPr userDrawn="1"/>
        </p:nvPicPr>
        <p:blipFill>
          <a:blip r:embed="rId2"/>
          <a:stretch>
            <a:fillRect/>
          </a:stretch>
        </p:blipFill>
        <p:spPr>
          <a:xfrm>
            <a:off x="5562600" y="0"/>
            <a:ext cx="6629400" cy="6858000"/>
          </a:xfrm>
          <a:prstGeom prst="rect">
            <a:avLst/>
          </a:prstGeom>
        </p:spPr>
      </p:pic>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pic>
        <p:nvPicPr>
          <p:cNvPr id="8" name="Picture 7" descr="pexels-tashi-namgyal-6492212.jpg"/>
          <p:cNvPicPr>
            <a:picLocks noChangeAspect="1"/>
          </p:cNvPicPr>
          <p:nvPr userDrawn="1"/>
        </p:nvPicPr>
        <p:blipFill>
          <a:blip r:embed="rId2"/>
          <a:stretch>
            <a:fillRect/>
          </a:stretch>
        </p:blipFill>
        <p:spPr>
          <a:xfrm>
            <a:off x="0" y="0"/>
            <a:ext cx="12192000" cy="6248400"/>
          </a:xfrm>
          <a:prstGeom prst="rect">
            <a:avLst/>
          </a:prstGeom>
        </p:spPr>
      </p:pic>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pic>
        <p:nvPicPr>
          <p:cNvPr id="16" name="Picture 15" descr="pexels-suket-dedhia-570026.jpg"/>
          <p:cNvPicPr>
            <a:picLocks noChangeAspect="1"/>
          </p:cNvPicPr>
          <p:nvPr userDrawn="1"/>
        </p:nvPicPr>
        <p:blipFill>
          <a:blip r:embed="rId2"/>
          <a:stretch>
            <a:fillRect/>
          </a:stretch>
        </p:blipFill>
        <p:spPr>
          <a:xfrm>
            <a:off x="0" y="0"/>
            <a:ext cx="9696450" cy="6858000"/>
          </a:xfrm>
          <a:prstGeom prst="rect">
            <a:avLst/>
          </a:prstGeom>
        </p:spPr>
      </p:pic>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971800" y="2798352"/>
            <a:ext cx="9220200" cy="1261295"/>
          </a:xfrm>
        </p:spPr>
        <p:txBody>
          <a:bodyPr/>
          <a:lstStyle/>
          <a:p>
            <a:pPr algn="l"/>
            <a:r>
              <a:rPr lang="en-US" sz="4400" dirty="0"/>
              <a:t>COOPERATIVE   SOCIETIES  UT  LADAKH</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516080" y="4059647"/>
            <a:ext cx="6580188" cy="580921"/>
          </a:xfrm>
        </p:spPr>
        <p:txBody>
          <a:bodyPr/>
          <a:lstStyle/>
          <a:p>
            <a:r>
              <a:rPr lang="en-US" sz="2800" dirty="0"/>
              <a:t>Department of Cooperatives, UT Ladakh</a:t>
            </a:r>
            <a:r>
              <a:rPr lang="en-US" dirty="0"/>
              <a:t>. </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534637" y="1159910"/>
            <a:ext cx="11340000" cy="432000"/>
          </a:xfrm>
        </p:spPr>
        <p:txBody>
          <a:bodyPr/>
          <a:lstStyle/>
          <a:p>
            <a:r>
              <a:rPr lang="en-US" dirty="0"/>
              <a:t>Main Objectives of cooperative societies in UT </a:t>
            </a:r>
            <a:r>
              <a:rPr lang="en-US" dirty="0" err="1"/>
              <a:t>Ladakh</a:t>
            </a:r>
            <a:r>
              <a:rPr lang="en-US" dirty="0"/>
              <a:t> are as follows</a:t>
            </a:r>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50850" y="3586217"/>
            <a:ext cx="1984175" cy="1148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61950" y="2328634"/>
            <a:ext cx="5772150" cy="986066"/>
          </a:xfrm>
        </p:spPr>
        <p:txBody>
          <a:bodyPr/>
          <a:lstStyle/>
          <a:p>
            <a:pPr lvl="0"/>
            <a:r>
              <a:rPr lang="en-US" b="0" dirty="0"/>
              <a:t>To ensure availability of essential commodities through network of district / blocks and village level cooperative a</a:t>
            </a:r>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04637" y="3510017"/>
            <a:ext cx="1984175" cy="1148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280950" y="2348209"/>
            <a:ext cx="4844250" cy="1004591"/>
          </a:xfrm>
        </p:spPr>
        <p:txBody>
          <a:bodyPr/>
          <a:lstStyle/>
          <a:p>
            <a:pPr lvl="0"/>
            <a:r>
              <a:rPr lang="en-US" b="0" dirty="0"/>
              <a:t>To market farmer produces through cooperative Marketing Societies</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10</a:t>
            </a:fld>
            <a:endParaRPr lang="en-US" dirty="0"/>
          </a:p>
        </p:txBody>
      </p:sp>
      <p:sp>
        <p:nvSpPr>
          <p:cNvPr id="17"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470700" y="5643859"/>
            <a:ext cx="3739350" cy="699791"/>
          </a:xfrm>
        </p:spPr>
        <p:txBody>
          <a:bodyPr/>
          <a:lstStyle/>
          <a:p>
            <a:pPr lvl="0"/>
            <a:r>
              <a:rPr lang="en-US" b="0" dirty="0"/>
              <a:t>To generate income to the local transporters</a:t>
            </a:r>
          </a:p>
        </p:txBody>
      </p:sp>
      <p:sp>
        <p:nvSpPr>
          <p:cNvPr id="18"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267450" y="5586709"/>
            <a:ext cx="5219700" cy="699791"/>
          </a:xfrm>
        </p:spPr>
        <p:txBody>
          <a:bodyPr/>
          <a:lstStyle/>
          <a:p>
            <a:pPr lvl="0"/>
            <a:r>
              <a:rPr lang="en-US" b="0" dirty="0"/>
              <a:t>To ensure availability of bio-fertilizer and </a:t>
            </a:r>
            <a:r>
              <a:rPr lang="en-US" b="0" dirty="0" err="1"/>
              <a:t>vermi</a:t>
            </a:r>
            <a:r>
              <a:rPr lang="en-US" b="0" dirty="0"/>
              <a:t>-composting to the   farmers</a:t>
            </a:r>
          </a:p>
        </p:txBody>
      </p:sp>
      <p:sp>
        <p:nvSpPr>
          <p:cNvPr id="19"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432600" y="3872209"/>
            <a:ext cx="5320500" cy="1404641"/>
          </a:xfrm>
        </p:spPr>
        <p:txBody>
          <a:bodyPr/>
          <a:lstStyle/>
          <a:p>
            <a:pPr lvl="0"/>
            <a:r>
              <a:rPr lang="en-US" b="0" dirty="0"/>
              <a:t>To procure, de-hair and arrange marketing of local </a:t>
            </a:r>
            <a:r>
              <a:rPr lang="en-US" b="0" dirty="0" err="1"/>
              <a:t>pashmina</a:t>
            </a:r>
            <a:r>
              <a:rPr lang="en-US" b="0" dirty="0"/>
              <a:t> wool and finished products like shawls sweaters and hosiery items</a:t>
            </a:r>
          </a:p>
        </p:txBody>
      </p:sp>
      <p:sp>
        <p:nvSpPr>
          <p:cNvPr id="20" name="Rectangle 19">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5453117"/>
            <a:ext cx="1984175" cy="11482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1" name="Rectangle 2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23687" y="5357867"/>
            <a:ext cx="1984175" cy="11482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2"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210300" y="3929359"/>
            <a:ext cx="5219700" cy="699791"/>
          </a:xfrm>
        </p:spPr>
        <p:txBody>
          <a:bodyPr/>
          <a:lstStyle/>
          <a:p>
            <a:pPr lvl="0"/>
            <a:r>
              <a:rPr lang="en-US" b="0" dirty="0"/>
              <a:t>To procure process and provide marketing of sea buck throne, Apricots and other vegetables</a:t>
            </a:r>
          </a:p>
        </p:txBody>
      </p:sp>
      <p:sp>
        <p:nvSpPr>
          <p:cNvPr id="23" name="Rectangle 22"/>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Callout 2"/>
          <p:cNvSpPr/>
          <p:nvPr/>
        </p:nvSpPr>
        <p:spPr>
          <a:xfrm>
            <a:off x="593558" y="352926"/>
            <a:ext cx="10940715" cy="794085"/>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88837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lstStyle/>
          <a:p>
            <a:r>
              <a:rPr lang="en-US" dirty="0"/>
              <a:t>Major activities </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US" b="1" dirty="0"/>
              <a:t>Major activities of Cooperative Department , in UT </a:t>
            </a:r>
            <a:r>
              <a:rPr lang="en-US" b="1" dirty="0" err="1"/>
              <a:t>Ladakh</a:t>
            </a:r>
            <a:endParaRPr lang="en-US"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11</a:t>
            </a:fld>
            <a:endParaRPr lang="en-US" dirty="0"/>
          </a:p>
        </p:txBody>
      </p:sp>
    </p:spTree>
    <p:extLst>
      <p:ext uri="{BB962C8B-B14F-4D97-AF65-F5344CB8AC3E}">
        <p14:creationId xmlns:p14="http://schemas.microsoft.com/office/powerpoint/2010/main" val="211769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32000" y="2269588"/>
            <a:ext cx="5472000" cy="645061"/>
          </a:xfrm>
        </p:spPr>
        <p:txBody>
          <a:bodyPr/>
          <a:lstStyle/>
          <a:p>
            <a:pPr lvl="0"/>
            <a:r>
              <a:rPr lang="en-US" dirty="0"/>
              <a:t>Supply and distribution of </a:t>
            </a:r>
            <a:r>
              <a:rPr lang="en-US"/>
              <a:t>essential items </a:t>
            </a:r>
            <a:r>
              <a:rPr lang="en-US" dirty="0"/>
              <a:t>of daily use at fair price</a:t>
            </a:r>
          </a:p>
          <a:p>
            <a:endParaRPr lang="en-US" dirty="0"/>
          </a:p>
        </p:txBody>
      </p:sp>
      <p:sp>
        <p:nvSpPr>
          <p:cNvPr id="5" name="Content Placeholder 4"/>
          <p:cNvSpPr>
            <a:spLocks noGrp="1"/>
          </p:cNvSpPr>
          <p:nvPr>
            <p:ph sz="half" idx="2"/>
          </p:nvPr>
        </p:nvSpPr>
        <p:spPr>
          <a:xfrm>
            <a:off x="184350" y="3043637"/>
            <a:ext cx="5759250" cy="3376963"/>
          </a:xfrm>
        </p:spPr>
        <p:txBody>
          <a:bodyPr/>
          <a:lstStyle/>
          <a:p>
            <a:r>
              <a:rPr lang="en-US" dirty="0"/>
              <a:t>One of the important mandate of Cooperative department is to provide various essential  items of daily use to the consumers on fair price through various consumer cooperative societies across the region and has been playing an important role in price control and availability. Moreover, Cooperative Department ensures sufficient stocking of essential goods for winter months when </a:t>
            </a:r>
            <a:r>
              <a:rPr lang="en-US" dirty="0" err="1"/>
              <a:t>Ladakh</a:t>
            </a:r>
            <a:r>
              <a:rPr lang="en-US" dirty="0"/>
              <a:t> remains cutoff from rest of the country for 4-6 months. The UT administration has already made one Super Bazaar functional at Kargil and two more will be established one each at </a:t>
            </a:r>
            <a:r>
              <a:rPr lang="en-US" dirty="0" err="1"/>
              <a:t>Sankoo</a:t>
            </a:r>
            <a:r>
              <a:rPr lang="en-US" dirty="0"/>
              <a:t> and Diskit. Besides, 13 smaller consumer retail shops are coming up at 13 villages across </a:t>
            </a:r>
            <a:r>
              <a:rPr lang="en-US" dirty="0" err="1"/>
              <a:t>Ladakh</a:t>
            </a:r>
            <a:r>
              <a:rPr lang="en-US" dirty="0"/>
              <a:t>.</a:t>
            </a:r>
          </a:p>
          <a:p>
            <a:endParaRPr lang="en-US" dirty="0"/>
          </a:p>
        </p:txBody>
      </p:sp>
      <p:sp>
        <p:nvSpPr>
          <p:cNvPr id="6" name="Text Placeholder 5"/>
          <p:cNvSpPr>
            <a:spLocks noGrp="1"/>
          </p:cNvSpPr>
          <p:nvPr>
            <p:ph type="body" sz="quarter" idx="13"/>
          </p:nvPr>
        </p:nvSpPr>
        <p:spPr>
          <a:xfrm>
            <a:off x="6338100" y="2232014"/>
            <a:ext cx="5434800" cy="892186"/>
          </a:xfrm>
        </p:spPr>
        <p:txBody>
          <a:bodyPr/>
          <a:lstStyle/>
          <a:p>
            <a:pPr lvl="0"/>
            <a:r>
              <a:rPr lang="en-US" dirty="0"/>
              <a:t>Marketing of local agricultural, horticultural and livestock produce through various Cooperative societies:</a:t>
            </a:r>
          </a:p>
        </p:txBody>
      </p:sp>
      <p:sp>
        <p:nvSpPr>
          <p:cNvPr id="7" name="Text Placeholder 6"/>
          <p:cNvSpPr>
            <a:spLocks noGrp="1"/>
          </p:cNvSpPr>
          <p:nvPr>
            <p:ph type="body" sz="quarter" idx="12"/>
          </p:nvPr>
        </p:nvSpPr>
        <p:spPr>
          <a:xfrm>
            <a:off x="6261787" y="3250364"/>
            <a:ext cx="5549213" cy="3379036"/>
          </a:xfrm>
        </p:spPr>
        <p:txBody>
          <a:bodyPr/>
          <a:lstStyle/>
          <a:p>
            <a:r>
              <a:rPr lang="en-US" dirty="0"/>
              <a:t>Marketing cooperative societies in both the districts have been providing   platform for marketing of various </a:t>
            </a:r>
            <a:r>
              <a:rPr lang="en-US" dirty="0" err="1"/>
              <a:t>agri</a:t>
            </a:r>
            <a:r>
              <a:rPr lang="en-US" dirty="0"/>
              <a:t>-horticultural produce of local farmers such as vegetables, fruits, Seabuckthorn and livestock products like milk, cheese and other allied products. The supply is mainly to Army formations for which Cooperative societies gets a negotiable contracts facility.</a:t>
            </a:r>
          </a:p>
          <a:p>
            <a:endParaRPr lang="en-US" dirty="0"/>
          </a:p>
        </p:txBody>
      </p:sp>
      <p:sp>
        <p:nvSpPr>
          <p:cNvPr id="8" name="Footer Placeholder 7"/>
          <p:cNvSpPr>
            <a:spLocks noGrp="1"/>
          </p:cNvSpPr>
          <p:nvPr>
            <p:ph type="ftr" sz="quarter" idx="14"/>
          </p:nvPr>
        </p:nvSpPr>
        <p:spPr/>
        <p:txBody>
          <a:bodyPr/>
          <a:lstStyle/>
          <a:p>
            <a:r>
              <a:rPr lang="en-US" noProof="0"/>
              <a:t>Add a footer</a:t>
            </a:r>
            <a:endParaRPr lang="en-US" noProof="0" dirty="0"/>
          </a:p>
        </p:txBody>
      </p:sp>
      <p:sp>
        <p:nvSpPr>
          <p:cNvPr id="9" name="Slide Number Placeholder 8"/>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10" name="Rectangle 9"/>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413850" y="1165926"/>
            <a:ext cx="11340000" cy="432000"/>
          </a:xfrm>
        </p:spPr>
        <p:txBody>
          <a:bodyPr/>
          <a:lstStyle/>
          <a:p>
            <a:r>
              <a:rPr lang="en-US" dirty="0"/>
              <a:t>Major activities of Cooperative Department , in UT Ladakh</a:t>
            </a:r>
          </a:p>
        </p:txBody>
      </p:sp>
      <p:sp>
        <p:nvSpPr>
          <p:cNvPr id="11" name="Down Arrow Callout 10"/>
          <p:cNvSpPr/>
          <p:nvPr/>
        </p:nvSpPr>
        <p:spPr>
          <a:xfrm>
            <a:off x="561474" y="240632"/>
            <a:ext cx="11053010" cy="665747"/>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508200"/>
            <a:ext cx="11340000" cy="432000"/>
          </a:xfrm>
        </p:spPr>
        <p:txBody>
          <a:bodyPr/>
          <a:lstStyle/>
          <a:p>
            <a:br>
              <a:rPr lang="en-US" dirty="0"/>
            </a:br>
            <a:br>
              <a:rPr lang="en-US" dirty="0"/>
            </a:br>
            <a:br>
              <a:rPr lang="en-US" dirty="0"/>
            </a:br>
            <a:br>
              <a:rPr lang="en-US" dirty="0"/>
            </a:br>
            <a:r>
              <a:rPr lang="en-US" dirty="0"/>
              <a:t>Major activities of Cooperative Department , in UT Ladakh</a:t>
            </a:r>
          </a:p>
        </p:txBody>
      </p:sp>
      <p:sp>
        <p:nvSpPr>
          <p:cNvPr id="4" name="Text Placeholder 3"/>
          <p:cNvSpPr>
            <a:spLocks noGrp="1"/>
          </p:cNvSpPr>
          <p:nvPr>
            <p:ph type="body" idx="1"/>
          </p:nvPr>
        </p:nvSpPr>
        <p:spPr>
          <a:xfrm>
            <a:off x="432000" y="2307688"/>
            <a:ext cx="4540050" cy="397411"/>
          </a:xfrm>
        </p:spPr>
        <p:txBody>
          <a:bodyPr/>
          <a:lstStyle/>
          <a:p>
            <a:pPr lvl="0"/>
            <a:r>
              <a:rPr lang="en-US" dirty="0"/>
              <a:t>Providing fresh vegetables to residents of </a:t>
            </a:r>
            <a:r>
              <a:rPr lang="en-US" dirty="0" err="1"/>
              <a:t>Leh&amp;Kargil</a:t>
            </a:r>
            <a:r>
              <a:rPr lang="en-US" dirty="0"/>
              <a:t>;</a:t>
            </a:r>
          </a:p>
        </p:txBody>
      </p:sp>
      <p:sp>
        <p:nvSpPr>
          <p:cNvPr id="5" name="Content Placeholder 4"/>
          <p:cNvSpPr>
            <a:spLocks noGrp="1"/>
          </p:cNvSpPr>
          <p:nvPr>
            <p:ph sz="half" idx="2"/>
          </p:nvPr>
        </p:nvSpPr>
        <p:spPr>
          <a:xfrm>
            <a:off x="127200" y="3100787"/>
            <a:ext cx="5472000" cy="3376963"/>
          </a:xfrm>
        </p:spPr>
        <p:txBody>
          <a:bodyPr/>
          <a:lstStyle/>
          <a:p>
            <a:r>
              <a:rPr lang="en-US" dirty="0"/>
              <a:t>The Cooperative Departments provides fresh vegetables in winter months when </a:t>
            </a:r>
            <a:r>
              <a:rPr lang="en-US" dirty="0" err="1"/>
              <a:t>Ladakh</a:t>
            </a:r>
            <a:r>
              <a:rPr lang="en-US" dirty="0"/>
              <a:t> remains cut off from the rest of the country. Last winter about 200 Mt s of vegetable and fruits were distributed. This will continue this winter also with enhanced tonnage</a:t>
            </a:r>
          </a:p>
        </p:txBody>
      </p:sp>
      <p:sp>
        <p:nvSpPr>
          <p:cNvPr id="6" name="Text Placeholder 5"/>
          <p:cNvSpPr>
            <a:spLocks noGrp="1"/>
          </p:cNvSpPr>
          <p:nvPr>
            <p:ph type="body" sz="quarter" idx="13"/>
          </p:nvPr>
        </p:nvSpPr>
        <p:spPr>
          <a:xfrm>
            <a:off x="6319050" y="1812914"/>
            <a:ext cx="5472000" cy="1482736"/>
          </a:xfrm>
        </p:spPr>
        <p:txBody>
          <a:bodyPr/>
          <a:lstStyle/>
          <a:p>
            <a:pPr lvl="0"/>
            <a:r>
              <a:rPr lang="en-US" dirty="0"/>
              <a:t> </a:t>
            </a:r>
          </a:p>
          <a:p>
            <a:pPr lvl="0"/>
            <a:r>
              <a:rPr lang="en-US" dirty="0"/>
              <a:t>Purchase and distribution of fertilizers like chemical and organic manure in the form of compost and local </a:t>
            </a:r>
            <a:r>
              <a:rPr lang="en-US" dirty="0" err="1"/>
              <a:t>rigpa</a:t>
            </a:r>
            <a:endParaRPr lang="en-US" dirty="0"/>
          </a:p>
        </p:txBody>
      </p:sp>
      <p:sp>
        <p:nvSpPr>
          <p:cNvPr id="7" name="Text Placeholder 6"/>
          <p:cNvSpPr>
            <a:spLocks noGrp="1"/>
          </p:cNvSpPr>
          <p:nvPr>
            <p:ph type="body" sz="quarter" idx="12"/>
          </p:nvPr>
        </p:nvSpPr>
        <p:spPr>
          <a:xfrm>
            <a:off x="6071287" y="3269414"/>
            <a:ext cx="5472113" cy="3379036"/>
          </a:xfrm>
        </p:spPr>
        <p:txBody>
          <a:bodyPr/>
          <a:lstStyle/>
          <a:p>
            <a:r>
              <a:rPr lang="en-US" dirty="0"/>
              <a:t>The cooperative department through Cooperative marketing societies purchases and distributes chemical fertilizers to the farmers of </a:t>
            </a:r>
            <a:r>
              <a:rPr lang="en-US" dirty="0" err="1"/>
              <a:t>Ladakh</a:t>
            </a:r>
            <a:r>
              <a:rPr lang="en-US" dirty="0"/>
              <a:t> region through  license holders societies. As a step towards making </a:t>
            </a:r>
            <a:r>
              <a:rPr lang="en-US" dirty="0" err="1"/>
              <a:t>Ladakh</a:t>
            </a:r>
            <a:r>
              <a:rPr lang="en-US" dirty="0"/>
              <a:t>  an organic state  the department has been reducing the overall quantity of chemical fertilizers which is being replaced proportionally  with organic manure </a:t>
            </a:r>
            <a:r>
              <a:rPr lang="en-US" dirty="0" err="1"/>
              <a:t>likevermi</a:t>
            </a:r>
            <a:r>
              <a:rPr lang="en-US" dirty="0"/>
              <a:t>-compost, </a:t>
            </a:r>
            <a:r>
              <a:rPr lang="en-US" dirty="0" err="1"/>
              <a:t>rigpa</a:t>
            </a:r>
            <a:r>
              <a:rPr lang="en-US" dirty="0"/>
              <a:t>(local manure)and being  provided to farmers on 80% subsidy under Special Development Package to shift towards organic production.</a:t>
            </a:r>
          </a:p>
        </p:txBody>
      </p:sp>
      <p:sp>
        <p:nvSpPr>
          <p:cNvPr id="8" name="Footer Placeholder 7"/>
          <p:cNvSpPr>
            <a:spLocks noGrp="1"/>
          </p:cNvSpPr>
          <p:nvPr>
            <p:ph type="ftr" sz="quarter" idx="14"/>
          </p:nvPr>
        </p:nvSpPr>
        <p:spPr/>
        <p:txBody>
          <a:bodyPr/>
          <a:lstStyle/>
          <a:p>
            <a:r>
              <a:rPr lang="en-US" noProof="0"/>
              <a:t>Add a footer</a:t>
            </a:r>
            <a:endParaRPr lang="en-US" noProof="0" dirty="0"/>
          </a:p>
        </p:txBody>
      </p:sp>
      <p:sp>
        <p:nvSpPr>
          <p:cNvPr id="9" name="Slide Number Placeholder 8"/>
          <p:cNvSpPr>
            <a:spLocks noGrp="1"/>
          </p:cNvSpPr>
          <p:nvPr>
            <p:ph type="sldNum" sz="quarter" idx="33"/>
          </p:nvPr>
        </p:nvSpPr>
        <p:spPr/>
        <p:txBody>
          <a:bodyPr/>
          <a:lstStyle/>
          <a:p>
            <a:fld id="{19B51A1E-902D-48AF-9020-955120F399B6}" type="slidenum">
              <a:rPr lang="en-US" noProof="0" smtClean="0"/>
              <a:pPr/>
              <a:t>13</a:t>
            </a:fld>
            <a:endParaRPr lang="en-US" noProof="0" dirty="0"/>
          </a:p>
        </p:txBody>
      </p:sp>
      <p:sp>
        <p:nvSpPr>
          <p:cNvPr id="10" name="Rectangle 9"/>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Callout 10"/>
          <p:cNvSpPr/>
          <p:nvPr/>
        </p:nvSpPr>
        <p:spPr>
          <a:xfrm>
            <a:off x="529389" y="352925"/>
            <a:ext cx="11224461" cy="673769"/>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br>
              <a:rPr lang="en-US" dirty="0"/>
            </a:br>
            <a:br>
              <a:rPr lang="en-US" dirty="0"/>
            </a:br>
            <a:r>
              <a:rPr lang="en-US" dirty="0"/>
              <a:t>Major activities of Cooperative Department , in UT Ladakh</a:t>
            </a:r>
          </a:p>
        </p:txBody>
      </p:sp>
      <p:sp>
        <p:nvSpPr>
          <p:cNvPr id="3" name="Text Placeholder 2"/>
          <p:cNvSpPr>
            <a:spLocks noGrp="1"/>
          </p:cNvSpPr>
          <p:nvPr>
            <p:ph type="body" sz="quarter" idx="32"/>
          </p:nvPr>
        </p:nvSpPr>
        <p:spPr/>
        <p:txBody>
          <a:bodyPr/>
          <a:lstStyle/>
          <a:p>
            <a:endParaRPr lang="en-US" sz="3200" b="1" dirty="0"/>
          </a:p>
          <a:p>
            <a:r>
              <a:rPr lang="en-US" sz="3200" b="1" dirty="0"/>
              <a:t>REGISTRATION</a:t>
            </a:r>
          </a:p>
        </p:txBody>
      </p:sp>
      <p:sp>
        <p:nvSpPr>
          <p:cNvPr id="4" name="Text Placeholder 3"/>
          <p:cNvSpPr>
            <a:spLocks noGrp="1"/>
          </p:cNvSpPr>
          <p:nvPr>
            <p:ph type="body" idx="1"/>
          </p:nvPr>
        </p:nvSpPr>
        <p:spPr>
          <a:xfrm>
            <a:off x="432000" y="1828800"/>
            <a:ext cx="5816400" cy="1428750"/>
          </a:xfrm>
        </p:spPr>
        <p:txBody>
          <a:bodyPr/>
          <a:lstStyle/>
          <a:p>
            <a:r>
              <a:rPr lang="en-US" dirty="0"/>
              <a:t> </a:t>
            </a:r>
          </a:p>
          <a:p>
            <a:pPr lvl="0"/>
            <a:endParaRPr lang="en-US" dirty="0"/>
          </a:p>
          <a:p>
            <a:pPr lvl="0"/>
            <a:r>
              <a:rPr lang="en-US" dirty="0"/>
              <a:t>Registration of Cooperative Societies under J &amp; K Cooperative Act,1989 and Cooperatives under Act of 1999:</a:t>
            </a:r>
          </a:p>
        </p:txBody>
      </p:sp>
      <p:sp>
        <p:nvSpPr>
          <p:cNvPr id="5" name="Content Placeholder 4"/>
          <p:cNvSpPr>
            <a:spLocks noGrp="1"/>
          </p:cNvSpPr>
          <p:nvPr>
            <p:ph sz="half" idx="2"/>
          </p:nvPr>
        </p:nvSpPr>
        <p:spPr>
          <a:xfrm>
            <a:off x="241500" y="3385787"/>
            <a:ext cx="6273600" cy="3376963"/>
          </a:xfrm>
        </p:spPr>
        <p:txBody>
          <a:bodyPr/>
          <a:lstStyle/>
          <a:p>
            <a:r>
              <a:rPr lang="en-US" dirty="0"/>
              <a:t> </a:t>
            </a:r>
          </a:p>
          <a:p>
            <a:r>
              <a:rPr lang="en-US" dirty="0"/>
              <a:t>An important task of Cooperative department is to register new Cooperative Societies under J&amp; K cooperative Act,1989 and under Act of 1999 respectively</a:t>
            </a:r>
            <a:r>
              <a:rPr lang="en-US" b="1" dirty="0"/>
              <a:t>. </a:t>
            </a:r>
            <a:r>
              <a:rPr lang="en-US" dirty="0"/>
              <a:t>Currently, only dairy, poultry and hatchery cooperative societies are registered under act of 1989 whereas all other sectors are registered under Self Reliant Cooperative Act,1999.Pertinent to mention here is that the J &amp; K Cooperative Acts are not repealed post </a:t>
            </a:r>
            <a:r>
              <a:rPr lang="en-US" dirty="0" err="1"/>
              <a:t>reorganization.The</a:t>
            </a:r>
            <a:r>
              <a:rPr lang="en-US" dirty="0"/>
              <a:t> department conducts regular audit of the societies and timely elections are also conducted. </a:t>
            </a:r>
          </a:p>
        </p:txBody>
      </p:sp>
      <p:sp>
        <p:nvSpPr>
          <p:cNvPr id="8" name="Footer Placeholder 7"/>
          <p:cNvSpPr>
            <a:spLocks noGrp="1"/>
          </p:cNvSpPr>
          <p:nvPr>
            <p:ph type="ftr" sz="quarter" idx="14"/>
          </p:nvPr>
        </p:nvSpPr>
        <p:spPr/>
        <p:txBody>
          <a:bodyPr/>
          <a:lstStyle/>
          <a:p>
            <a:r>
              <a:rPr lang="en-US" noProof="0"/>
              <a:t>Add a footer</a:t>
            </a:r>
            <a:endParaRPr lang="en-US" noProof="0" dirty="0"/>
          </a:p>
        </p:txBody>
      </p:sp>
      <p:sp>
        <p:nvSpPr>
          <p:cNvPr id="9" name="Slide Number Placeholder 8"/>
          <p:cNvSpPr>
            <a:spLocks noGrp="1"/>
          </p:cNvSpPr>
          <p:nvPr>
            <p:ph type="sldNum" sz="quarter" idx="33"/>
          </p:nvPr>
        </p:nvSpPr>
        <p:spPr/>
        <p:txBody>
          <a:bodyPr/>
          <a:lstStyle/>
          <a:p>
            <a:fld id="{19B51A1E-902D-48AF-9020-955120F399B6}" type="slidenum">
              <a:rPr lang="en-US" noProof="0" smtClean="0"/>
              <a:pPr/>
              <a:t>14</a:t>
            </a:fld>
            <a:endParaRPr lang="en-US" noProof="0" dirty="0"/>
          </a:p>
        </p:txBody>
      </p:sp>
      <p:sp>
        <p:nvSpPr>
          <p:cNvPr id="11" name="Rectangle 10"/>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7411450" y="2277980"/>
            <a:ext cx="4360549" cy="389010"/>
          </a:xfrm>
        </p:spPr>
        <p:txBody>
          <a:bodyPr/>
          <a:lstStyle/>
          <a:p>
            <a:endParaRPr lang="en-US" dirty="0"/>
          </a:p>
          <a:p>
            <a:r>
              <a:rPr lang="en-US" dirty="0"/>
              <a:t>Number of Societies Registered</a:t>
            </a:r>
          </a:p>
        </p:txBody>
      </p:sp>
      <p:sp>
        <p:nvSpPr>
          <p:cNvPr id="7" name="Rectangle 6"/>
          <p:cNvSpPr/>
          <p:nvPr/>
        </p:nvSpPr>
        <p:spPr>
          <a:xfrm>
            <a:off x="7411451" y="3394593"/>
            <a:ext cx="3465095" cy="1200329"/>
          </a:xfrm>
          <a:prstGeom prst="rect">
            <a:avLst/>
          </a:prstGeom>
        </p:spPr>
        <p:txBody>
          <a:bodyPr wrap="square">
            <a:spAutoFit/>
          </a:bodyPr>
          <a:lstStyle/>
          <a:p>
            <a:endParaRPr lang="en-US" dirty="0"/>
          </a:p>
          <a:p>
            <a:r>
              <a:rPr lang="en-US" dirty="0"/>
              <a:t>At present there are 427 Cooperative societies registered in both the districts of Ladakh</a:t>
            </a:r>
          </a:p>
        </p:txBody>
      </p:sp>
      <p:sp>
        <p:nvSpPr>
          <p:cNvPr id="12" name="Down Arrow Callout 11"/>
          <p:cNvSpPr/>
          <p:nvPr/>
        </p:nvSpPr>
        <p:spPr>
          <a:xfrm>
            <a:off x="657726" y="320842"/>
            <a:ext cx="11096123" cy="713874"/>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lstStyle/>
          <a:p>
            <a:r>
              <a:rPr lang="en-US" dirty="0"/>
              <a:t>Success Stories </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US" b="1" dirty="0"/>
              <a:t>Successful  Cooperative Societies;</a:t>
            </a:r>
            <a:endParaRPr lang="en-US"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15</a:t>
            </a:fld>
            <a:endParaRPr lang="en-US" dirty="0"/>
          </a:p>
        </p:txBody>
      </p:sp>
    </p:spTree>
    <p:extLst>
      <p:ext uri="{BB962C8B-B14F-4D97-AF65-F5344CB8AC3E}">
        <p14:creationId xmlns:p14="http://schemas.microsoft.com/office/powerpoint/2010/main" val="2117695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00" y="336750"/>
            <a:ext cx="11340000" cy="432000"/>
          </a:xfrm>
        </p:spPr>
        <p:txBody>
          <a:bodyPr/>
          <a:lstStyle/>
          <a:p>
            <a:r>
              <a:rPr lang="en-US" dirty="0"/>
              <a:t>Success Cooperative Case studies:</a:t>
            </a:r>
          </a:p>
        </p:txBody>
      </p:sp>
      <p:sp>
        <p:nvSpPr>
          <p:cNvPr id="4" name="Content Placeholder 3"/>
          <p:cNvSpPr>
            <a:spLocks noGrp="1"/>
          </p:cNvSpPr>
          <p:nvPr>
            <p:ph idx="1"/>
          </p:nvPr>
        </p:nvSpPr>
        <p:spPr>
          <a:xfrm>
            <a:off x="432000" y="876300"/>
            <a:ext cx="3600000" cy="5353050"/>
          </a:xfrm>
          <a:solidFill>
            <a:schemeClr val="bg1">
              <a:lumMod val="95000"/>
            </a:schemeClr>
          </a:solidFill>
        </p:spPr>
        <p:txBody>
          <a:bodyPr anchor="ctr"/>
          <a:lstStyle/>
          <a:p>
            <a:pPr lvl="0">
              <a:buNone/>
            </a:pPr>
            <a:r>
              <a:rPr lang="en-US" b="1" dirty="0"/>
              <a:t>      All </a:t>
            </a:r>
            <a:r>
              <a:rPr lang="en-US" b="1" dirty="0" err="1"/>
              <a:t>Changthang</a:t>
            </a:r>
            <a:r>
              <a:rPr lang="en-US" b="1" dirty="0"/>
              <a:t> </a:t>
            </a:r>
            <a:r>
              <a:rPr lang="en-US" b="1" dirty="0" err="1"/>
              <a:t>Pashmina</a:t>
            </a:r>
            <a:r>
              <a:rPr lang="en-US" b="1" dirty="0"/>
              <a:t> Grower’s Cooperative Marketing Society, </a:t>
            </a:r>
            <a:r>
              <a:rPr lang="en-US" b="1" dirty="0" err="1"/>
              <a:t>Leh</a:t>
            </a:r>
            <a:endParaRPr lang="en-US" b="1" dirty="0"/>
          </a:p>
          <a:p>
            <a:pPr lvl="0">
              <a:buFont typeface="Wingdings" pitchFamily="2" charset="2"/>
              <a:buChar char="Ø"/>
            </a:pPr>
            <a:r>
              <a:rPr lang="en-US" dirty="0"/>
              <a:t>The society was set up in early 80’s comprising of members who characteristically are nomads all around the year. The society has 19 multipurpose cooperative Societies as its members. Working of the society and its affiliates is to rear sheep, goats and yaks and obtain raw </a:t>
            </a:r>
            <a:r>
              <a:rPr lang="en-US" dirty="0" err="1"/>
              <a:t>pashmina</a:t>
            </a:r>
            <a:r>
              <a:rPr lang="en-US" dirty="0"/>
              <a:t> wool from them. The de-haring plant has been set up at </a:t>
            </a:r>
            <a:r>
              <a:rPr lang="en-US" dirty="0" err="1"/>
              <a:t>Leh</a:t>
            </a:r>
            <a:r>
              <a:rPr lang="en-US" dirty="0"/>
              <a:t> two decades back  and now a  new de-</a:t>
            </a:r>
            <a:r>
              <a:rPr lang="en-US" dirty="0" err="1"/>
              <a:t>hairing</a:t>
            </a:r>
            <a:r>
              <a:rPr lang="en-US" dirty="0"/>
              <a:t> plant is being procured which  will start functioning this year. The de-</a:t>
            </a:r>
            <a:r>
              <a:rPr lang="en-US" dirty="0" err="1"/>
              <a:t>hairing</a:t>
            </a:r>
            <a:r>
              <a:rPr lang="en-US" dirty="0"/>
              <a:t> plant is funded by Ministry of Textiles, GOI.</a:t>
            </a:r>
          </a:p>
        </p:txBody>
      </p:sp>
      <p:sp>
        <p:nvSpPr>
          <p:cNvPr id="5" name="Text Placeholder 4"/>
          <p:cNvSpPr>
            <a:spLocks noGrp="1"/>
          </p:cNvSpPr>
          <p:nvPr>
            <p:ph type="body" sz="quarter" idx="12"/>
          </p:nvPr>
        </p:nvSpPr>
        <p:spPr>
          <a:xfrm>
            <a:off x="4301550" y="819150"/>
            <a:ext cx="3600450" cy="5391150"/>
          </a:xfrm>
          <a:solidFill>
            <a:schemeClr val="accent3"/>
          </a:solidFill>
        </p:spPr>
        <p:txBody>
          <a:bodyPr anchor="ctr"/>
          <a:lstStyle/>
          <a:p>
            <a:pPr lvl="0">
              <a:buNone/>
            </a:pPr>
            <a:r>
              <a:rPr lang="en-US" b="1" dirty="0"/>
              <a:t>      </a:t>
            </a:r>
            <a:r>
              <a:rPr lang="en-US" b="1" dirty="0" err="1"/>
              <a:t>BamiDuniya</a:t>
            </a:r>
            <a:r>
              <a:rPr lang="en-US" b="1" dirty="0"/>
              <a:t> Cooperative Consumer store </a:t>
            </a:r>
            <a:r>
              <a:rPr lang="en-US" b="1" dirty="0" err="1"/>
              <a:t>Leh</a:t>
            </a:r>
            <a:endParaRPr lang="en-US" dirty="0"/>
          </a:p>
          <a:p>
            <a:pPr>
              <a:buFont typeface="Wingdings" pitchFamily="2" charset="2"/>
              <a:buChar char="Ø"/>
            </a:pPr>
            <a:r>
              <a:rPr lang="en-US" dirty="0" err="1"/>
              <a:t>Bamiduniya</a:t>
            </a:r>
            <a:r>
              <a:rPr lang="en-US" dirty="0"/>
              <a:t> In Persian means the roof of the world. This Cooperative Society was registered in the year 1958.It is a federation of 46 cooperative Societies and is run by an elected managing committee. The store is the distributor of Gujarat Cooperative Milk Marketing federation ltd., Mother Dairy, Food Processing Ltd., Siemens, Vegetables seeds India Ltd, Philips India Ltd. For institutional sale of Compact Florescent Lamps (CFL).In the past the Society was awarded National Cooperative excellence Award.</a:t>
            </a:r>
          </a:p>
        </p:txBody>
      </p:sp>
      <p:sp>
        <p:nvSpPr>
          <p:cNvPr id="8" name="Slide Number Placeholder 7"/>
          <p:cNvSpPr>
            <a:spLocks noGrp="1"/>
          </p:cNvSpPr>
          <p:nvPr>
            <p:ph type="sldNum" sz="quarter" idx="15"/>
          </p:nvPr>
        </p:nvSpPr>
        <p:spPr/>
        <p:txBody>
          <a:bodyPr/>
          <a:lstStyle/>
          <a:p>
            <a:fld id="{19B51A1E-902D-48AF-9020-955120F399B6}" type="slidenum">
              <a:rPr lang="en-US" noProof="0" smtClean="0"/>
              <a:pPr/>
              <a:t>16</a:t>
            </a:fld>
            <a:endParaRPr lang="en-US" noProof="0" dirty="0"/>
          </a:p>
        </p:txBody>
      </p:sp>
      <p:sp>
        <p:nvSpPr>
          <p:cNvPr id="9" name="Rectangle 8"/>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3"/>
          </p:nvPr>
        </p:nvSpPr>
        <p:spPr>
          <a:xfrm>
            <a:off x="8152500" y="762000"/>
            <a:ext cx="3600450" cy="5410200"/>
          </a:xfrm>
          <a:solidFill>
            <a:schemeClr val="accent3">
              <a:lumMod val="40000"/>
              <a:lumOff val="60000"/>
            </a:schemeClr>
          </a:solidFill>
        </p:spPr>
        <p:txBody>
          <a:bodyPr anchor="ctr"/>
          <a:lstStyle/>
          <a:p>
            <a:pPr lvl="0">
              <a:buNone/>
            </a:pPr>
            <a:r>
              <a:rPr lang="en-US" b="1" dirty="0"/>
              <a:t>      Fruit Growers’ Cooperative Marketing &amp; Processing Society, </a:t>
            </a:r>
            <a:r>
              <a:rPr lang="en-US" b="1" dirty="0" err="1"/>
              <a:t>Kargil</a:t>
            </a:r>
            <a:endParaRPr lang="en-US" dirty="0"/>
          </a:p>
          <a:p>
            <a:pPr>
              <a:buFont typeface="Wingdings" pitchFamily="2" charset="2"/>
              <a:buChar char="Ø"/>
            </a:pPr>
            <a:r>
              <a:rPr lang="en-US" dirty="0"/>
              <a:t>This Cooperative society has established the fruit processing facility at </a:t>
            </a:r>
            <a:r>
              <a:rPr lang="en-US" dirty="0" err="1"/>
              <a:t>Kharu</a:t>
            </a:r>
            <a:r>
              <a:rPr lang="en-US" dirty="0"/>
              <a:t> and their main expertise is in processing of Apricot products. The society consists of 167 members and stands registered in 1979. The UT Administration has provided the society with the fresh apricot canning plant and has helped in their packaging and branding. The members of the society are from the nearby villages where the best variety of Apricot called “</a:t>
            </a:r>
            <a:r>
              <a:rPr lang="en-US" dirty="0" err="1"/>
              <a:t>Halman</a:t>
            </a:r>
            <a:r>
              <a:rPr lang="en-US" dirty="0"/>
              <a:t>” is </a:t>
            </a:r>
            <a:r>
              <a:rPr lang="en-US" dirty="0" err="1"/>
              <a:t>grown.The</a:t>
            </a:r>
            <a:r>
              <a:rPr lang="en-US" dirty="0"/>
              <a:t> main produce of the society are Jams, Apricot oil, dry apricot and juices.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00" y="2422358"/>
            <a:ext cx="11340000" cy="673768"/>
          </a:xfrm>
        </p:spPr>
        <p:txBody>
          <a:bodyPr/>
          <a:lstStyle/>
          <a:p>
            <a:br>
              <a:rPr lang="en-US" sz="2800" dirty="0">
                <a:solidFill>
                  <a:srgbClr val="002060"/>
                </a:solidFill>
              </a:rPr>
            </a:br>
            <a:r>
              <a:rPr lang="en-US" sz="2800" dirty="0">
                <a:solidFill>
                  <a:srgbClr val="002060"/>
                </a:solidFill>
              </a:rPr>
              <a:t>Looms of Ladakh Women  Cooperative</a:t>
            </a:r>
          </a:p>
        </p:txBody>
      </p:sp>
      <p:sp>
        <p:nvSpPr>
          <p:cNvPr id="5" name="Content Placeholder 4"/>
          <p:cNvSpPr>
            <a:spLocks noGrp="1"/>
          </p:cNvSpPr>
          <p:nvPr>
            <p:ph sz="half" idx="2"/>
          </p:nvPr>
        </p:nvSpPr>
        <p:spPr>
          <a:xfrm>
            <a:off x="114300" y="971551"/>
            <a:ext cx="11277600" cy="1409700"/>
          </a:xfrm>
          <a:solidFill>
            <a:schemeClr val="bg1"/>
          </a:solidFill>
        </p:spPr>
        <p:txBody>
          <a:bodyPr anchor="ctr"/>
          <a:lstStyle/>
          <a:p>
            <a:pPr>
              <a:buNone/>
            </a:pPr>
            <a:r>
              <a:rPr lang="en-US" sz="2000" dirty="0"/>
              <a:t>     </a:t>
            </a:r>
          </a:p>
          <a:p>
            <a:pPr>
              <a:buNone/>
            </a:pPr>
            <a:r>
              <a:rPr lang="en-US" sz="2000" dirty="0"/>
              <a:t>    Ladakh Transport Cooperative Society, </a:t>
            </a:r>
            <a:r>
              <a:rPr lang="en-US" sz="2000" dirty="0" err="1"/>
              <a:t>Leh</a:t>
            </a:r>
            <a:r>
              <a:rPr lang="en-US" sz="2000" dirty="0"/>
              <a:t> was registered in the year 1989 under the J&amp;K Cooperative Act of 1989. The cooperative has active members having a fleet of 1192 trucks and tippers. It mostly caters to the services of Indian Army besides local transportation needs. The cooperative </a:t>
            </a:r>
            <a:r>
              <a:rPr lang="en-US" sz="2000" dirty="0" err="1"/>
              <a:t>alos</a:t>
            </a:r>
            <a:r>
              <a:rPr lang="en-US" sz="2000" dirty="0"/>
              <a:t> spends money on charitable services from the profit</a:t>
            </a:r>
          </a:p>
        </p:txBody>
      </p:sp>
      <p:sp>
        <p:nvSpPr>
          <p:cNvPr id="7" name="Text Placeholder 6"/>
          <p:cNvSpPr>
            <a:spLocks noGrp="1"/>
          </p:cNvSpPr>
          <p:nvPr>
            <p:ph type="body" sz="quarter" idx="12"/>
          </p:nvPr>
        </p:nvSpPr>
        <p:spPr>
          <a:xfrm>
            <a:off x="152400" y="3105150"/>
            <a:ext cx="11010900" cy="3181350"/>
          </a:xfrm>
          <a:solidFill>
            <a:schemeClr val="bg1"/>
          </a:solidFill>
        </p:spPr>
        <p:txBody>
          <a:bodyPr anchor="ctr"/>
          <a:lstStyle/>
          <a:p>
            <a:pPr>
              <a:buNone/>
            </a:pPr>
            <a:r>
              <a:rPr lang="en-US" sz="2000" dirty="0"/>
              <a:t> Looms of Ladakh Women Cooperative aims to bring together unemployed women artisan’s from remote villages of Ladakh. The women are trained in knitting and woven products. The raw material is sourced locally from nomads and livestock rearing communities of </a:t>
            </a:r>
            <a:r>
              <a:rPr lang="en-US" sz="2000" dirty="0" err="1"/>
              <a:t>Ladakh</a:t>
            </a:r>
            <a:r>
              <a:rPr lang="en-US" sz="2000" dirty="0"/>
              <a:t> who are the exclusive source of world famous </a:t>
            </a:r>
            <a:r>
              <a:rPr lang="en-US" sz="2000" dirty="0" err="1"/>
              <a:t>Pashmina</a:t>
            </a:r>
            <a:r>
              <a:rPr lang="en-US" sz="2000" dirty="0"/>
              <a:t>, Yak wool and sheep wool. The Cooperative consists of an all-woman team of 150—including office bearers, cashiers, product officers and event coordinators—steers the operation, which has clocked a profit of `75 </a:t>
            </a:r>
            <a:r>
              <a:rPr lang="en-US" sz="2000" dirty="0" err="1"/>
              <a:t>lakh</a:t>
            </a:r>
            <a:r>
              <a:rPr lang="en-US" sz="2000" dirty="0"/>
              <a:t> till date. A stable income means that the women have access to healthcare and personal care, money to feed and school their children, and greater self-esteem. Fifty per cent of the profits are taken home by the weavers, while the rest is reinvested into the co-op to acquire raw materials, inventories, upgrade skills and pay salaries.</a:t>
            </a:r>
          </a:p>
        </p:txBody>
      </p:sp>
      <p:sp>
        <p:nvSpPr>
          <p:cNvPr id="9" name="Slide Number Placeholder 8"/>
          <p:cNvSpPr>
            <a:spLocks noGrp="1"/>
          </p:cNvSpPr>
          <p:nvPr>
            <p:ph type="sldNum" sz="quarter" idx="33"/>
          </p:nvPr>
        </p:nvSpPr>
        <p:spPr/>
        <p:txBody>
          <a:bodyPr/>
          <a:lstStyle/>
          <a:p>
            <a:fld id="{19B51A1E-902D-48AF-9020-955120F399B6}" type="slidenum">
              <a:rPr lang="en-US" noProof="0" smtClean="0"/>
              <a:pPr/>
              <a:t>17</a:t>
            </a:fld>
            <a:endParaRPr lang="en-US" noProof="0" dirty="0"/>
          </a:p>
        </p:txBody>
      </p:sp>
      <p:sp>
        <p:nvSpPr>
          <p:cNvPr id="10" name="Rectangle 9"/>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55315" y="862196"/>
            <a:ext cx="11340000" cy="373046"/>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dirty="0" err="1">
                <a:ln>
                  <a:noFill/>
                </a:ln>
                <a:solidFill>
                  <a:srgbClr val="002060"/>
                </a:solidFill>
                <a:effectLst/>
                <a:uLnTx/>
                <a:uFillTx/>
                <a:latin typeface="+mj-lt"/>
                <a:ea typeface="+mj-ea"/>
                <a:cs typeface="+mj-cs"/>
              </a:rPr>
              <a:t>Ladakh</a:t>
            </a:r>
            <a:r>
              <a:rPr kumimoji="0" lang="en-US" sz="2800" b="1" i="0" u="none" strike="noStrike" kern="1200" cap="none" spc="-150" normalizeH="0" baseline="0" noProof="0" dirty="0">
                <a:ln>
                  <a:noFill/>
                </a:ln>
                <a:solidFill>
                  <a:srgbClr val="002060"/>
                </a:solidFill>
                <a:effectLst/>
                <a:uLnTx/>
                <a:uFillTx/>
                <a:latin typeface="+mj-lt"/>
                <a:ea typeface="+mj-ea"/>
                <a:cs typeface="+mj-cs"/>
              </a:rPr>
              <a:t> Transport Cooperative Society Ltd.</a:t>
            </a:r>
          </a:p>
        </p:txBody>
      </p:sp>
      <p:sp>
        <p:nvSpPr>
          <p:cNvPr id="3" name="Down Arrow Callout 2"/>
          <p:cNvSpPr/>
          <p:nvPr/>
        </p:nvSpPr>
        <p:spPr>
          <a:xfrm>
            <a:off x="449180" y="240633"/>
            <a:ext cx="11152270" cy="621564"/>
          </a:xfrm>
          <a:prstGeom prst="downArrowCallout">
            <a:avLst>
              <a:gd name="adj1" fmla="val 25000"/>
              <a:gd name="adj2" fmla="val 25000"/>
              <a:gd name="adj3" fmla="val 25000"/>
              <a:gd name="adj4" fmla="val 701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Projects-</a:t>
            </a:r>
            <a:br>
              <a:rPr lang="en-US" dirty="0"/>
            </a:br>
            <a:r>
              <a:rPr lang="en-US" dirty="0"/>
              <a:t>1. Cold Storage</a:t>
            </a:r>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18</a:t>
            </a:fld>
            <a:endParaRPr lang="en-US" noProof="0" dirty="0"/>
          </a:p>
        </p:txBody>
      </p:sp>
      <p:sp>
        <p:nvSpPr>
          <p:cNvPr id="5" name="Text Placeholder 4"/>
          <p:cNvSpPr>
            <a:spLocks noGrp="1"/>
          </p:cNvSpPr>
          <p:nvPr>
            <p:ph type="body" sz="half" idx="2"/>
          </p:nvPr>
        </p:nvSpPr>
        <p:spPr/>
        <p:txBody>
          <a:bodyPr/>
          <a:lstStyle/>
          <a:p>
            <a:pPr algn="just"/>
            <a:r>
              <a:rPr lang="en-US" sz="1800" dirty="0"/>
              <a:t>The Cooperative  Department has created 1000MT Cold storage facility in Leh at a cost of Rs.11.67 crores under various schemes and is being presently efficiently manages by the  department. The facility is being utilized by various entrepreneurs, local farmers  and cooperative societies for storing of  various consumer items like dairy products, chicken, frozen items and vegetables. The departments is also reviving the traditional storage facilities in villages. A Cold storage of 200MT is being constructed at Kargil this year.</a:t>
            </a:r>
          </a:p>
        </p:txBody>
      </p:sp>
      <p:pic>
        <p:nvPicPr>
          <p:cNvPr id="9" name="Picture Placeholder 8">
            <a:extLst>
              <a:ext uri="{FF2B5EF4-FFF2-40B4-BE49-F238E27FC236}">
                <a16:creationId xmlns:a16="http://schemas.microsoft.com/office/drawing/2014/main" id="{1D483F24-8DF1-9508-7B8D-2F8263EE5F7B}"/>
              </a:ext>
            </a:extLst>
          </p:cNvPr>
          <p:cNvPicPr>
            <a:picLocks noGrp="1" noChangeAspect="1"/>
          </p:cNvPicPr>
          <p:nvPr>
            <p:ph type="pic" idx="1"/>
          </p:nvPr>
        </p:nvPicPr>
        <p:blipFill>
          <a:blip r:embed="rId2"/>
          <a:srcRect l="7320" r="7320"/>
          <a:stretch>
            <a:fillRect/>
          </a:stretch>
        </p:blipFill>
        <p:spPr>
          <a:xfrm>
            <a:off x="4756157" y="1385862"/>
            <a:ext cx="7218127" cy="4078767"/>
          </a:xfrm>
        </p:spPr>
      </p:pic>
      <p:sp>
        <p:nvSpPr>
          <p:cNvPr id="7" name="Rectangle 6"/>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Callout 5"/>
          <p:cNvSpPr/>
          <p:nvPr/>
        </p:nvSpPr>
        <p:spPr>
          <a:xfrm>
            <a:off x="320842" y="320842"/>
            <a:ext cx="11598442" cy="721895"/>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Milk Pasteurization plant</a:t>
            </a:r>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19</a:t>
            </a:fld>
            <a:endParaRPr lang="en-US" noProof="0" dirty="0"/>
          </a:p>
        </p:txBody>
      </p:sp>
      <p:sp>
        <p:nvSpPr>
          <p:cNvPr id="5" name="Text Placeholder 4"/>
          <p:cNvSpPr>
            <a:spLocks noGrp="1"/>
          </p:cNvSpPr>
          <p:nvPr>
            <p:ph type="body" sz="half" idx="2"/>
          </p:nvPr>
        </p:nvSpPr>
        <p:spPr>
          <a:xfrm>
            <a:off x="432000" y="2057400"/>
            <a:ext cx="4197150" cy="3811588"/>
          </a:xfrm>
        </p:spPr>
        <p:txBody>
          <a:bodyPr/>
          <a:lstStyle/>
          <a:p>
            <a:r>
              <a:rPr lang="en-US" sz="1800" dirty="0"/>
              <a:t>Department of Cooperative under Special Development Package has purchased all machineries and related items for the Milk Pasteurization plant. Subsequently, Ladakh Milk Federation, an Apex body of all Diary Cooperative Societies of Ladakh will procure milk from farmers and market the pasteurized milk mainly to army regiments and in the local market.</a:t>
            </a:r>
          </a:p>
          <a:p>
            <a:r>
              <a:rPr lang="en-US" sz="1800" dirty="0"/>
              <a:t>The apex federation is being registered with the National Cooperative Dairy Federation. An MOU has been signed with the National Dairy Development Board (NDDB) for running the Milk pasteurization plant for the first five years and will be handed over to Dairy Cooperative Society of </a:t>
            </a:r>
            <a:r>
              <a:rPr lang="en-US" sz="1800" dirty="0" err="1"/>
              <a:t>Ladakh</a:t>
            </a:r>
            <a:r>
              <a:rPr lang="en-US" sz="1800" dirty="0"/>
              <a:t>.</a:t>
            </a:r>
          </a:p>
        </p:txBody>
      </p:sp>
      <p:sp>
        <p:nvSpPr>
          <p:cNvPr id="7" name="Rectangle 6"/>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7D8D103F-8D8C-34D2-6D39-1A74696C535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504" r="7504"/>
          <a:stretch>
            <a:fillRect/>
          </a:stretch>
        </p:blipFill>
        <p:spPr bwMode="auto">
          <a:xfrm>
            <a:off x="4930330" y="1611086"/>
            <a:ext cx="6971184" cy="4130221"/>
          </a:xfrm>
          <a:prstGeom prst="rect">
            <a:avLst/>
          </a:prstGeom>
          <a:noFill/>
          <a:ln>
            <a:noFill/>
          </a:ln>
        </p:spPr>
      </p:pic>
      <p:sp>
        <p:nvSpPr>
          <p:cNvPr id="6" name="Down Arrow Callout 5"/>
          <p:cNvSpPr/>
          <p:nvPr/>
        </p:nvSpPr>
        <p:spPr>
          <a:xfrm>
            <a:off x="465221" y="385010"/>
            <a:ext cx="11438021" cy="527563"/>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133350" y="838200"/>
            <a:ext cx="5238750" cy="5124450"/>
          </a:xfrm>
        </p:spPr>
        <p:txBody>
          <a:bodyPr/>
          <a:lstStyle/>
          <a:p>
            <a:pPr marL="0" indent="0" algn="just">
              <a:buNone/>
            </a:pPr>
            <a:r>
              <a:rPr lang="en-US" sz="2200" b="1" dirty="0" err="1"/>
              <a:t>Ladakh</a:t>
            </a:r>
            <a:r>
              <a:rPr lang="en-US" sz="2200" dirty="0"/>
              <a:t> - </a:t>
            </a:r>
            <a:r>
              <a:rPr lang="en-US" sz="2000" dirty="0"/>
              <a:t>The region, owing to its extreme climatic conditions and topography has not witnessed the similar intensity of development as the other states and regions of the country. However, this have changed after the formation of Union Territory. </a:t>
            </a:r>
            <a:endParaRPr lang="en-US" sz="2200" dirty="0"/>
          </a:p>
          <a:p>
            <a:pPr marL="0" indent="0" algn="just">
              <a:buNone/>
            </a:pPr>
            <a:endParaRPr lang="en-US" sz="2200" b="1" dirty="0"/>
          </a:p>
          <a:p>
            <a:pPr marL="0" indent="0" algn="just">
              <a:buNone/>
            </a:pPr>
            <a:r>
              <a:rPr lang="en-US" sz="2200" b="1" dirty="0"/>
              <a:t>Geographic location</a:t>
            </a:r>
          </a:p>
          <a:p>
            <a:pPr marL="0" indent="0" algn="just">
              <a:buNone/>
            </a:pPr>
            <a:r>
              <a:rPr lang="en-US" sz="2000" dirty="0"/>
              <a:t>The Northern-most union territory of India, shares its international border with China, Pakistan and Afghanistan. It lies in the Greater-Himalayan ranges with salt and freshwater lakes and sand dunes. Indus, </a:t>
            </a:r>
            <a:r>
              <a:rPr lang="en-US" sz="2000" dirty="0" err="1"/>
              <a:t>Zanskar</a:t>
            </a:r>
            <a:r>
              <a:rPr lang="en-US" sz="2000" dirty="0"/>
              <a:t>, and </a:t>
            </a:r>
            <a:r>
              <a:rPr lang="en-US" sz="2000" dirty="0" err="1"/>
              <a:t>Shyok</a:t>
            </a:r>
            <a:r>
              <a:rPr lang="en-US" sz="2000" dirty="0"/>
              <a:t> are the major rivers that flow through the UT. An extremely thinly populated UT, </a:t>
            </a:r>
            <a:r>
              <a:rPr lang="en-US" sz="2000" dirty="0" err="1"/>
              <a:t>Ladakh</a:t>
            </a:r>
            <a:r>
              <a:rPr lang="en-US" sz="2000" dirty="0"/>
              <a:t> has a density of only 5 persons per sq. km. </a:t>
            </a: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err="1"/>
              <a:t>Ladakh</a:t>
            </a:r>
            <a:endParaRPr lang="en-US"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7111800" y="4768850"/>
            <a:ext cx="4648200" cy="1289050"/>
          </a:xfrm>
        </p:spPr>
        <p:txBody>
          <a:bodyPr/>
          <a:lstStyle/>
          <a:p>
            <a:pPr algn="l"/>
            <a:r>
              <a:rPr lang="en-US" dirty="0"/>
              <a:t>The newly formed union territory after the Jammu &amp; Kashmir State was bifurcated in October 2019, is at the crossroads of economy and development.</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pic>
        <p:nvPicPr>
          <p:cNvPr id="8" name="Picture 7">
            <a:extLst>
              <a:ext uri="{FF2B5EF4-FFF2-40B4-BE49-F238E27FC236}">
                <a16:creationId xmlns:a16="http://schemas.microsoft.com/office/drawing/2014/main" id="{F30127D1-8AE8-5B68-1959-B2997E39A2CD}"/>
              </a:ext>
            </a:extLst>
          </p:cNvPr>
          <p:cNvPicPr>
            <a:picLocks noChangeAspect="1"/>
          </p:cNvPicPr>
          <p:nvPr/>
        </p:nvPicPr>
        <p:blipFill>
          <a:blip r:embed="rId2"/>
          <a:stretch>
            <a:fillRect/>
          </a:stretch>
        </p:blipFill>
        <p:spPr>
          <a:xfrm>
            <a:off x="5562599" y="6800"/>
            <a:ext cx="6618513" cy="3163125"/>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3. Filling Station</a:t>
            </a:r>
          </a:p>
        </p:txBody>
      </p:sp>
      <p:sp>
        <p:nvSpPr>
          <p:cNvPr id="3" name="Footer Placeholder 2"/>
          <p:cNvSpPr>
            <a:spLocks noGrp="1"/>
          </p:cNvSpPr>
          <p:nvPr>
            <p:ph type="ftr" sz="quarter" idx="13"/>
          </p:nvPr>
        </p:nvSpPr>
        <p:spPr/>
        <p:txBody>
          <a:bodyPr/>
          <a:lstStyle/>
          <a:p>
            <a:r>
              <a:rPr lang="en-US" noProof="0" dirty="0"/>
              <a:t>Add a footer</a:t>
            </a:r>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20</a:t>
            </a:fld>
            <a:endParaRPr lang="en-US" noProof="0" dirty="0"/>
          </a:p>
        </p:txBody>
      </p:sp>
      <p:sp>
        <p:nvSpPr>
          <p:cNvPr id="5" name="Text Placeholder 4"/>
          <p:cNvSpPr>
            <a:spLocks noGrp="1"/>
          </p:cNvSpPr>
          <p:nvPr>
            <p:ph type="body" sz="half" idx="2"/>
          </p:nvPr>
        </p:nvSpPr>
        <p:spPr>
          <a:xfrm>
            <a:off x="432000" y="2057400"/>
            <a:ext cx="3639257" cy="3811588"/>
          </a:xfrm>
        </p:spPr>
        <p:txBody>
          <a:bodyPr/>
          <a:lstStyle/>
          <a:p>
            <a:pPr algn="just"/>
            <a:r>
              <a:rPr lang="en-US" sz="2400" dirty="0"/>
              <a:t>In order to venture into new business for the cooperative the </a:t>
            </a:r>
            <a:r>
              <a:rPr lang="en-US" sz="2400" dirty="0" err="1"/>
              <a:t>Bhami</a:t>
            </a:r>
            <a:r>
              <a:rPr lang="en-US" sz="2400" dirty="0"/>
              <a:t> -</a:t>
            </a:r>
            <a:r>
              <a:rPr lang="en-US" sz="2400" dirty="0" err="1"/>
              <a:t>Duniya</a:t>
            </a:r>
            <a:r>
              <a:rPr lang="en-US" sz="2400" dirty="0"/>
              <a:t> Cooperative society has begged the </a:t>
            </a:r>
            <a:r>
              <a:rPr lang="en-US" sz="2400" dirty="0" err="1"/>
              <a:t>frenchisie</a:t>
            </a:r>
            <a:r>
              <a:rPr lang="en-US" sz="2400" dirty="0"/>
              <a:t> </a:t>
            </a:r>
          </a:p>
          <a:p>
            <a:pPr algn="just"/>
            <a:r>
              <a:rPr lang="en-US" sz="2400" dirty="0"/>
              <a:t>Of  Bharat Petroleum Filling station at </a:t>
            </a:r>
            <a:r>
              <a:rPr lang="en-US" sz="2400" dirty="0" err="1"/>
              <a:t>Nimoo</a:t>
            </a:r>
            <a:r>
              <a:rPr lang="en-US" sz="2000" dirty="0"/>
              <a:t>. </a:t>
            </a:r>
          </a:p>
        </p:txBody>
      </p:sp>
      <p:pic>
        <p:nvPicPr>
          <p:cNvPr id="9" name="Picture Placeholder 8">
            <a:extLst>
              <a:ext uri="{FF2B5EF4-FFF2-40B4-BE49-F238E27FC236}">
                <a16:creationId xmlns:a16="http://schemas.microsoft.com/office/drawing/2014/main" id="{AA946C8E-7A39-A575-2E2A-E0DEEC1F27A2}"/>
              </a:ext>
            </a:extLst>
          </p:cNvPr>
          <p:cNvPicPr>
            <a:picLocks noGrp="1" noChangeAspect="1"/>
          </p:cNvPicPr>
          <p:nvPr>
            <p:ph type="pic" idx="1"/>
          </p:nvPr>
        </p:nvPicPr>
        <p:blipFill>
          <a:blip r:embed="rId2"/>
          <a:srcRect t="7602" b="7602"/>
          <a:stretch>
            <a:fillRect/>
          </a:stretch>
        </p:blipFill>
        <p:spPr>
          <a:xfrm>
            <a:off x="4299284" y="1090863"/>
            <a:ext cx="7454565" cy="4591478"/>
          </a:xfrm>
        </p:spPr>
      </p:pic>
      <p:sp>
        <p:nvSpPr>
          <p:cNvPr id="7" name="Rectangle 6"/>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E61D5C5-21E1-DB20-8BCC-4269F5C887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285" y="3962401"/>
            <a:ext cx="7481494" cy="2382470"/>
          </a:xfrm>
          <a:prstGeom prst="rect">
            <a:avLst/>
          </a:prstGeom>
          <a:noFill/>
          <a:ln>
            <a:noFill/>
          </a:ln>
        </p:spPr>
      </p:pic>
      <p:sp>
        <p:nvSpPr>
          <p:cNvPr id="6" name="Down Arrow Callout 5"/>
          <p:cNvSpPr/>
          <p:nvPr/>
        </p:nvSpPr>
        <p:spPr>
          <a:xfrm>
            <a:off x="240632" y="368968"/>
            <a:ext cx="11540147" cy="753979"/>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770021"/>
            <a:ext cx="3932037" cy="1090863"/>
          </a:xfrm>
        </p:spPr>
        <p:txBody>
          <a:bodyPr/>
          <a:lstStyle/>
          <a:p>
            <a:pPr lvl="0"/>
            <a:r>
              <a:rPr lang="en-US" dirty="0"/>
              <a:t>4. Seabuckthorn Leh berry processing</a:t>
            </a:r>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21</a:t>
            </a:fld>
            <a:endParaRPr lang="en-US" noProof="0" dirty="0"/>
          </a:p>
        </p:txBody>
      </p:sp>
      <p:sp>
        <p:nvSpPr>
          <p:cNvPr id="5" name="Text Placeholder 4"/>
          <p:cNvSpPr>
            <a:spLocks noGrp="1"/>
          </p:cNvSpPr>
          <p:nvPr>
            <p:ph type="body" sz="half" idx="2"/>
          </p:nvPr>
        </p:nvSpPr>
        <p:spPr>
          <a:xfrm>
            <a:off x="432000" y="2534652"/>
            <a:ext cx="3932237" cy="3345221"/>
          </a:xfrm>
        </p:spPr>
        <p:txBody>
          <a:bodyPr/>
          <a:lstStyle/>
          <a:p>
            <a:pPr algn="just"/>
            <a:r>
              <a:rPr lang="en-US" sz="1800" dirty="0"/>
              <a:t>The cooperative was the first organization to realize the potential of Seabuckthorn Leh berry in Ladakh. Every year it collects berry and sells the pulp to national and international buyers. Last year it sold 550 barrels of pulps. However no value addition of the product beyond pulping has taken place. This year the cooperative will be selling Seabuckthorn squash under the brand name of “Golden Berry”.</a:t>
            </a:r>
          </a:p>
          <a:p>
            <a:r>
              <a:rPr lang="en-US" sz="1800" dirty="0"/>
              <a:t> </a:t>
            </a:r>
          </a:p>
        </p:txBody>
      </p:sp>
      <p:pic>
        <p:nvPicPr>
          <p:cNvPr id="9" name="Picture Placeholder 8">
            <a:extLst>
              <a:ext uri="{FF2B5EF4-FFF2-40B4-BE49-F238E27FC236}">
                <a16:creationId xmlns:a16="http://schemas.microsoft.com/office/drawing/2014/main" id="{FFD0C667-D020-51A6-C440-167B0B28981C}"/>
              </a:ext>
            </a:extLst>
          </p:cNvPr>
          <p:cNvPicPr>
            <a:picLocks noGrp="1" noChangeAspect="1"/>
          </p:cNvPicPr>
          <p:nvPr>
            <p:ph type="pic" idx="1"/>
          </p:nvPr>
        </p:nvPicPr>
        <p:blipFill>
          <a:blip r:embed="rId2"/>
          <a:srcRect l="1822" r="1822"/>
          <a:stretch>
            <a:fillRect/>
          </a:stretch>
        </p:blipFill>
        <p:spPr>
          <a:xfrm>
            <a:off x="8752115" y="3333530"/>
            <a:ext cx="3001736" cy="2902016"/>
          </a:xfrm>
        </p:spPr>
      </p:pic>
      <p:sp>
        <p:nvSpPr>
          <p:cNvPr id="7" name="Rectangle 6"/>
          <p:cNvSpPr/>
          <p:nvPr/>
        </p:nvSpPr>
        <p:spPr>
          <a:xfrm>
            <a:off x="9505950" y="6381750"/>
            <a:ext cx="22479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8AEBAD9-D8D8-DAED-828B-C3F23EB70884}"/>
              </a:ext>
            </a:extLst>
          </p:cNvPr>
          <p:cNvPicPr>
            <a:picLocks noChangeAspect="1"/>
          </p:cNvPicPr>
          <p:nvPr/>
        </p:nvPicPr>
        <p:blipFill>
          <a:blip r:embed="rId3"/>
          <a:stretch>
            <a:fillRect/>
          </a:stretch>
        </p:blipFill>
        <p:spPr>
          <a:xfrm>
            <a:off x="5486401" y="962526"/>
            <a:ext cx="6267449" cy="2371492"/>
          </a:xfrm>
          <a:prstGeom prst="rect">
            <a:avLst/>
          </a:prstGeom>
        </p:spPr>
      </p:pic>
      <p:pic>
        <p:nvPicPr>
          <p:cNvPr id="15" name="Picture 14">
            <a:extLst>
              <a:ext uri="{FF2B5EF4-FFF2-40B4-BE49-F238E27FC236}">
                <a16:creationId xmlns:a16="http://schemas.microsoft.com/office/drawing/2014/main" id="{F4C6DD34-BF9D-DD6C-7BBD-30E2AC379B52}"/>
              </a:ext>
            </a:extLst>
          </p:cNvPr>
          <p:cNvPicPr>
            <a:picLocks noChangeAspect="1"/>
          </p:cNvPicPr>
          <p:nvPr/>
        </p:nvPicPr>
        <p:blipFill>
          <a:blip r:embed="rId4"/>
          <a:stretch>
            <a:fillRect/>
          </a:stretch>
        </p:blipFill>
        <p:spPr>
          <a:xfrm>
            <a:off x="5486401" y="3333531"/>
            <a:ext cx="3259563" cy="2902016"/>
          </a:xfrm>
          <a:prstGeom prst="rect">
            <a:avLst/>
          </a:prstGeom>
        </p:spPr>
      </p:pic>
      <p:sp>
        <p:nvSpPr>
          <p:cNvPr id="6" name="Down Arrow Callout 5"/>
          <p:cNvSpPr/>
          <p:nvPr/>
        </p:nvSpPr>
        <p:spPr>
          <a:xfrm>
            <a:off x="465221" y="160420"/>
            <a:ext cx="11288629" cy="802105"/>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1" y="0"/>
            <a:ext cx="7412588" cy="1026695"/>
          </a:xfrm>
        </p:spPr>
        <p:txBody>
          <a:bodyPr/>
          <a:lstStyle/>
          <a:p>
            <a:r>
              <a:rPr lang="en-US" dirty="0"/>
              <a:t>      </a:t>
            </a:r>
            <a:r>
              <a:rPr lang="en-US" dirty="0">
                <a:solidFill>
                  <a:srgbClr val="7030A0"/>
                </a:solidFill>
              </a:rPr>
              <a:t>National Cooperative Data base- UT </a:t>
            </a:r>
            <a:r>
              <a:rPr lang="en-US" dirty="0" err="1">
                <a:solidFill>
                  <a:srgbClr val="7030A0"/>
                </a:solidFill>
              </a:rPr>
              <a:t>Ladakh</a:t>
            </a:r>
            <a:endParaRPr lang="en-US" dirty="0">
              <a:solidFill>
                <a:srgbClr val="7030A0"/>
              </a:solidFill>
            </a:endParaRPr>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22</a:t>
            </a:fld>
            <a:endParaRPr lang="en-US" noProof="0" dirty="0"/>
          </a:p>
        </p:txBody>
      </p:sp>
      <p:sp>
        <p:nvSpPr>
          <p:cNvPr id="5" name="Text Placeholder 4"/>
          <p:cNvSpPr>
            <a:spLocks noGrp="1"/>
          </p:cNvSpPr>
          <p:nvPr>
            <p:ph type="body" sz="half" idx="2"/>
          </p:nvPr>
        </p:nvSpPr>
        <p:spPr>
          <a:xfrm>
            <a:off x="368968" y="1363579"/>
            <a:ext cx="11357811" cy="4828674"/>
          </a:xfrm>
        </p:spPr>
        <p:txBody>
          <a:bodyPr/>
          <a:lstStyle/>
          <a:p>
            <a:pPr lvl="0" algn="just"/>
            <a:endParaRPr lang="en-US" sz="2800" b="1" dirty="0"/>
          </a:p>
          <a:p>
            <a:r>
              <a:rPr lang="en-US" dirty="0"/>
              <a:t>  </a:t>
            </a:r>
          </a:p>
        </p:txBody>
      </p:sp>
      <p:graphicFrame>
        <p:nvGraphicFramePr>
          <p:cNvPr id="6" name="Table 5"/>
          <p:cNvGraphicFramePr>
            <a:graphicFrameLocks noGrp="1"/>
          </p:cNvGraphicFramePr>
          <p:nvPr/>
        </p:nvGraphicFramePr>
        <p:xfrm>
          <a:off x="449179" y="1187110"/>
          <a:ext cx="11149263" cy="5247648"/>
        </p:xfrm>
        <a:graphic>
          <a:graphicData uri="http://schemas.openxmlformats.org/drawingml/2006/table">
            <a:tbl>
              <a:tblPr firstRow="1" bandRow="1">
                <a:tableStyleId>{073A0DAA-6AF3-43AB-8588-CEC1D06C72B9}</a:tableStyleId>
              </a:tblPr>
              <a:tblGrid>
                <a:gridCol w="1475181">
                  <a:extLst>
                    <a:ext uri="{9D8B030D-6E8A-4147-A177-3AD203B41FA5}">
                      <a16:colId xmlns:a16="http://schemas.microsoft.com/office/drawing/2014/main" val="20000"/>
                    </a:ext>
                  </a:extLst>
                </a:gridCol>
                <a:gridCol w="5634731">
                  <a:extLst>
                    <a:ext uri="{9D8B030D-6E8A-4147-A177-3AD203B41FA5}">
                      <a16:colId xmlns:a16="http://schemas.microsoft.com/office/drawing/2014/main" val="20001"/>
                    </a:ext>
                  </a:extLst>
                </a:gridCol>
                <a:gridCol w="4039351">
                  <a:extLst>
                    <a:ext uri="{9D8B030D-6E8A-4147-A177-3AD203B41FA5}">
                      <a16:colId xmlns:a16="http://schemas.microsoft.com/office/drawing/2014/main" val="20002"/>
                    </a:ext>
                  </a:extLst>
                </a:gridCol>
              </a:tblGrid>
              <a:tr h="327861">
                <a:tc>
                  <a:txBody>
                    <a:bodyPr/>
                    <a:lstStyle/>
                    <a:p>
                      <a:pPr marL="0" marR="0" algn="just">
                        <a:lnSpc>
                          <a:spcPct val="115000"/>
                        </a:lnSpc>
                        <a:spcBef>
                          <a:spcPts val="0"/>
                        </a:spcBef>
                        <a:spcAft>
                          <a:spcPts val="0"/>
                        </a:spcAft>
                      </a:pPr>
                      <a:r>
                        <a:rPr lang="en-US" sz="2000" b="1" dirty="0">
                          <a:latin typeface="Cambria"/>
                          <a:ea typeface="Times New Roman"/>
                          <a:cs typeface="Times New Roman"/>
                        </a:rPr>
                        <a:t>S. No </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b="1" dirty="0">
                          <a:latin typeface="Cambria"/>
                          <a:ea typeface="Times New Roman"/>
                          <a:cs typeface="Times New Roman"/>
                        </a:rPr>
                        <a:t>Type of Cooperative Societies </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b="1">
                          <a:latin typeface="Cambria"/>
                          <a:ea typeface="Times New Roman"/>
                          <a:cs typeface="Times New Roman"/>
                        </a:rPr>
                        <a:t>Number</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27861">
                <a:tc>
                  <a:txBody>
                    <a:bodyPr/>
                    <a:lstStyle/>
                    <a:p>
                      <a:pPr marL="342900" marR="0" lvl="0" indent="-342900" algn="just">
                        <a:lnSpc>
                          <a:spcPct val="115000"/>
                        </a:lnSpc>
                        <a:spcBef>
                          <a:spcPts val="0"/>
                        </a:spcBef>
                        <a:spcAft>
                          <a:spcPts val="0"/>
                        </a:spcAft>
                        <a:buFont typeface="+mj-lt"/>
                        <a:buAutoNum type="arabicPeriod"/>
                      </a:pPr>
                      <a:endParaRPr lang="en-US" sz="2000" dirty="0">
                        <a:solidFill>
                          <a:schemeClr val="tx1"/>
                        </a:solidFill>
                        <a:latin typeface="Cambria"/>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Primary </a:t>
                      </a:r>
                      <a:r>
                        <a:rPr lang="en-US" sz="2000" dirty="0" err="1">
                          <a:latin typeface="Cambria"/>
                          <a:ea typeface="Times New Roman"/>
                          <a:cs typeface="Times New Roman"/>
                        </a:rPr>
                        <a:t>Agri.Credit</a:t>
                      </a:r>
                      <a:r>
                        <a:rPr lang="en-US" sz="2000" dirty="0">
                          <a:latin typeface="Cambria"/>
                          <a:ea typeface="Times New Roman"/>
                          <a:cs typeface="Times New Roman"/>
                        </a:rPr>
                        <a:t> Societies (PACS)</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159</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Cooperative Marketing Societies</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10</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27861">
                <a:tc>
                  <a:txBody>
                    <a:bodyPr/>
                    <a:lstStyle/>
                    <a:p>
                      <a:pPr marL="0" marR="0" algn="just">
                        <a:lnSpc>
                          <a:spcPct val="115000"/>
                        </a:lnSpc>
                        <a:spcBef>
                          <a:spcPts val="0"/>
                        </a:spcBef>
                        <a:spcAft>
                          <a:spcPts val="1000"/>
                        </a:spcAft>
                      </a:pPr>
                      <a:r>
                        <a:rPr lang="en-US" sz="2000">
                          <a:latin typeface="Cambria"/>
                          <a:ea typeface="Times New Roman"/>
                          <a:cs typeface="Times New Roman"/>
                        </a:rPr>
                        <a:t>3</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Handicraft Societies </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27861">
                <a:tc>
                  <a:txBody>
                    <a:bodyPr/>
                    <a:lstStyle/>
                    <a:p>
                      <a:pPr marL="0" marR="0" algn="just">
                        <a:lnSpc>
                          <a:spcPct val="115000"/>
                        </a:lnSpc>
                        <a:spcBef>
                          <a:spcPts val="0"/>
                        </a:spcBef>
                        <a:spcAft>
                          <a:spcPts val="0"/>
                        </a:spcAft>
                      </a:pPr>
                      <a:r>
                        <a:rPr lang="en-US" sz="2000" dirty="0">
                          <a:latin typeface="Cambria"/>
                          <a:ea typeface="Times New Roman"/>
                          <a:cs typeface="Times New Roman"/>
                        </a:rPr>
                        <a:t>4.</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Milk Societies</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75</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5.</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Transport Cooperative Societies</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6.</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District Consumer Store</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10</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7.</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B1lock Level Consumer store</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4</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8.</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Whole sale Cooperative Store</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9.</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Meat Dealer Society</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09"/>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10.</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Poultry Cooperative Society</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10"/>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11.</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Govt. Employees Credit Society</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11"/>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12.</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Housing Cooperative Society</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dirty="0">
                          <a:latin typeface="Cambria"/>
                          <a:ea typeface="Times New Roman"/>
                          <a:cs typeface="Times New Roman"/>
                        </a:rPr>
                        <a:t>1</a:t>
                      </a:r>
                      <a:endParaRPr lang="en-US" sz="1600" dirty="0">
                        <a:latin typeface="Calibri"/>
                        <a:ea typeface="Times New Roman"/>
                        <a:cs typeface="Times New Roman"/>
                      </a:endParaRPr>
                    </a:p>
                  </a:txBody>
                  <a:tcPr marL="68580" marR="68580" marT="0" marB="0"/>
                </a:tc>
                <a:extLst>
                  <a:ext uri="{0D108BD9-81ED-4DB2-BD59-A6C34878D82A}">
                    <a16:rowId xmlns:a16="http://schemas.microsoft.com/office/drawing/2014/main" val="10012"/>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13.</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err="1">
                          <a:latin typeface="Cambria"/>
                          <a:ea typeface="Times New Roman"/>
                          <a:cs typeface="Times New Roman"/>
                        </a:rPr>
                        <a:t>Labour</a:t>
                      </a:r>
                      <a:r>
                        <a:rPr lang="en-US" sz="2000" dirty="0">
                          <a:latin typeface="Cambria"/>
                          <a:ea typeface="Times New Roman"/>
                          <a:cs typeface="Times New Roman"/>
                        </a:rPr>
                        <a:t> Cooperative Society </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2</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13"/>
                  </a:ext>
                </a:extLst>
              </a:tr>
              <a:tr h="327861">
                <a:tc>
                  <a:txBody>
                    <a:bodyPr/>
                    <a:lstStyle/>
                    <a:p>
                      <a:pPr marL="0" marR="0" algn="just">
                        <a:lnSpc>
                          <a:spcPct val="115000"/>
                        </a:lnSpc>
                        <a:spcBef>
                          <a:spcPts val="0"/>
                        </a:spcBef>
                        <a:spcAft>
                          <a:spcPts val="0"/>
                        </a:spcAft>
                      </a:pPr>
                      <a:r>
                        <a:rPr lang="en-US" sz="2000">
                          <a:latin typeface="Cambria"/>
                          <a:ea typeface="Times New Roman"/>
                          <a:cs typeface="Times New Roman"/>
                        </a:rPr>
                        <a:t>14.</a:t>
                      </a:r>
                      <a:endParaRPr lang="en-US" sz="160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dirty="0">
                          <a:latin typeface="Cambria"/>
                          <a:ea typeface="Times New Roman"/>
                          <a:cs typeface="Times New Roman"/>
                        </a:rPr>
                        <a:t>Self-Reliant Cooperative </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a:latin typeface="Cambria"/>
                          <a:ea typeface="Times New Roman"/>
                          <a:cs typeface="Times New Roman"/>
                        </a:rPr>
                        <a:t>156</a:t>
                      </a:r>
                      <a:endParaRPr lang="en-US" sz="1600">
                        <a:latin typeface="Calibri"/>
                        <a:ea typeface="Times New Roman"/>
                        <a:cs typeface="Times New Roman"/>
                      </a:endParaRPr>
                    </a:p>
                  </a:txBody>
                  <a:tcPr marL="68580" marR="68580" marT="0" marB="0"/>
                </a:tc>
                <a:extLst>
                  <a:ext uri="{0D108BD9-81ED-4DB2-BD59-A6C34878D82A}">
                    <a16:rowId xmlns:a16="http://schemas.microsoft.com/office/drawing/2014/main" val="10014"/>
                  </a:ext>
                </a:extLst>
              </a:tr>
              <a:tr h="327861">
                <a:tc>
                  <a:txBody>
                    <a:bodyPr/>
                    <a:lstStyle/>
                    <a:p>
                      <a:pPr marL="0" marR="0" algn="just">
                        <a:lnSpc>
                          <a:spcPct val="115000"/>
                        </a:lnSpc>
                        <a:spcBef>
                          <a:spcPts val="0"/>
                        </a:spcBef>
                        <a:spcAft>
                          <a:spcPts val="0"/>
                        </a:spcAft>
                      </a:pP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0"/>
                        </a:spcAft>
                      </a:pPr>
                      <a:r>
                        <a:rPr lang="en-US" sz="2000" b="1" dirty="0">
                          <a:latin typeface="Cambria"/>
                          <a:ea typeface="Times New Roman"/>
                          <a:cs typeface="Times New Roman"/>
                        </a:rPr>
                        <a:t>Total</a:t>
                      </a:r>
                      <a:endParaRPr lang="en-US" sz="1600" dirty="0">
                        <a:latin typeface="Calibri"/>
                        <a:ea typeface="Times New Roman"/>
                        <a:cs typeface="Times New Roman"/>
                      </a:endParaRPr>
                    </a:p>
                  </a:txBody>
                  <a:tcPr marL="68580" marR="68580" marT="0" marB="0"/>
                </a:tc>
                <a:tc>
                  <a:txBody>
                    <a:bodyPr/>
                    <a:lstStyle/>
                    <a:p>
                      <a:pPr marL="0" marR="0" algn="just">
                        <a:lnSpc>
                          <a:spcPct val="115000"/>
                        </a:lnSpc>
                        <a:spcBef>
                          <a:spcPts val="0"/>
                        </a:spcBef>
                        <a:spcAft>
                          <a:spcPts val="1000"/>
                        </a:spcAft>
                      </a:pPr>
                      <a:r>
                        <a:rPr lang="en-US" sz="2000" b="1" dirty="0">
                          <a:latin typeface="Cambria"/>
                          <a:ea typeface="Times New Roman"/>
                          <a:cs typeface="Times New Roman"/>
                        </a:rPr>
                        <a:t>427</a:t>
                      </a:r>
                      <a:endParaRPr lang="en-US" sz="1600" dirty="0">
                        <a:latin typeface="Calibri"/>
                        <a:ea typeface="Times New Roman"/>
                        <a:cs typeface="Times New Roman"/>
                      </a:endParaRPr>
                    </a:p>
                  </a:txBody>
                  <a:tcPr marL="68580" marR="68580" marT="0" marB="0"/>
                </a:tc>
                <a:extLst>
                  <a:ext uri="{0D108BD9-81ED-4DB2-BD59-A6C34878D82A}">
                    <a16:rowId xmlns:a16="http://schemas.microsoft.com/office/drawing/2014/main" val="1001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6FEF-2EA8-E07F-9ECA-2AE6426049A2}"/>
              </a:ext>
            </a:extLst>
          </p:cNvPr>
          <p:cNvSpPr>
            <a:spLocks noGrp="1"/>
          </p:cNvSpPr>
          <p:nvPr>
            <p:ph type="title"/>
          </p:nvPr>
        </p:nvSpPr>
        <p:spPr/>
        <p:txBody>
          <a:bodyPr/>
          <a:lstStyle/>
          <a:p>
            <a:r>
              <a:rPr lang="en-US" dirty="0"/>
              <a:t>Major Issues  of  Ladakh Cooperative Sector </a:t>
            </a:r>
            <a:endParaRPr lang="en-IN" dirty="0"/>
          </a:p>
        </p:txBody>
      </p:sp>
      <p:sp>
        <p:nvSpPr>
          <p:cNvPr id="4" name="Text Placeholder 3">
            <a:extLst>
              <a:ext uri="{FF2B5EF4-FFF2-40B4-BE49-F238E27FC236}">
                <a16:creationId xmlns:a16="http://schemas.microsoft.com/office/drawing/2014/main" id="{5D88E01F-9553-9BFB-0614-7C2F8FE74BF2}"/>
              </a:ext>
            </a:extLst>
          </p:cNvPr>
          <p:cNvSpPr>
            <a:spLocks noGrp="1"/>
          </p:cNvSpPr>
          <p:nvPr>
            <p:ph type="body" idx="1"/>
          </p:nvPr>
        </p:nvSpPr>
        <p:spPr>
          <a:xfrm>
            <a:off x="431999" y="2307688"/>
            <a:ext cx="11339313" cy="3761418"/>
          </a:xfrm>
        </p:spPr>
        <p:txBody>
          <a:bodyPr/>
          <a:lstStyle/>
          <a:p>
            <a:pPr marL="457200" indent="-457200">
              <a:buAutoNum type="arabicPeriod"/>
            </a:pPr>
            <a:r>
              <a:rPr lang="en-US" dirty="0"/>
              <a:t>Training and Capacity Building.</a:t>
            </a:r>
          </a:p>
          <a:p>
            <a:pPr marL="457200" indent="-457200">
              <a:buFont typeface="Arial" panose="020B0604020202020204" pitchFamily="34" charset="0"/>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Provision of exposure tour of departmental officials and society members outside Ladakh. </a:t>
            </a:r>
            <a:endParaRPr lang="en-IN"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en-IN" dirty="0"/>
              <a:t>Revolving fund /Working capital shortage.</a:t>
            </a:r>
            <a:r>
              <a:rPr lang="en-US" b="1" u="sng" dirty="0">
                <a:effectLst/>
                <a:latin typeface="Calibri" panose="020F0502020204030204" pitchFamily="34" charset="0"/>
                <a:ea typeface="Calibri" panose="020F0502020204030204" pitchFamily="34" charset="0"/>
                <a:cs typeface="Times New Roman" panose="02020603050405020304" pitchFamily="18" charset="0"/>
              </a:rPr>
              <a:t> </a:t>
            </a:r>
            <a:endParaRPr lang="en-IN" u="sng"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Huge interest rates on bank loans availed by societies which significantly affects them economically</a:t>
            </a:r>
            <a:r>
              <a:rPr lang="en-US" dirty="0">
                <a:effectLst/>
                <a:latin typeface="Calibri" panose="020F0502020204030204" pitchFamily="34" charset="0"/>
                <a:ea typeface="Calibri" panose="020F0502020204030204" pitchFamily="34" charset="0"/>
                <a:cs typeface="Times New Roman" panose="02020603050405020304" pitchFamily="18" charset="0"/>
              </a:rPr>
              <a:t>.</a:t>
            </a:r>
            <a:endParaRPr lang="en-IN"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Market linkage for organically grown local products outside the UT.</a:t>
            </a:r>
            <a:endParaRPr lang="en-IN"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Extension of Centrally Sponsored Schemes to Ladakh.</a:t>
            </a:r>
            <a:endParaRPr lang="en-IN"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Establishment of a Cooperative Management Institute in Ladakh.</a:t>
            </a:r>
            <a:endParaRPr lang="en-IN"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rabicPeriod"/>
            </a:pPr>
            <a:endParaRPr lang="en-IN" dirty="0"/>
          </a:p>
          <a:p>
            <a:pPr marL="457200" indent="-457200">
              <a:buAutoNum type="arabicPeriod"/>
            </a:pPr>
            <a:endParaRPr lang="en-IN" dirty="0"/>
          </a:p>
        </p:txBody>
      </p:sp>
      <p:sp>
        <p:nvSpPr>
          <p:cNvPr id="8" name="Footer Placeholder 7">
            <a:extLst>
              <a:ext uri="{FF2B5EF4-FFF2-40B4-BE49-F238E27FC236}">
                <a16:creationId xmlns:a16="http://schemas.microsoft.com/office/drawing/2014/main" id="{67172D10-5C31-4F64-4BA2-4FE2F51A833D}"/>
              </a:ext>
            </a:extLst>
          </p:cNvPr>
          <p:cNvSpPr>
            <a:spLocks noGrp="1"/>
          </p:cNvSpPr>
          <p:nvPr>
            <p:ph type="ftr" sz="quarter" idx="14"/>
          </p:nvPr>
        </p:nvSpPr>
        <p:spPr/>
        <p:txBody>
          <a:bodyPr/>
          <a:lstStyle/>
          <a:p>
            <a:r>
              <a:rPr lang="en-US" noProof="0"/>
              <a:t>Add a footer</a:t>
            </a:r>
            <a:endParaRPr lang="en-US" noProof="0" dirty="0"/>
          </a:p>
        </p:txBody>
      </p:sp>
      <p:sp>
        <p:nvSpPr>
          <p:cNvPr id="9" name="Slide Number Placeholder 8">
            <a:extLst>
              <a:ext uri="{FF2B5EF4-FFF2-40B4-BE49-F238E27FC236}">
                <a16:creationId xmlns:a16="http://schemas.microsoft.com/office/drawing/2014/main" id="{CDF96E81-658C-D715-C8E3-85108866A911}"/>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spTree>
    <p:extLst>
      <p:ext uri="{BB962C8B-B14F-4D97-AF65-F5344CB8AC3E}">
        <p14:creationId xmlns:p14="http://schemas.microsoft.com/office/powerpoint/2010/main" val="124112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4800" y="2798354"/>
            <a:ext cx="4267200" cy="1013684"/>
          </a:xfrm>
        </p:spPr>
        <p:txBody>
          <a:bodyPr/>
          <a:lstStyle/>
          <a:p>
            <a:r>
              <a:rPr lang="en-US" dirty="0"/>
              <a:t>Thank You </a:t>
            </a:r>
          </a:p>
        </p:txBody>
      </p:sp>
      <p:sp>
        <p:nvSpPr>
          <p:cNvPr id="7" name="Slide Number Placeholder 6"/>
          <p:cNvSpPr>
            <a:spLocks noGrp="1"/>
          </p:cNvSpPr>
          <p:nvPr>
            <p:ph type="sldNum" sz="quarter" idx="20"/>
          </p:nvPr>
        </p:nvSpPr>
        <p:spPr/>
        <p:txBody>
          <a:bodyPr/>
          <a:lstStyle/>
          <a:p>
            <a:fld id="{19B51A1E-902D-48AF-9020-955120F399B6}" type="slidenum">
              <a:rPr lang="en-US" noProof="0" smtClean="0"/>
              <a:pPr/>
              <a:t>24</a:t>
            </a:fld>
            <a:endParaRPr lang="en-US" noProof="0" dirty="0"/>
          </a:p>
        </p:txBody>
      </p:sp>
      <p:sp>
        <p:nvSpPr>
          <p:cNvPr id="8" name="Rectangle 7"/>
          <p:cNvSpPr/>
          <p:nvPr/>
        </p:nvSpPr>
        <p:spPr>
          <a:xfrm>
            <a:off x="9696450" y="6381750"/>
            <a:ext cx="2057400" cy="476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xels-shalender-kumar-6619053.jpg"/>
          <p:cNvPicPr>
            <a:picLocks noChangeAspect="1"/>
          </p:cNvPicPr>
          <p:nvPr/>
        </p:nvPicPr>
        <p:blipFill>
          <a:blip r:embed="rId2"/>
          <a:stretch>
            <a:fillRect/>
          </a:stretch>
        </p:blipFill>
        <p:spPr>
          <a:xfrm>
            <a:off x="57151" y="400050"/>
            <a:ext cx="6115049" cy="5753100"/>
          </a:xfrm>
          <a:prstGeom prst="rect">
            <a:avLst/>
          </a:prstGeo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6641900" cy="1124345"/>
          </a:xfrm>
        </p:spPr>
        <p:txBody>
          <a:bodyPr/>
          <a:lstStyle/>
          <a:p>
            <a:r>
              <a:rPr lang="en-US" sz="4000" dirty="0"/>
              <a:t>Cooperative movement in </a:t>
            </a:r>
            <a:r>
              <a:rPr lang="en-US" sz="4000" dirty="0" err="1"/>
              <a:t>Ladakh</a:t>
            </a:r>
            <a:endParaRPr lang="en-US" sz="4000"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pPr algn="just"/>
            <a:r>
              <a:rPr lang="en-US" sz="2000" dirty="0"/>
              <a:t>This remains to be a priority sector in UT </a:t>
            </a:r>
            <a:r>
              <a:rPr lang="en-US" sz="2000" dirty="0" err="1"/>
              <a:t>Ladakh</a:t>
            </a:r>
            <a:endParaRPr lang="en-US" sz="2000" dirty="0"/>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457950" y="3695700"/>
            <a:ext cx="5353050" cy="3067050"/>
          </a:xfrm>
          <a:solidFill>
            <a:schemeClr val="bg1"/>
          </a:solidFill>
        </p:spPr>
        <p:txBody>
          <a:bodyPr/>
          <a:lstStyle/>
          <a:p>
            <a:r>
              <a:rPr lang="en-US" sz="2000" dirty="0"/>
              <a:t>In view of the efficiency  of the cooperative movement as an effect agency for socio- economic transformation of the society cooperative institution have been termed  as institution of economic emancipation.</a:t>
            </a:r>
          </a:p>
          <a:p>
            <a:r>
              <a:rPr lang="en-US" sz="2000" dirty="0"/>
              <a:t>Despite the peculiar topographic of </a:t>
            </a:r>
            <a:r>
              <a:rPr lang="en-US" sz="2000" dirty="0" err="1"/>
              <a:t>Ladakh</a:t>
            </a:r>
            <a:r>
              <a:rPr lang="en-US" sz="2000" dirty="0"/>
              <a:t>, difficult terrain and hostile climatic conditions,  the cooperative movement in this mountain region has played a vital role in service of their member in particular and people in general.</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spTree>
    <p:extLst>
      <p:ext uri="{BB962C8B-B14F-4D97-AF65-F5344CB8AC3E}">
        <p14:creationId xmlns:p14="http://schemas.microsoft.com/office/powerpoint/2010/main" val="72209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0653095" cy="594695"/>
          </a:xfrm>
        </p:spPr>
        <p:txBody>
          <a:bodyPr/>
          <a:lstStyle/>
          <a:p>
            <a:r>
              <a:rPr lang="en-US" dirty="0"/>
              <a:t>                                                  </a:t>
            </a:r>
            <a:r>
              <a:rPr lang="en-US" sz="3600" u="sng" dirty="0">
                <a:solidFill>
                  <a:srgbClr val="7030A0"/>
                </a:solidFill>
              </a:rPr>
              <a:t>Agenda Points</a:t>
            </a:r>
            <a:endParaRPr lang="en-US" u="sng" dirty="0">
              <a:solidFill>
                <a:srgbClr val="7030A0"/>
              </a:solidFill>
            </a:endParaRPr>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4</a:t>
            </a:fld>
            <a:endParaRPr lang="en-US" noProof="0" dirty="0"/>
          </a:p>
        </p:txBody>
      </p:sp>
      <p:sp>
        <p:nvSpPr>
          <p:cNvPr id="5" name="Text Placeholder 4"/>
          <p:cNvSpPr>
            <a:spLocks noGrp="1"/>
          </p:cNvSpPr>
          <p:nvPr>
            <p:ph type="body" sz="half" idx="2"/>
          </p:nvPr>
        </p:nvSpPr>
        <p:spPr>
          <a:xfrm>
            <a:off x="368968" y="1010653"/>
            <a:ext cx="11582400" cy="5181600"/>
          </a:xfrm>
        </p:spPr>
        <p:txBody>
          <a:bodyPr/>
          <a:lstStyle/>
          <a:p>
            <a:pPr lvl="0"/>
            <a:r>
              <a:rPr lang="en-US" sz="3200" dirty="0"/>
              <a:t> </a:t>
            </a:r>
            <a:r>
              <a:rPr lang="en-US" sz="3200" b="1" dirty="0"/>
              <a:t>A. Policy Matters</a:t>
            </a:r>
          </a:p>
          <a:p>
            <a:pPr algn="just"/>
            <a:r>
              <a:rPr lang="en-US" sz="2400" b="1" dirty="0"/>
              <a:t>(1) National Cooperation Policy: </a:t>
            </a:r>
            <a:r>
              <a:rPr lang="en-US" sz="2400" dirty="0"/>
              <a:t>A national level committee for drafting national cooperative policy document has been announced recently. The department will share comments as soon as draft policy is circulated to UT-</a:t>
            </a:r>
            <a:r>
              <a:rPr lang="en-US" sz="2400" dirty="0" err="1"/>
              <a:t>Ladakh</a:t>
            </a:r>
            <a:r>
              <a:rPr lang="en-US" sz="2400" dirty="0"/>
              <a:t>.</a:t>
            </a:r>
            <a:endParaRPr lang="en-US" sz="2400" b="1" dirty="0"/>
          </a:p>
          <a:p>
            <a:pPr lvl="0"/>
            <a:r>
              <a:rPr lang="en-US" sz="2400" b="1" dirty="0"/>
              <a:t>(2) National Cooperative Database: </a:t>
            </a:r>
            <a:r>
              <a:rPr lang="en-US" sz="2400" dirty="0"/>
              <a:t>The data regarding UT </a:t>
            </a:r>
            <a:r>
              <a:rPr lang="en-US" sz="2400" dirty="0" err="1"/>
              <a:t>Ladakh</a:t>
            </a:r>
            <a:r>
              <a:rPr lang="en-US" sz="2400" dirty="0"/>
              <a:t> stands submitted to NCDC   (The detail is given at the last page)</a:t>
            </a:r>
          </a:p>
          <a:p>
            <a:pPr lvl="0"/>
            <a:r>
              <a:rPr lang="en-US" sz="2400" b="1" dirty="0"/>
              <a:t> B. New Proposed Schemes</a:t>
            </a:r>
          </a:p>
          <a:p>
            <a:pPr lvl="0"/>
            <a:r>
              <a:rPr lang="en-US" sz="2400" dirty="0"/>
              <a:t>(1) </a:t>
            </a:r>
            <a:r>
              <a:rPr lang="en-US" sz="2400" b="1" dirty="0">
                <a:solidFill>
                  <a:schemeClr val="tx1"/>
                </a:solidFill>
              </a:rPr>
              <a:t>PACS in every </a:t>
            </a:r>
            <a:r>
              <a:rPr lang="en-US" sz="2400" b="1" dirty="0" err="1">
                <a:solidFill>
                  <a:schemeClr val="tx1"/>
                </a:solidFill>
              </a:rPr>
              <a:t>Panchayat</a:t>
            </a:r>
            <a:r>
              <a:rPr lang="en-US" sz="2400" dirty="0"/>
              <a:t>: Almost every </a:t>
            </a:r>
            <a:r>
              <a:rPr lang="en-US" sz="2400" dirty="0" err="1"/>
              <a:t>panchayat</a:t>
            </a:r>
            <a:r>
              <a:rPr lang="en-US" sz="2400" dirty="0"/>
              <a:t> in </a:t>
            </a:r>
            <a:r>
              <a:rPr lang="en-US" sz="2400" dirty="0" err="1"/>
              <a:t>Ladakh</a:t>
            </a:r>
            <a:r>
              <a:rPr lang="en-US" sz="2400" dirty="0"/>
              <a:t> has a PACS . A total of </a:t>
            </a:r>
            <a:r>
              <a:rPr lang="en-US" sz="2400" b="1" dirty="0"/>
              <a:t>159</a:t>
            </a:r>
            <a:r>
              <a:rPr lang="en-US" sz="2400" dirty="0"/>
              <a:t> PACS are registered  </a:t>
            </a:r>
            <a:r>
              <a:rPr lang="en-US" sz="2400" b="1" dirty="0"/>
              <a:t>193</a:t>
            </a:r>
            <a:r>
              <a:rPr lang="en-US" sz="2400" dirty="0"/>
              <a:t> </a:t>
            </a:r>
            <a:r>
              <a:rPr lang="en-US" sz="2400" dirty="0" err="1"/>
              <a:t>Panchayats</a:t>
            </a:r>
            <a:r>
              <a:rPr lang="en-US" sz="2400" dirty="0"/>
              <a:t>.</a:t>
            </a:r>
          </a:p>
          <a:p>
            <a:pPr lvl="0" algn="just"/>
            <a:r>
              <a:rPr lang="en-US" sz="2400" dirty="0"/>
              <a:t>(</a:t>
            </a:r>
            <a:r>
              <a:rPr lang="en-US" sz="2400" b="1" dirty="0"/>
              <a:t>2) Export of Agro-based and other products</a:t>
            </a:r>
            <a:r>
              <a:rPr lang="en-US" sz="2400" dirty="0"/>
              <a:t>: </a:t>
            </a:r>
            <a:r>
              <a:rPr lang="en-US" sz="2000" dirty="0"/>
              <a:t>Last year Apricot was exported to Dubai and middle east countries and this year it increased to 35 MT and also sent to Singapore, Vietnam and Mauritius on trial basis. Mainly agro-based products are vegetables and fruits some of which are mainly unique </a:t>
            </a:r>
            <a:r>
              <a:rPr lang="en-US" sz="2000" dirty="0" err="1"/>
              <a:t>Ladakh</a:t>
            </a:r>
            <a:r>
              <a:rPr lang="en-US" sz="2000" dirty="0"/>
              <a:t> like apricot, </a:t>
            </a:r>
            <a:r>
              <a:rPr lang="en-US" sz="2000" dirty="0" err="1"/>
              <a:t>Seabuckthorn</a:t>
            </a:r>
            <a:r>
              <a:rPr lang="en-US" sz="2000" dirty="0"/>
              <a:t>, Broccoli, lettuce, peas etc. The local vegetable produce is majorly procured in bulk by marketing cooperative societies and supplied to army units on a negotiated contract basis every year.</a:t>
            </a:r>
            <a:endParaRPr lang="en-US" sz="2400" dirty="0"/>
          </a:p>
          <a:p>
            <a:pPr lvl="0"/>
            <a:endParaRPr lang="en-US" dirty="0"/>
          </a:p>
        </p:txBody>
      </p:sp>
    </p:spTree>
    <p:extLst>
      <p:ext uri="{BB962C8B-B14F-4D97-AF65-F5344CB8AC3E}">
        <p14:creationId xmlns:p14="http://schemas.microsoft.com/office/powerpoint/2010/main" val="2834271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0653095" cy="594695"/>
          </a:xfrm>
        </p:spPr>
        <p:txBody>
          <a:bodyPr/>
          <a:lstStyle/>
          <a:p>
            <a:r>
              <a:rPr lang="en-US" dirty="0"/>
              <a:t>                                                  </a:t>
            </a:r>
            <a:r>
              <a:rPr lang="en-US" dirty="0">
                <a:solidFill>
                  <a:srgbClr val="FF0000"/>
                </a:solidFill>
              </a:rPr>
              <a:t>Agenda Points</a:t>
            </a:r>
            <a:endParaRPr lang="en-US" dirty="0"/>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5</a:t>
            </a:fld>
            <a:endParaRPr lang="en-US" noProof="0" dirty="0"/>
          </a:p>
        </p:txBody>
      </p:sp>
      <p:sp>
        <p:nvSpPr>
          <p:cNvPr id="5" name="Text Placeholder 4"/>
          <p:cNvSpPr>
            <a:spLocks noGrp="1"/>
          </p:cNvSpPr>
          <p:nvPr>
            <p:ph type="body" sz="half" idx="2"/>
          </p:nvPr>
        </p:nvSpPr>
        <p:spPr>
          <a:xfrm>
            <a:off x="368968" y="1363579"/>
            <a:ext cx="11357811" cy="4828674"/>
          </a:xfrm>
        </p:spPr>
        <p:txBody>
          <a:bodyPr/>
          <a:lstStyle/>
          <a:p>
            <a:endParaRPr lang="en-US" sz="3200" b="1" dirty="0"/>
          </a:p>
          <a:p>
            <a:pPr lvl="0" algn="just"/>
            <a:r>
              <a:rPr lang="en-US" sz="2400" b="1" dirty="0"/>
              <a:t>( </a:t>
            </a:r>
            <a:r>
              <a:rPr lang="en-US" sz="2400" dirty="0"/>
              <a:t>(3) </a:t>
            </a:r>
            <a:r>
              <a:rPr lang="en-US" sz="2400" b="1" dirty="0"/>
              <a:t>Promotion and Marketing of Organic Products: </a:t>
            </a:r>
            <a:r>
              <a:rPr lang="en-US" sz="2400" dirty="0" err="1"/>
              <a:t>Ladakh</a:t>
            </a:r>
            <a:r>
              <a:rPr lang="en-US" sz="2400" dirty="0"/>
              <a:t> is switching over to organic farming and has significantly reduced the procurement and distribution of chemical fertilizers quantities of which are being reduced. From last 2 years organic fertilizers like </a:t>
            </a:r>
            <a:r>
              <a:rPr lang="en-US" sz="2400" dirty="0" err="1"/>
              <a:t>vermi</a:t>
            </a:r>
            <a:r>
              <a:rPr lang="en-US" sz="2400" dirty="0"/>
              <a:t>-compost and local manure are provided to farmers on 80% subsidy to promote organic farming. </a:t>
            </a:r>
          </a:p>
          <a:p>
            <a:pPr algn="just"/>
            <a:r>
              <a:rPr lang="en-US" sz="2400" dirty="0"/>
              <a:t>(4) </a:t>
            </a:r>
            <a:r>
              <a:rPr lang="en-US" sz="2400" b="1" dirty="0"/>
              <a:t>Expansion of Co-operatives to New Areas: </a:t>
            </a:r>
            <a:r>
              <a:rPr lang="en-US" sz="2400" dirty="0"/>
              <a:t>Farmers/consumer awareness cum sensitization programs are being held in both the districts for promotion of cooperative institutions as a means for collective and economic development of the farmers. Education and training including mainstreaming of cooperatives are being carried out. Adopting best practices of nearby Himachal Pradesh cooperatives are also on the card.</a:t>
            </a:r>
          </a:p>
          <a:p>
            <a:pPr lvl="0"/>
            <a:endParaRPr lang="en-US" sz="2400" b="1" dirty="0"/>
          </a:p>
          <a:p>
            <a:pPr lvl="0"/>
            <a:endParaRPr lang="en-US" sz="2800" b="1" dirty="0"/>
          </a:p>
          <a:p>
            <a:endParaRPr lang="en-US" dirty="0"/>
          </a:p>
        </p:txBody>
      </p:sp>
    </p:spTree>
    <p:extLst>
      <p:ext uri="{BB962C8B-B14F-4D97-AF65-F5344CB8AC3E}">
        <p14:creationId xmlns:p14="http://schemas.microsoft.com/office/powerpoint/2010/main" val="69426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0653095" cy="594695"/>
          </a:xfrm>
        </p:spPr>
        <p:txBody>
          <a:bodyPr/>
          <a:lstStyle/>
          <a:p>
            <a:r>
              <a:rPr lang="en-US" dirty="0"/>
              <a:t>                                                  </a:t>
            </a:r>
            <a:r>
              <a:rPr lang="en-US" dirty="0">
                <a:solidFill>
                  <a:srgbClr val="FF0000"/>
                </a:solidFill>
              </a:rPr>
              <a:t>Agenda Points</a:t>
            </a:r>
            <a:endParaRPr lang="en-US" dirty="0"/>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5" name="Text Placeholder 4"/>
          <p:cNvSpPr>
            <a:spLocks noGrp="1"/>
          </p:cNvSpPr>
          <p:nvPr>
            <p:ph type="body" sz="half" idx="2"/>
          </p:nvPr>
        </p:nvSpPr>
        <p:spPr>
          <a:xfrm>
            <a:off x="368968" y="1363579"/>
            <a:ext cx="11486148" cy="4892842"/>
          </a:xfrm>
        </p:spPr>
        <p:txBody>
          <a:bodyPr/>
          <a:lstStyle/>
          <a:p>
            <a:pPr lvl="0" algn="just"/>
            <a:r>
              <a:rPr lang="en-US" sz="2800" b="1" dirty="0"/>
              <a:t>(C) Subjects related to PACS and Model Bye-Laws</a:t>
            </a:r>
          </a:p>
          <a:p>
            <a:pPr lvl="0" algn="just"/>
            <a:endParaRPr lang="en-US" sz="2400" dirty="0"/>
          </a:p>
          <a:p>
            <a:pPr algn="just"/>
            <a:r>
              <a:rPr lang="en-US" sz="2400" dirty="0"/>
              <a:t>(1) </a:t>
            </a:r>
            <a:r>
              <a:rPr lang="en-US" sz="2400" b="1" dirty="0"/>
              <a:t>PACS Computerization</a:t>
            </a:r>
            <a:r>
              <a:rPr lang="en-US" sz="2400" dirty="0"/>
              <a:t>: Computerization of PACS  is needed and the national policy for computerization of PACS will certainly help PACS in </a:t>
            </a:r>
            <a:r>
              <a:rPr lang="en-US" sz="2400" dirty="0" err="1"/>
              <a:t>Ladakh</a:t>
            </a:r>
            <a:r>
              <a:rPr lang="en-US" sz="2400" dirty="0"/>
              <a:t> to bring them on digital platform.</a:t>
            </a:r>
          </a:p>
          <a:p>
            <a:pPr algn="just"/>
            <a:r>
              <a:rPr lang="en-US" sz="2400" dirty="0"/>
              <a:t>(2) </a:t>
            </a:r>
            <a:r>
              <a:rPr lang="en-US" sz="2400" b="1" dirty="0"/>
              <a:t>Action Plan for Revitalization of defunct PACS: </a:t>
            </a:r>
            <a:r>
              <a:rPr lang="en-US" sz="2400" dirty="0"/>
              <a:t>The main reason behind dysfunctional PACS is due to non-availability of sufficient working capital to meet the day-to-day expenses. The department has initiated to revive few societies by providing managerial subsidy under Subsidy schemes which seems not sustainable unless they have a fixed funds as revolving fund for bulk purchase and stocking of essentials for winter</a:t>
            </a:r>
          </a:p>
          <a:p>
            <a:pPr lvl="0" algn="just"/>
            <a:r>
              <a:rPr lang="en-US" sz="2400" dirty="0"/>
              <a:t>(3</a:t>
            </a:r>
            <a:r>
              <a:rPr lang="en-US" sz="2400" b="1" dirty="0"/>
              <a:t>) Model Bye-Laws of PACS:  </a:t>
            </a:r>
            <a:r>
              <a:rPr lang="en-US" sz="2400" dirty="0"/>
              <a:t>Comments stands submitted.</a:t>
            </a:r>
          </a:p>
          <a:p>
            <a:pPr algn="just"/>
            <a:endParaRPr lang="en-US" sz="2400" dirty="0"/>
          </a:p>
          <a:p>
            <a:pPr lvl="0" algn="just"/>
            <a:endParaRPr lang="en-US" sz="2400" dirty="0"/>
          </a:p>
          <a:p>
            <a:pPr lvl="0"/>
            <a:endParaRPr lang="en-US" sz="2400" b="1" dirty="0"/>
          </a:p>
          <a:p>
            <a:pPr lvl="0"/>
            <a:endParaRPr lang="en-US" sz="2800" b="1" dirty="0"/>
          </a:p>
          <a:p>
            <a:endParaRPr lang="en-US" dirty="0"/>
          </a:p>
        </p:txBody>
      </p:sp>
    </p:spTree>
    <p:extLst>
      <p:ext uri="{BB962C8B-B14F-4D97-AF65-F5344CB8AC3E}">
        <p14:creationId xmlns:p14="http://schemas.microsoft.com/office/powerpoint/2010/main" val="128003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0653095" cy="594695"/>
          </a:xfrm>
        </p:spPr>
        <p:txBody>
          <a:bodyPr/>
          <a:lstStyle/>
          <a:p>
            <a:r>
              <a:rPr lang="en-US" dirty="0"/>
              <a:t>                                                  </a:t>
            </a:r>
            <a:r>
              <a:rPr lang="en-US" dirty="0">
                <a:solidFill>
                  <a:srgbClr val="FF0000"/>
                </a:solidFill>
              </a:rPr>
              <a:t>Agenda Points</a:t>
            </a:r>
            <a:endParaRPr lang="en-US" dirty="0"/>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7</a:t>
            </a:fld>
            <a:endParaRPr lang="en-US" noProof="0" dirty="0"/>
          </a:p>
        </p:txBody>
      </p:sp>
      <p:sp>
        <p:nvSpPr>
          <p:cNvPr id="5" name="Text Placeholder 4"/>
          <p:cNvSpPr>
            <a:spLocks noGrp="1"/>
          </p:cNvSpPr>
          <p:nvPr>
            <p:ph type="body" sz="half" idx="2"/>
          </p:nvPr>
        </p:nvSpPr>
        <p:spPr>
          <a:xfrm>
            <a:off x="208547" y="1299410"/>
            <a:ext cx="11518232" cy="5021180"/>
          </a:xfrm>
        </p:spPr>
        <p:txBody>
          <a:bodyPr/>
          <a:lstStyle/>
          <a:p>
            <a:pPr lvl="0" algn="just"/>
            <a:r>
              <a:rPr lang="en-US" sz="2800" b="1" dirty="0"/>
              <a:t>(C) Subjects related to PACS and Model Bye-Laws</a:t>
            </a:r>
          </a:p>
          <a:p>
            <a:pPr lvl="0" algn="just"/>
            <a:endParaRPr lang="en-US" sz="2400" dirty="0"/>
          </a:p>
          <a:p>
            <a:pPr algn="just"/>
            <a:r>
              <a:rPr lang="en-US" sz="2400" b="1" dirty="0"/>
              <a:t>(4) Bringing Uniformity in State Cooperative Laws: </a:t>
            </a:r>
            <a:r>
              <a:rPr lang="en-US" sz="2400" dirty="0"/>
              <a:t>The UT administration has presently two Acts -The Jammu and Kashmir Cooperative Society Act of 1989 </a:t>
            </a:r>
            <a:r>
              <a:rPr lang="en-US" sz="2400" b="1" i="1" dirty="0"/>
              <a:t>and</a:t>
            </a:r>
            <a:r>
              <a:rPr lang="en-US" sz="2400" dirty="0"/>
              <a:t> the J&amp;K Self Reliant Act 1999.,</a:t>
            </a:r>
          </a:p>
          <a:p>
            <a:pPr algn="just"/>
            <a:r>
              <a:rPr lang="en-US" sz="2400" dirty="0"/>
              <a:t>             Those registered under Act of </a:t>
            </a:r>
            <a:r>
              <a:rPr lang="en-US" sz="2800" dirty="0"/>
              <a:t>1989</a:t>
            </a:r>
            <a:r>
              <a:rPr lang="en-US" sz="2000" dirty="0"/>
              <a:t>(minimum of 50 members required for registration )</a:t>
            </a:r>
            <a:r>
              <a:rPr lang="en-US" sz="2400" dirty="0"/>
              <a:t>are supervised ,audited and can avail financial assistance from </a:t>
            </a:r>
            <a:r>
              <a:rPr lang="en-US" sz="2400" dirty="0" err="1"/>
              <a:t>Govt</a:t>
            </a:r>
            <a:r>
              <a:rPr lang="en-US" sz="2400" dirty="0"/>
              <a:t> and are called Cooperative societies. On the other hand those registered under Act of 1999 </a:t>
            </a:r>
            <a:r>
              <a:rPr lang="en-US" sz="1800" dirty="0"/>
              <a:t>(minimum of10 members required) </a:t>
            </a:r>
            <a:r>
              <a:rPr lang="en-US" sz="2400" dirty="0"/>
              <a:t>are self-reliant cooperatives only. Though they are self-reliant but can receive  Assistance/funding from the government after signing an MOU with the Government</a:t>
            </a:r>
          </a:p>
          <a:p>
            <a:pPr algn="just"/>
            <a:endParaRPr lang="en-US" sz="2400" dirty="0"/>
          </a:p>
          <a:p>
            <a:pPr lvl="0" algn="just"/>
            <a:endParaRPr lang="en-US" sz="2400" dirty="0"/>
          </a:p>
          <a:p>
            <a:pPr lvl="0"/>
            <a:endParaRPr lang="en-US" sz="2400" b="1" dirty="0"/>
          </a:p>
          <a:p>
            <a:pPr lvl="0"/>
            <a:endParaRPr lang="en-US" sz="2800" b="1" dirty="0"/>
          </a:p>
          <a:p>
            <a:endParaRPr lang="en-US" dirty="0"/>
          </a:p>
        </p:txBody>
      </p:sp>
    </p:spTree>
    <p:extLst>
      <p:ext uri="{BB962C8B-B14F-4D97-AF65-F5344CB8AC3E}">
        <p14:creationId xmlns:p14="http://schemas.microsoft.com/office/powerpoint/2010/main" val="393035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0653095" cy="594695"/>
          </a:xfrm>
        </p:spPr>
        <p:txBody>
          <a:bodyPr/>
          <a:lstStyle/>
          <a:p>
            <a:r>
              <a:rPr lang="en-US" dirty="0"/>
              <a:t>                                                  </a:t>
            </a:r>
            <a:r>
              <a:rPr lang="en-US" dirty="0">
                <a:solidFill>
                  <a:srgbClr val="FF0000"/>
                </a:solidFill>
              </a:rPr>
              <a:t>Agenda Points</a:t>
            </a:r>
            <a:endParaRPr lang="en-US" dirty="0"/>
          </a:p>
        </p:txBody>
      </p:sp>
      <p:sp>
        <p:nvSpPr>
          <p:cNvPr id="3" name="Footer Placeholder 2"/>
          <p:cNvSpPr>
            <a:spLocks noGrp="1"/>
          </p:cNvSpPr>
          <p:nvPr>
            <p:ph type="ftr" sz="quarter" idx="13"/>
          </p:nvPr>
        </p:nvSpPr>
        <p:spPr/>
        <p:txBody>
          <a:bodyPr/>
          <a:lstStyle/>
          <a:p>
            <a:r>
              <a:rPr lang="en-US" noProof="0"/>
              <a:t>Add a footer</a:t>
            </a:r>
            <a:endParaRPr lang="en-US" noProof="0" dirty="0"/>
          </a:p>
        </p:txBody>
      </p:sp>
      <p:sp>
        <p:nvSpPr>
          <p:cNvPr id="4" name="Slide Number Placeholder 3"/>
          <p:cNvSpPr>
            <a:spLocks noGrp="1"/>
          </p:cNvSpPr>
          <p:nvPr>
            <p:ph type="sldNum" sz="quarter" idx="33"/>
          </p:nvPr>
        </p:nvSpPr>
        <p:spPr/>
        <p:txBody>
          <a:bodyPr/>
          <a:lstStyle/>
          <a:p>
            <a:fld id="{19B51A1E-902D-48AF-9020-955120F399B6}" type="slidenum">
              <a:rPr lang="en-US" noProof="0" smtClean="0"/>
              <a:pPr/>
              <a:t>8</a:t>
            </a:fld>
            <a:endParaRPr lang="en-US" noProof="0" dirty="0"/>
          </a:p>
        </p:txBody>
      </p:sp>
      <p:sp>
        <p:nvSpPr>
          <p:cNvPr id="5" name="Text Placeholder 4"/>
          <p:cNvSpPr>
            <a:spLocks noGrp="1"/>
          </p:cNvSpPr>
          <p:nvPr>
            <p:ph type="body" sz="half" idx="2"/>
          </p:nvPr>
        </p:nvSpPr>
        <p:spPr>
          <a:xfrm>
            <a:off x="368968" y="1363579"/>
            <a:ext cx="11357811" cy="4828674"/>
          </a:xfrm>
        </p:spPr>
        <p:txBody>
          <a:bodyPr/>
          <a:lstStyle/>
          <a:p>
            <a:pPr lvl="0" algn="just"/>
            <a:r>
              <a:rPr lang="en-US" sz="3200" b="1" dirty="0"/>
              <a:t>((D) Primary Co-operative Societies</a:t>
            </a:r>
            <a:endParaRPr lang="en-US" sz="2800" b="1" dirty="0"/>
          </a:p>
          <a:p>
            <a:pPr algn="just"/>
            <a:r>
              <a:rPr lang="en-US" sz="2800" b="1" dirty="0"/>
              <a:t>  (1) Prioritize Long Term Financing:</a:t>
            </a:r>
            <a:r>
              <a:rPr lang="en-US" sz="2800" dirty="0"/>
              <a:t> </a:t>
            </a:r>
            <a:r>
              <a:rPr lang="en-US" sz="2000" dirty="0"/>
              <a:t>long term Financing of Cooperative institutions will be a great step for economic development of the farmers. Provision of a </a:t>
            </a:r>
            <a:r>
              <a:rPr lang="en-US" sz="2000" b="1" dirty="0"/>
              <a:t>revolving fund </a:t>
            </a:r>
            <a:r>
              <a:rPr lang="en-US" sz="2000" dirty="0"/>
              <a:t>to the </a:t>
            </a:r>
            <a:r>
              <a:rPr lang="en-US" sz="2000" b="1" dirty="0"/>
              <a:t>consumer cooperative societies</a:t>
            </a:r>
            <a:r>
              <a:rPr lang="en-US" sz="2000" dirty="0"/>
              <a:t> dealing with bulk procurement and distribution of consumer goods on fair price and </a:t>
            </a:r>
            <a:r>
              <a:rPr lang="en-US" sz="2000" b="1" dirty="0"/>
              <a:t>marketing societies </a:t>
            </a:r>
            <a:r>
              <a:rPr lang="en-US" sz="2000" dirty="0"/>
              <a:t>dealing with bulk procurement of fertilizers etc </a:t>
            </a:r>
            <a:endParaRPr lang="en-US" sz="2800" b="1" dirty="0"/>
          </a:p>
          <a:p>
            <a:pPr algn="just"/>
            <a:r>
              <a:rPr lang="en-US" sz="2800" b="1" dirty="0"/>
              <a:t>   (2) Milk Co-operative Societies:</a:t>
            </a:r>
            <a:r>
              <a:rPr lang="en-US" sz="2800" dirty="0"/>
              <a:t> </a:t>
            </a:r>
            <a:r>
              <a:rPr lang="en-US" sz="1800" dirty="0"/>
              <a:t>Dairy is one of the emerging sectors in </a:t>
            </a:r>
            <a:r>
              <a:rPr lang="en-US" sz="1800" dirty="0" err="1"/>
              <a:t>Ladakh</a:t>
            </a:r>
            <a:r>
              <a:rPr lang="en-US" sz="1800" dirty="0"/>
              <a:t> and has a promising market. The UT administration has installed and commissioned a 2000 liters/hr capacity Milk pasteurization plant recently which will further augment the timely processing of the milk. A total 75 numbers of Dairy cooperative societies have been registered in UT-</a:t>
            </a:r>
            <a:r>
              <a:rPr lang="en-US" sz="1800" dirty="0" err="1"/>
              <a:t>Ladakh</a:t>
            </a:r>
            <a:r>
              <a:rPr lang="en-US" sz="1800" dirty="0"/>
              <a:t> with their Apex body in the form of UT- </a:t>
            </a:r>
            <a:r>
              <a:rPr lang="en-US" sz="1800" dirty="0" err="1"/>
              <a:t>Ladakh</a:t>
            </a:r>
            <a:r>
              <a:rPr lang="en-US" sz="1800" dirty="0"/>
              <a:t> Dairy Cooperative Federation Ltd.</a:t>
            </a:r>
            <a:endParaRPr lang="en-US" sz="2800" b="1" dirty="0"/>
          </a:p>
          <a:p>
            <a:pPr algn="just"/>
            <a:r>
              <a:rPr lang="en-US" sz="2800" b="1" dirty="0"/>
              <a:t>  (3) Fish Cooperative Societies: </a:t>
            </a:r>
            <a:r>
              <a:rPr lang="en-US" sz="1800" dirty="0" err="1"/>
              <a:t>Ladakh</a:t>
            </a:r>
            <a:r>
              <a:rPr lang="en-US" sz="1800" dirty="0"/>
              <a:t> has also a good potential of fish products it has some promising areas for aquaculture around the rivers and streams. The UT Administration has established several rainbow trout farms. Recently one Cooperative Society has been registered under fisheries and we expect many more such cooperatives in this sector.</a:t>
            </a:r>
            <a:endParaRPr lang="en-US" sz="3200" dirty="0"/>
          </a:p>
          <a:p>
            <a:pPr lvl="0" algn="just"/>
            <a:endParaRPr lang="en-US" sz="2800" b="1" dirty="0"/>
          </a:p>
          <a:p>
            <a:r>
              <a:rPr lang="en-US" dirty="0"/>
              <a:t>  </a:t>
            </a:r>
          </a:p>
        </p:txBody>
      </p:sp>
    </p:spTree>
    <p:extLst>
      <p:ext uri="{BB962C8B-B14F-4D97-AF65-F5344CB8AC3E}">
        <p14:creationId xmlns:p14="http://schemas.microsoft.com/office/powerpoint/2010/main" val="47230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68" y="1106905"/>
            <a:ext cx="11328000" cy="270442"/>
          </a:xfrm>
        </p:spPr>
        <p:txBody>
          <a:bodyPr/>
          <a:lstStyle/>
          <a:p>
            <a:r>
              <a:rPr lang="en-US" dirty="0"/>
              <a:t>Acts and Rules</a:t>
            </a:r>
          </a:p>
        </p:txBody>
      </p:sp>
      <p:sp>
        <p:nvSpPr>
          <p:cNvPr id="4" name="Content Placeholder 3"/>
          <p:cNvSpPr>
            <a:spLocks noGrp="1"/>
          </p:cNvSpPr>
          <p:nvPr>
            <p:ph idx="1"/>
          </p:nvPr>
        </p:nvSpPr>
        <p:spPr>
          <a:xfrm>
            <a:off x="464084" y="1657382"/>
            <a:ext cx="11302800" cy="5346000"/>
          </a:xfrm>
          <a:solidFill>
            <a:schemeClr val="bg1"/>
          </a:solidFill>
        </p:spPr>
        <p:txBody>
          <a:bodyPr/>
          <a:lstStyle/>
          <a:p>
            <a:pPr>
              <a:buNone/>
            </a:pPr>
            <a:r>
              <a:rPr lang="en-US" sz="2400" u="sng" dirty="0"/>
              <a:t>The UT administration has presently two Acts on Cooperative concurrently in operation:</a:t>
            </a:r>
          </a:p>
          <a:p>
            <a:pPr>
              <a:buNone/>
            </a:pPr>
            <a:endParaRPr lang="en-US" sz="2400" dirty="0"/>
          </a:p>
          <a:p>
            <a:pPr marL="457200" indent="-457200">
              <a:buFont typeface="Wingdings" pitchFamily="2" charset="2"/>
              <a:buChar char="Ø"/>
            </a:pPr>
            <a:r>
              <a:rPr lang="en-US" sz="2000" dirty="0"/>
              <a:t>The Cooperative Society Act of 1989 which envisages Government participation in the share capital of the cooperative institutions besides casts certain statutory responsibilities to the Registrar of Cooperative Societies like audit, inspections, inquiries etc. 251 Cooperatives are registered under this act.</a:t>
            </a:r>
          </a:p>
          <a:p>
            <a:pPr marL="457200" indent="-457200">
              <a:buFont typeface="Wingdings" pitchFamily="2" charset="2"/>
              <a:buChar char="Ø"/>
            </a:pPr>
            <a:endParaRPr lang="en-US" sz="2000" dirty="0"/>
          </a:p>
          <a:p>
            <a:pPr marL="457200" indent="-457200">
              <a:buFont typeface="Wingdings" pitchFamily="2" charset="2"/>
              <a:buChar char="Ø"/>
            </a:pPr>
            <a:endParaRPr lang="en-US" sz="2000" dirty="0"/>
          </a:p>
          <a:p>
            <a:pPr marL="457200" indent="-457200">
              <a:buFont typeface="Wingdings" pitchFamily="2" charset="2"/>
              <a:buChar char="Ø"/>
            </a:pPr>
            <a:r>
              <a:rPr lang="en-US" sz="2000" dirty="0"/>
              <a:t>Under the J&amp;K Self Reliant Act 1999 there are no such provisions where by Government share Capital can be mobilized, however the Cooperative can avail financial Assistants/funding from the government after signing an MOU with the Government. The Act guarantees maximum financial autonomy to the cooperative registered under this Act. Total of 176 Cooperatives are registered till date under this act. Since the formation of UT </a:t>
            </a:r>
            <a:r>
              <a:rPr lang="en-US" sz="2000" dirty="0" err="1"/>
              <a:t>Ladakh</a:t>
            </a:r>
            <a:r>
              <a:rPr lang="en-US" sz="2000" dirty="0"/>
              <a:t> as many as 108 new cooperatives have been registered.</a:t>
            </a:r>
          </a:p>
          <a:p>
            <a:endParaRPr lang="en-US" sz="2000" dirty="0"/>
          </a:p>
        </p:txBody>
      </p:sp>
      <p:sp>
        <p:nvSpPr>
          <p:cNvPr id="6" name="Slide Number Placeholder 5"/>
          <p:cNvSpPr>
            <a:spLocks noGrp="1"/>
          </p:cNvSpPr>
          <p:nvPr>
            <p:ph type="sldNum" sz="quarter" idx="33"/>
          </p:nvPr>
        </p:nvSpPr>
        <p:spPr/>
        <p:txBody>
          <a:bodyPr/>
          <a:lstStyle/>
          <a:p>
            <a:fld id="{19B51A1E-902D-48AF-9020-955120F399B6}" type="slidenum">
              <a:rPr lang="en-US" noProof="0" smtClean="0"/>
              <a:pPr/>
              <a:t>9</a:t>
            </a:fld>
            <a:endParaRPr lang="en-US" noProof="0" dirty="0"/>
          </a:p>
        </p:txBody>
      </p:sp>
      <p:sp>
        <p:nvSpPr>
          <p:cNvPr id="3" name="Down Arrow Callout 2"/>
          <p:cNvSpPr/>
          <p:nvPr/>
        </p:nvSpPr>
        <p:spPr>
          <a:xfrm>
            <a:off x="385011" y="320841"/>
            <a:ext cx="11438021" cy="737937"/>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theme/theme1.xml><?xml version="1.0" encoding="utf-8"?>
<a:theme xmlns:a="http://schemas.openxmlformats.org/drawingml/2006/main" name="tf16411250_win32">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0D0D0-7C1D-47FF-A2F0-9937AA567A3D}">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tf16411250_win32</Template>
  <TotalTime>0</TotalTime>
  <Words>2885</Words>
  <Application>Microsoft Office PowerPoint</Application>
  <PresentationFormat>Widescreen</PresentationFormat>
  <Paragraphs>207</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vt:lpstr>
      <vt:lpstr>Candara</vt:lpstr>
      <vt:lpstr>Corbel</vt:lpstr>
      <vt:lpstr>Times New Roman</vt:lpstr>
      <vt:lpstr>Wingdings</vt:lpstr>
      <vt:lpstr>tf16411250_win32</vt:lpstr>
      <vt:lpstr>COOPERATIVE   SOCIETIES  UT  LADAKH</vt:lpstr>
      <vt:lpstr>Ladakh</vt:lpstr>
      <vt:lpstr>Cooperative movement in Ladakh</vt:lpstr>
      <vt:lpstr>                                                  Agenda Points</vt:lpstr>
      <vt:lpstr>                                                  Agenda Points</vt:lpstr>
      <vt:lpstr>                                                  Agenda Points</vt:lpstr>
      <vt:lpstr>                                                  Agenda Points</vt:lpstr>
      <vt:lpstr>                                                  Agenda Points</vt:lpstr>
      <vt:lpstr>Acts and Rules</vt:lpstr>
      <vt:lpstr>Main Objectives of cooperative societies in UT Ladakh are as follows</vt:lpstr>
      <vt:lpstr>Major activities </vt:lpstr>
      <vt:lpstr>Major activities of Cooperative Department , in UT Ladakh</vt:lpstr>
      <vt:lpstr>    Major activities of Cooperative Department , in UT Ladakh</vt:lpstr>
      <vt:lpstr>   Major activities of Cooperative Department , in UT Ladakh</vt:lpstr>
      <vt:lpstr>Success Stories </vt:lpstr>
      <vt:lpstr>Success Cooperative Case studies:</vt:lpstr>
      <vt:lpstr> Looms of Ladakh Women  Cooperative</vt:lpstr>
      <vt:lpstr>Special Projects- 1. Cold Storage</vt:lpstr>
      <vt:lpstr>2. Milk Pasteurization plant</vt:lpstr>
      <vt:lpstr>3. Filling Station</vt:lpstr>
      <vt:lpstr>4. Seabuckthorn Leh berry processing</vt:lpstr>
      <vt:lpstr>      National Cooperative Data base- UT Ladakh</vt:lpstr>
      <vt:lpstr>Major Issues  of  Ladakh Cooperative Sector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2022-08-28T17:30:38Z</dcterms:created>
  <dcterms:modified xsi:type="dcterms:W3CDTF">2022-09-07T12:21:41Z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